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Masters/slideMaster1.xml" ContentType="application/vnd.openxmlformats-officedocument.presentationml.slideMaster+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9"/>
  </p:notesMasterIdLst>
  <p:sldIdLst>
    <p:sldId id="514" r:id="rId2"/>
    <p:sldId id="628" r:id="rId3"/>
    <p:sldId id="299" r:id="rId4"/>
    <p:sldId id="320" r:id="rId5"/>
    <p:sldId id="350" r:id="rId6"/>
    <p:sldId id="515" r:id="rId7"/>
    <p:sldId id="602" r:id="rId8"/>
    <p:sldId id="601" r:id="rId9"/>
    <p:sldId id="604" r:id="rId10"/>
    <p:sldId id="603" r:id="rId11"/>
    <p:sldId id="542" r:id="rId12"/>
    <p:sldId id="539" r:id="rId13"/>
    <p:sldId id="605" r:id="rId14"/>
    <p:sldId id="581" r:id="rId15"/>
    <p:sldId id="540" r:id="rId16"/>
    <p:sldId id="531" r:id="rId17"/>
    <p:sldId id="558" r:id="rId18"/>
    <p:sldId id="567" r:id="rId19"/>
    <p:sldId id="582" r:id="rId20"/>
    <p:sldId id="574" r:id="rId21"/>
    <p:sldId id="606" r:id="rId22"/>
    <p:sldId id="559" r:id="rId23"/>
    <p:sldId id="568" r:id="rId24"/>
    <p:sldId id="583" r:id="rId25"/>
    <p:sldId id="575" r:id="rId26"/>
    <p:sldId id="607" r:id="rId27"/>
    <p:sldId id="560" r:id="rId28"/>
    <p:sldId id="569" r:id="rId29"/>
    <p:sldId id="584" r:id="rId30"/>
    <p:sldId id="588" r:id="rId31"/>
    <p:sldId id="610" r:id="rId32"/>
    <p:sldId id="611" r:id="rId33"/>
    <p:sldId id="576" r:id="rId34"/>
    <p:sldId id="612" r:id="rId35"/>
    <p:sldId id="561" r:id="rId36"/>
    <p:sldId id="570" r:id="rId37"/>
    <p:sldId id="585" r:id="rId38"/>
    <p:sldId id="613" r:id="rId39"/>
    <p:sldId id="589" r:id="rId40"/>
    <p:sldId id="577" r:id="rId41"/>
    <p:sldId id="616" r:id="rId42"/>
    <p:sldId id="562" r:id="rId43"/>
    <p:sldId id="571" r:id="rId44"/>
    <p:sldId id="586" r:id="rId45"/>
    <p:sldId id="578" r:id="rId46"/>
    <p:sldId id="563" r:id="rId47"/>
    <p:sldId id="572" r:id="rId48"/>
    <p:sldId id="587" r:id="rId49"/>
    <p:sldId id="614" r:id="rId50"/>
    <p:sldId id="615" r:id="rId51"/>
    <p:sldId id="591" r:id="rId52"/>
    <p:sldId id="619" r:id="rId53"/>
    <p:sldId id="620" r:id="rId54"/>
    <p:sldId id="579" r:id="rId55"/>
    <p:sldId id="617" r:id="rId56"/>
    <p:sldId id="564" r:id="rId57"/>
    <p:sldId id="573" r:id="rId58"/>
    <p:sldId id="592" r:id="rId59"/>
    <p:sldId id="621" r:id="rId60"/>
    <p:sldId id="622" r:id="rId61"/>
    <p:sldId id="623" r:id="rId62"/>
    <p:sldId id="624" r:id="rId63"/>
    <p:sldId id="625" r:id="rId64"/>
    <p:sldId id="618" r:id="rId65"/>
    <p:sldId id="608" r:id="rId66"/>
    <p:sldId id="609" r:id="rId67"/>
    <p:sldId id="593" r:id="rId68"/>
    <p:sldId id="594" r:id="rId69"/>
    <p:sldId id="596" r:id="rId70"/>
    <p:sldId id="595" r:id="rId71"/>
    <p:sldId id="597" r:id="rId72"/>
    <p:sldId id="598" r:id="rId73"/>
    <p:sldId id="599" r:id="rId74"/>
    <p:sldId id="626" r:id="rId75"/>
    <p:sldId id="600" r:id="rId76"/>
    <p:sldId id="580" r:id="rId77"/>
    <p:sldId id="627" r:id="rId7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a:srgbClr val="BFB550"/>
    <a:srgbClr val="BBB24F"/>
    <a:srgbClr val="FFF001"/>
    <a:srgbClr val="FFF1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59" autoAdjust="0"/>
    <p:restoredTop sz="94690" autoAdjust="0"/>
  </p:normalViewPr>
  <p:slideViewPr>
    <p:cSldViewPr>
      <p:cViewPr varScale="1">
        <p:scale>
          <a:sx n="62" d="100"/>
          <a:sy n="62" d="100"/>
        </p:scale>
        <p:origin x="53" y="56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customXml" Target="../customXml/item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notesMaster" Target="notesMasters/notesMaster1.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85" Type="http://schemas.openxmlformats.org/officeDocument/2006/relationships/customXml" Target="../customXml/item2.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viewProps" Target="viewProps.xml"/><Relationship Id="rId86"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 Id="rId8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B314559-057E-4323-8467-AB2D2C4A3159}" type="datetimeFigureOut">
              <a:rPr lang="en-US" smtClean="0"/>
              <a:pPr/>
              <a:t>5/15/2019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8CB14D2-E08D-4CFC-9F58-A103582B4F0D}" type="slidenum">
              <a:rPr lang="en-US" smtClean="0"/>
              <a:pPr/>
              <a:t>‹#›</a:t>
            </a:fld>
            <a:endParaRPr lang="en-US"/>
          </a:p>
        </p:txBody>
      </p:sp>
    </p:spTree>
    <p:extLst>
      <p:ext uri="{BB962C8B-B14F-4D97-AF65-F5344CB8AC3E}">
        <p14:creationId xmlns:p14="http://schemas.microsoft.com/office/powerpoint/2010/main" val="6817965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26" descr="California Cadet Corps Centennial Celebration 3 | by Thomas Wasper"/>
          <p:cNvPicPr>
            <a:picLocks noChangeAspect="1" noChangeArrowheads="1"/>
          </p:cNvPicPr>
          <p:nvPr userDrawn="1"/>
        </p:nvPicPr>
        <p:blipFill>
          <a:blip r:embed="rId2">
            <a:extLst>
              <a:ext uri="{BEBA8EAE-BF5A-486C-A8C5-ECC9F3942E4B}">
                <a14:imgProps xmlns:a14="http://schemas.microsoft.com/office/drawing/2010/main">
                  <a14:imgLayer r:embed="rId3">
                    <a14:imgEffect>
                      <a14:sharpenSoften amount="-25000"/>
                    </a14:imgEffect>
                    <a14:imgEffect>
                      <a14:brightnessContrast bright="-20000" contrast="-20000"/>
                    </a14:imgEffect>
                  </a14:imgLayer>
                </a14:imgProps>
              </a:ext>
              <a:ext uri="{28A0092B-C50C-407E-A947-70E740481C1C}">
                <a14:useLocalDpi xmlns:a14="http://schemas.microsoft.com/office/drawing/2010/main"/>
              </a:ext>
            </a:extLst>
          </a:blip>
          <a:srcRect/>
          <a:stretch>
            <a:fillRect/>
          </a:stretch>
        </p:blipFill>
        <p:spPr bwMode="auto">
          <a:xfrm>
            <a:off x="-152400" y="-646777"/>
            <a:ext cx="9930581" cy="76962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762000" y="-604837"/>
            <a:ext cx="7772400" cy="1470025"/>
          </a:xfrm>
        </p:spPr>
        <p:txBody>
          <a:bodyPr/>
          <a:lstStyle>
            <a:lvl1pPr>
              <a:defRPr b="1">
                <a:solidFill>
                  <a:srgbClr val="FFFF00"/>
                </a:solidFill>
                <a:effectLst>
                  <a:outerShdw blurRad="38100" dist="38100" dir="2700000" algn="tl">
                    <a:srgbClr val="000000">
                      <a:alpha val="43137"/>
                    </a:srgbClr>
                  </a:outerShdw>
                </a:effectLst>
              </a:defRPr>
            </a:lvl1pPr>
          </a:lstStyle>
          <a:p>
            <a:r>
              <a:rPr lang="en-US" dirty="0"/>
              <a:t>Click to edit Master title style</a:t>
            </a:r>
          </a:p>
        </p:txBody>
      </p:sp>
      <p:sp>
        <p:nvSpPr>
          <p:cNvPr id="3" name="Subtitle 2"/>
          <p:cNvSpPr>
            <a:spLocks noGrp="1"/>
          </p:cNvSpPr>
          <p:nvPr>
            <p:ph type="subTitle" idx="1"/>
          </p:nvPr>
        </p:nvSpPr>
        <p:spPr>
          <a:xfrm>
            <a:off x="1371600" y="3657600"/>
            <a:ext cx="6400800" cy="1752600"/>
          </a:xfrm>
        </p:spPr>
        <p:txBody>
          <a:bodyPr/>
          <a:lstStyle>
            <a:lvl1pPr marL="0" indent="0" algn="ctr">
              <a:buNone/>
              <a:defRPr b="1">
                <a:solidFill>
                  <a:srgbClr val="FFFF00"/>
                </a:solidFill>
                <a:effectLst>
                  <a:outerShdw blurRad="38100" dist="38100" dir="2700000" algn="tl">
                    <a:srgbClr val="000000">
                      <a:alpha val="43137"/>
                    </a:srgbClr>
                  </a:outerShdw>
                </a:effectLst>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a:xfrm>
            <a:off x="453390" y="6414163"/>
            <a:ext cx="2133600" cy="365125"/>
          </a:xfrm>
        </p:spPr>
        <p:txBody>
          <a:bodyPr/>
          <a:lstStyle/>
          <a:p>
            <a:fld id="{60DF8A1D-3DFB-4112-A7CF-DB4360141C03}" type="datetimeFigureOut">
              <a:rPr lang="en-US" smtClean="0"/>
              <a:pPr/>
              <a:t>5/15/2019</a:t>
            </a:fld>
            <a:endParaRPr lang="en-US"/>
          </a:p>
        </p:txBody>
      </p:sp>
      <p:sp>
        <p:nvSpPr>
          <p:cNvPr id="5" name="Footer Placeholder 4"/>
          <p:cNvSpPr>
            <a:spLocks noGrp="1"/>
          </p:cNvSpPr>
          <p:nvPr>
            <p:ph type="ftr" sz="quarter" idx="11"/>
          </p:nvPr>
        </p:nvSpPr>
        <p:spPr>
          <a:xfrm>
            <a:off x="3124200" y="6408737"/>
            <a:ext cx="2895600" cy="365125"/>
          </a:xfrm>
        </p:spPr>
        <p:txBody>
          <a:bodyPr/>
          <a:lstStyle>
            <a:lvl1pPr>
              <a:defRPr sz="2000">
                <a:solidFill>
                  <a:srgbClr val="FFFF00"/>
                </a:solidFill>
              </a:defRPr>
            </a:lvl1pPr>
          </a:lstStyle>
          <a:p>
            <a:r>
              <a:rPr lang="en-US" b="1" dirty="0">
                <a:ln w="22225">
                  <a:solidFill>
                    <a:schemeClr val="tx1"/>
                  </a:solidFill>
                  <a:prstDash val="solid"/>
                </a:ln>
              </a:rPr>
              <a:t>Since 1911</a:t>
            </a:r>
          </a:p>
        </p:txBody>
      </p:sp>
      <p:sp>
        <p:nvSpPr>
          <p:cNvPr id="6" name="Slide Number Placeholder 5"/>
          <p:cNvSpPr>
            <a:spLocks noGrp="1"/>
          </p:cNvSpPr>
          <p:nvPr>
            <p:ph type="sldNum" sz="quarter" idx="12"/>
          </p:nvPr>
        </p:nvSpPr>
        <p:spPr>
          <a:xfrm>
            <a:off x="6557010" y="6408736"/>
            <a:ext cx="2133600" cy="365125"/>
          </a:xfrm>
        </p:spPr>
        <p:txBody>
          <a:bodyPr/>
          <a:lstStyle/>
          <a:p>
            <a:fld id="{6E7DAA14-995F-4E62-BD20-27ACA016544B}" type="slidenum">
              <a:rPr lang="en-US" smtClean="0"/>
              <a:pPr/>
              <a:t>‹#›</a:t>
            </a:fld>
            <a:endParaRPr lang="en-US"/>
          </a:p>
        </p:txBody>
      </p:sp>
      <p:sp>
        <p:nvSpPr>
          <p:cNvPr id="8" name="Title 1"/>
          <p:cNvSpPr txBox="1">
            <a:spLocks/>
          </p:cNvSpPr>
          <p:nvPr userDrawn="1"/>
        </p:nvSpPr>
        <p:spPr>
          <a:xfrm>
            <a:off x="723900" y="6172200"/>
            <a:ext cx="7696200" cy="838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b="1" dirty="0">
              <a:ln w="22225">
                <a:solidFill>
                  <a:schemeClr val="tx1"/>
                </a:solidFill>
                <a:prstDash val="solid"/>
              </a:ln>
              <a:solidFill>
                <a:srgbClr val="FFFF00"/>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DF8A1D-3DFB-4112-A7CF-DB4360141C03}" type="datetimeFigureOut">
              <a:rPr lang="en-US" smtClean="0"/>
              <a:pPr/>
              <a:t>5/15/2019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7DAA14-995F-4E62-BD20-27ACA016544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DF8A1D-3DFB-4112-A7CF-DB4360141C03}" type="datetimeFigureOut">
              <a:rPr lang="en-US" smtClean="0"/>
              <a:pPr/>
              <a:t>5/15/2019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7DAA14-995F-4E62-BD20-27ACA016544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90600" y="274638"/>
            <a:ext cx="7162800" cy="1143000"/>
          </a:xfrm>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DF8A1D-3DFB-4112-A7CF-DB4360141C03}" type="datetimeFigureOut">
              <a:rPr lang="en-US" smtClean="0"/>
              <a:pPr/>
              <a:t>5/15/2019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7DAA14-995F-4E62-BD20-27ACA016544B}" type="slidenum">
              <a:rPr lang="en-US" smtClean="0"/>
              <a:pPr/>
              <a:t>‹#›</a:t>
            </a:fld>
            <a:endParaRPr lang="en-US"/>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00984"/>
            <a:ext cx="1132114" cy="1490307"/>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20931" y="2514600"/>
            <a:ext cx="7772400" cy="1362075"/>
          </a:xfrm>
        </p:spPr>
        <p:txBody>
          <a:bodyPr anchor="t"/>
          <a:lstStyle>
            <a:lvl1pPr algn="ctr">
              <a:defRPr sz="4000" b="1" cap="all"/>
            </a:lvl1pPr>
          </a:lstStyle>
          <a:p>
            <a:r>
              <a:rPr lang="en-US" dirty="0"/>
              <a:t>Click to edit Master title style</a:t>
            </a:r>
          </a:p>
        </p:txBody>
      </p:sp>
      <p:sp>
        <p:nvSpPr>
          <p:cNvPr id="3" name="Text Placeholder 2"/>
          <p:cNvSpPr>
            <a:spLocks noGrp="1"/>
          </p:cNvSpPr>
          <p:nvPr>
            <p:ph type="body" idx="1"/>
          </p:nvPr>
        </p:nvSpPr>
        <p:spPr>
          <a:xfrm>
            <a:off x="520931" y="4419600"/>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0DF8A1D-3DFB-4112-A7CF-DB4360141C03}" type="datetimeFigureOut">
              <a:rPr lang="en-US" smtClean="0"/>
              <a:pPr/>
              <a:t>5/15/2019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7DAA14-995F-4E62-BD20-27ACA016544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0DF8A1D-3DFB-4112-A7CF-DB4360141C03}" type="datetimeFigureOut">
              <a:rPr lang="en-US" smtClean="0"/>
              <a:pPr/>
              <a:t>5/15/2019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7DAA14-995F-4E62-BD20-27ACA016544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0DF8A1D-3DFB-4112-A7CF-DB4360141C03}" type="datetimeFigureOut">
              <a:rPr lang="en-US" smtClean="0"/>
              <a:pPr/>
              <a:t>5/15/2019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E7DAA14-995F-4E62-BD20-27ACA016544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60DF8A1D-3DFB-4112-A7CF-DB4360141C03}" type="datetimeFigureOut">
              <a:rPr lang="en-US" smtClean="0"/>
              <a:pPr/>
              <a:t>5/15/2019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7DAA14-995F-4E62-BD20-27ACA016544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DF8A1D-3DFB-4112-A7CF-DB4360141C03}" type="datetimeFigureOut">
              <a:rPr lang="en-US" smtClean="0"/>
              <a:pPr/>
              <a:t>5/15/2019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E7DAA14-995F-4E62-BD20-27ACA016544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66800" y="273050"/>
            <a:ext cx="7010400" cy="1327150"/>
          </a:xfrm>
        </p:spPr>
        <p:txBody>
          <a:bodyPr anchor="ctr">
            <a:normAutofit/>
          </a:bodyPr>
          <a:lstStyle>
            <a:lvl1pPr algn="ctr">
              <a:defRPr sz="4400" b="1"/>
            </a:lvl1pPr>
          </a:lstStyle>
          <a:p>
            <a:r>
              <a:rPr lang="en-US"/>
              <a:t>Click to edit Master title style</a:t>
            </a:r>
          </a:p>
        </p:txBody>
      </p:sp>
      <p:sp>
        <p:nvSpPr>
          <p:cNvPr id="3" name="Content Placeholder 2"/>
          <p:cNvSpPr>
            <a:spLocks noGrp="1"/>
          </p:cNvSpPr>
          <p:nvPr>
            <p:ph idx="1"/>
          </p:nvPr>
        </p:nvSpPr>
        <p:spPr>
          <a:xfrm>
            <a:off x="3575050" y="1600200"/>
            <a:ext cx="4654550" cy="45259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600200"/>
            <a:ext cx="3117850" cy="4525963"/>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60DF8A1D-3DFB-4112-A7CF-DB4360141C03}" type="datetimeFigureOut">
              <a:rPr lang="en-US" smtClean="0"/>
              <a:pPr/>
              <a:t>5/15/2019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7DAA14-995F-4E62-BD20-27ACA016544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0DF8A1D-3DFB-4112-A7CF-DB4360141C03}" type="datetimeFigureOut">
              <a:rPr lang="en-US" smtClean="0"/>
              <a:pPr/>
              <a:t>5/15/2019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7DAA14-995F-4E62-BD20-27ACA016544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34687" y="274638"/>
            <a:ext cx="68580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DF8A1D-3DFB-4112-A7CF-DB4360141C03}" type="datetimeFigureOut">
              <a:rPr lang="en-US" smtClean="0"/>
              <a:pPr/>
              <a:t>5/15/2019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Creating Leaders Since 1911</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7DAA14-995F-4E62-BD20-27ACA016544B}" type="slidenum">
              <a:rPr lang="en-US" smtClean="0"/>
              <a:pPr/>
              <a:t>‹#›</a:t>
            </a:fld>
            <a:endParaRPr lang="en-US" dirty="0"/>
          </a:p>
        </p:txBody>
      </p:sp>
      <p:pic>
        <p:nvPicPr>
          <p:cNvPr id="9" name="Picture 8"/>
          <p:cNvPicPr>
            <a:picLocks noChangeAspect="1"/>
          </p:cNvPicPr>
          <p:nvPr userDrawn="1"/>
        </p:nvPicPr>
        <p:blipFill>
          <a:blip r:embed="rId13" cstate="email">
            <a:extLst>
              <a:ext uri="{28A0092B-C50C-407E-A947-70E740481C1C}">
                <a14:useLocalDpi xmlns:a14="http://schemas.microsoft.com/office/drawing/2010/main"/>
              </a:ext>
            </a:extLst>
          </a:blip>
          <a:stretch>
            <a:fillRect/>
          </a:stretch>
        </p:blipFill>
        <p:spPr>
          <a:xfrm>
            <a:off x="0" y="100984"/>
            <a:ext cx="1132114" cy="1490307"/>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slide" Target="slide46.xml"/><Relationship Id="rId3" Type="http://schemas.openxmlformats.org/officeDocument/2006/relationships/slide" Target="slide18.xml"/><Relationship Id="rId7" Type="http://schemas.openxmlformats.org/officeDocument/2006/relationships/slide" Target="slide42.xml"/><Relationship Id="rId2" Type="http://schemas.openxmlformats.org/officeDocument/2006/relationships/slide" Target="slide5.xml"/><Relationship Id="rId1" Type="http://schemas.openxmlformats.org/officeDocument/2006/relationships/slideLayout" Target="../slideLayouts/slideLayout2.xml"/><Relationship Id="rId6" Type="http://schemas.openxmlformats.org/officeDocument/2006/relationships/slide" Target="slide35.xml"/><Relationship Id="rId5" Type="http://schemas.openxmlformats.org/officeDocument/2006/relationships/slide" Target="slide27.xml"/><Relationship Id="rId10" Type="http://schemas.openxmlformats.org/officeDocument/2006/relationships/slide" Target="slide65.xml"/><Relationship Id="rId4" Type="http://schemas.openxmlformats.org/officeDocument/2006/relationships/slide" Target="slide22.xml"/><Relationship Id="rId9" Type="http://schemas.openxmlformats.org/officeDocument/2006/relationships/slide" Target="slide5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hyperlink" Target="https://cacadets.org/sites/default/files/TC%203-21.5%20%28January%202012%29.pdf"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 Target="slide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vimeo.com/channels/524805" TargetMode="External"/><Relationship Id="rId2" Type="http://schemas.openxmlformats.org/officeDocument/2006/relationships/hyperlink" Target="https://cacadets.org/Regulations" TargetMode="Externa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cacadets.org/sites/default/files/TC%203-21.5%20%28January%202012%29.pdf" TargetMode="Externa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74638"/>
            <a:ext cx="7162800" cy="1782762"/>
          </a:xfrm>
        </p:spPr>
        <p:txBody>
          <a:bodyPr>
            <a:normAutofit/>
          </a:bodyPr>
          <a:lstStyle/>
          <a:p>
            <a:r>
              <a:rPr lang="en-US" sz="3200" dirty="0"/>
              <a:t>California Cadet Corps</a:t>
            </a:r>
            <a:br>
              <a:rPr lang="en-US" sz="3200" dirty="0"/>
            </a:br>
            <a:r>
              <a:rPr lang="en-US" sz="3200" dirty="0"/>
              <a:t>Curriculum on</a:t>
            </a:r>
            <a:br>
              <a:rPr lang="en-US" sz="3200" dirty="0"/>
            </a:br>
            <a:r>
              <a:rPr lang="en-US" sz="3200" dirty="0"/>
              <a:t>Military Basics</a:t>
            </a:r>
          </a:p>
        </p:txBody>
      </p:sp>
      <p:sp>
        <p:nvSpPr>
          <p:cNvPr id="9" name="TextBox 8"/>
          <p:cNvSpPr txBox="1"/>
          <p:nvPr/>
        </p:nvSpPr>
        <p:spPr>
          <a:xfrm>
            <a:off x="2133600" y="6096000"/>
            <a:ext cx="4876800" cy="369332"/>
          </a:xfrm>
          <a:prstGeom prst="rect">
            <a:avLst/>
          </a:prstGeom>
          <a:noFill/>
        </p:spPr>
        <p:txBody>
          <a:bodyPr wrap="square" rtlCol="0">
            <a:spAutoFit/>
          </a:bodyPr>
          <a:lstStyle/>
          <a:p>
            <a:pPr algn="ctr"/>
            <a:r>
              <a:rPr lang="en-US" dirty="0"/>
              <a:t>M3/A: Individual Drill with Weapons</a:t>
            </a:r>
          </a:p>
        </p:txBody>
      </p:sp>
      <p:pic>
        <p:nvPicPr>
          <p:cNvPr id="6" name="Picture 5">
            <a:extLst>
              <a:ext uri="{FF2B5EF4-FFF2-40B4-BE49-F238E27FC236}">
                <a16:creationId xmlns:a16="http://schemas.microsoft.com/office/drawing/2014/main" id="{BABE31E9-C74A-42D8-BEA2-8D46A915EDEF}"/>
              </a:ext>
            </a:extLst>
          </p:cNvPr>
          <p:cNvPicPr/>
          <p:nvPr/>
        </p:nvPicPr>
        <p:blipFill>
          <a:blip r:embed="rId2">
            <a:extLst>
              <a:ext uri="{28A0092B-C50C-407E-A947-70E740481C1C}">
                <a14:useLocalDpi xmlns:a14="http://schemas.microsoft.com/office/drawing/2010/main" val="0"/>
              </a:ext>
            </a:extLst>
          </a:blip>
          <a:stretch>
            <a:fillRect/>
          </a:stretch>
        </p:blipFill>
        <p:spPr>
          <a:xfrm>
            <a:off x="2431227" y="2057400"/>
            <a:ext cx="4472045" cy="2957513"/>
          </a:xfrm>
          <a:prstGeom prst="rect">
            <a:avLst/>
          </a:prstGeom>
          <a:noFill/>
          <a:ln w="38100">
            <a:solidFill>
              <a:schemeClr val="accent1"/>
            </a:solidFill>
          </a:ln>
          <a:effectLst>
            <a:outerShdw blurRad="152400" dist="317500" dir="5400000" sx="90000" sy="-19000" rotWithShape="0">
              <a:prstClr val="black">
                <a:alpha val="15000"/>
              </a:prstClr>
            </a:outerShdw>
          </a:effectLst>
          <a:scene3d>
            <a:camera prst="orthographicFront"/>
            <a:lightRig rig="threePt" dir="t"/>
          </a:scene3d>
          <a:sp3d>
            <a:bevelT prst="relaxedInset"/>
          </a:sp3d>
        </p:spPr>
      </p:pic>
      <p:sp>
        <p:nvSpPr>
          <p:cNvPr id="7" name="TextBox 6">
            <a:extLst>
              <a:ext uri="{FF2B5EF4-FFF2-40B4-BE49-F238E27FC236}">
                <a16:creationId xmlns:a16="http://schemas.microsoft.com/office/drawing/2014/main" id="{21C6F86E-6A92-47A3-9CCD-50F704E8D3A1}"/>
              </a:ext>
            </a:extLst>
          </p:cNvPr>
          <p:cNvSpPr txBox="1"/>
          <p:nvPr/>
        </p:nvSpPr>
        <p:spPr>
          <a:xfrm>
            <a:off x="1657350" y="5014913"/>
            <a:ext cx="5829300" cy="1054263"/>
          </a:xfrm>
          <a:prstGeom prst="rect">
            <a:avLst/>
          </a:prstGeom>
          <a:noFill/>
        </p:spPr>
        <p:txBody>
          <a:bodyPr wrap="square" rtlCol="0">
            <a:spAutoFit/>
          </a:bodyPr>
          <a:lstStyle/>
          <a:p>
            <a:pPr algn="ctr">
              <a:lnSpc>
                <a:spcPct val="115000"/>
              </a:lnSpc>
              <a:spcAft>
                <a:spcPts val="1000"/>
              </a:spcAft>
            </a:pPr>
            <a:r>
              <a:rPr lang="en-US" sz="2800" b="1" dirty="0">
                <a:ln w="9525" cap="flat" cmpd="sng" algn="ctr">
                  <a:solidFill>
                    <a:srgbClr val="DEEBF7"/>
                  </a:solidFill>
                  <a:prstDash val="solid"/>
                  <a:round/>
                </a:ln>
                <a:solidFill>
                  <a:srgbClr val="4472C4"/>
                </a:solidFill>
                <a:effectLst>
                  <a:outerShdw blurRad="12700" dist="38100" dir="2700000" algn="tl">
                    <a:schemeClr val="accent5">
                      <a:lumMod val="60000"/>
                      <a:lumOff val="40000"/>
                    </a:schemeClr>
                  </a:outerShdw>
                </a:effectLst>
                <a:latin typeface="Calibri" panose="020F0502020204030204" pitchFamily="34" charset="0"/>
                <a:ea typeface="Calibri" panose="020F0502020204030204" pitchFamily="34" charset="0"/>
                <a:cs typeface="Times New Roman" panose="02020603050405020304" pitchFamily="18" charset="0"/>
              </a:rPr>
              <a:t>“Individual Drill with sharpness, precision and snap”</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407568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Basic Rules (continued)</a:t>
            </a:r>
          </a:p>
        </p:txBody>
      </p:sp>
      <p:sp>
        <p:nvSpPr>
          <p:cNvPr id="6" name="TextBox 5">
            <a:extLst>
              <a:ext uri="{FF2B5EF4-FFF2-40B4-BE49-F238E27FC236}">
                <a16:creationId xmlns:a16="http://schemas.microsoft.com/office/drawing/2014/main" id="{CB0AC6B3-0644-4483-897E-0B4DCB05E5BB}"/>
              </a:ext>
            </a:extLst>
          </p:cNvPr>
          <p:cNvSpPr txBox="1"/>
          <p:nvPr/>
        </p:nvSpPr>
        <p:spPr>
          <a:xfrm>
            <a:off x="685800" y="1676400"/>
            <a:ext cx="7543800" cy="4154984"/>
          </a:xfrm>
          <a:prstGeom prst="rect">
            <a:avLst/>
          </a:prstGeom>
          <a:noFill/>
        </p:spPr>
        <p:txBody>
          <a:bodyPr wrap="square" rtlCol="0">
            <a:spAutoFit/>
          </a:bodyPr>
          <a:lstStyle/>
          <a:p>
            <a:pPr marL="285750" lvl="0" indent="-285750">
              <a:buFont typeface="Arial" panose="020B0604020202020204" pitchFamily="34" charset="0"/>
              <a:buChar char="•"/>
            </a:pPr>
            <a:r>
              <a:rPr lang="en-US" sz="2400" dirty="0"/>
              <a:t>Facing movements are executed from </a:t>
            </a:r>
            <a:r>
              <a:rPr lang="en-US" sz="2400" i="1" dirty="0"/>
              <a:t>Order Arms</a:t>
            </a:r>
            <a:r>
              <a:rPr lang="en-US" sz="2400" dirty="0"/>
              <a:t> or </a:t>
            </a:r>
            <a:r>
              <a:rPr lang="en-US" sz="2400" i="1" dirty="0"/>
              <a:t>Sling Arms</a:t>
            </a:r>
            <a:r>
              <a:rPr lang="en-US" sz="2400" dirty="0"/>
              <a:t>. </a:t>
            </a:r>
          </a:p>
          <a:p>
            <a:pPr marL="742950" lvl="1" indent="-285750">
              <a:buFont typeface="Arial" panose="020B0604020202020204" pitchFamily="34" charset="0"/>
              <a:buChar char="•"/>
            </a:pPr>
            <a:r>
              <a:rPr lang="en-US" sz="2400" dirty="0"/>
              <a:t>When executing </a:t>
            </a:r>
            <a:r>
              <a:rPr lang="en-US" sz="2400" i="1" dirty="0"/>
              <a:t>Right, Face</a:t>
            </a:r>
            <a:r>
              <a:rPr lang="en-US" sz="2400" dirty="0"/>
              <a:t> and </a:t>
            </a:r>
            <a:r>
              <a:rPr lang="en-US" sz="2400" i="1" dirty="0"/>
              <a:t>Forward, March</a:t>
            </a:r>
            <a:r>
              <a:rPr lang="en-US" sz="2400" dirty="0"/>
              <a:t>, the facing movement is executed before the command for the manual of arms.</a:t>
            </a:r>
          </a:p>
          <a:p>
            <a:pPr marL="742950" lvl="1" indent="-285750">
              <a:buFont typeface="Arial" panose="020B0604020202020204" pitchFamily="34" charset="0"/>
              <a:buChar char="•"/>
            </a:pPr>
            <a:r>
              <a:rPr lang="en-US" sz="2400" dirty="0"/>
              <a:t>After a marching movement has been completed, </a:t>
            </a:r>
            <a:r>
              <a:rPr lang="en-US" sz="2400" i="1" dirty="0"/>
              <a:t>Order, Arms</a:t>
            </a:r>
            <a:r>
              <a:rPr lang="en-US" sz="2400" dirty="0"/>
              <a:t> or </a:t>
            </a:r>
            <a:r>
              <a:rPr lang="en-US" sz="2400" i="1" dirty="0"/>
              <a:t>Sling, Arms</a:t>
            </a:r>
            <a:r>
              <a:rPr lang="en-US" sz="2400" dirty="0"/>
              <a:t> is commanded before the command for the facing movement.</a:t>
            </a:r>
          </a:p>
          <a:p>
            <a:pPr lvl="1"/>
            <a:endParaRPr lang="en-US" sz="2400" dirty="0"/>
          </a:p>
          <a:p>
            <a:pPr lvl="1" algn="ctr"/>
            <a:r>
              <a:rPr lang="en-US" sz="2400" b="1" dirty="0">
                <a:solidFill>
                  <a:srgbClr val="002060"/>
                </a:solidFill>
              </a:rPr>
              <a:t>*You cannot execute facing movements when the rifle is at any position other than </a:t>
            </a:r>
            <a:r>
              <a:rPr lang="en-US" sz="2400" b="1" i="1" dirty="0">
                <a:solidFill>
                  <a:srgbClr val="002060"/>
                </a:solidFill>
              </a:rPr>
              <a:t>order arms </a:t>
            </a:r>
            <a:r>
              <a:rPr lang="en-US" sz="2400" b="1" dirty="0">
                <a:solidFill>
                  <a:srgbClr val="002060"/>
                </a:solidFill>
              </a:rPr>
              <a:t>or</a:t>
            </a:r>
            <a:r>
              <a:rPr lang="en-US" sz="2400" b="1" i="1" dirty="0">
                <a:solidFill>
                  <a:srgbClr val="002060"/>
                </a:solidFill>
              </a:rPr>
              <a:t> sling arms*</a:t>
            </a:r>
            <a:endParaRPr lang="en-US" sz="2400" dirty="0">
              <a:solidFill>
                <a:srgbClr val="002060"/>
              </a:solidFill>
            </a:endParaRPr>
          </a:p>
        </p:txBody>
      </p:sp>
    </p:spTree>
    <p:extLst>
      <p:ext uri="{BB962C8B-B14F-4D97-AF65-F5344CB8AC3E}">
        <p14:creationId xmlns:p14="http://schemas.microsoft.com/office/powerpoint/2010/main" val="24321140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Basic Rules (continued)</a:t>
            </a:r>
          </a:p>
        </p:txBody>
      </p:sp>
      <p:sp>
        <p:nvSpPr>
          <p:cNvPr id="6" name="TextBox 5">
            <a:extLst>
              <a:ext uri="{FF2B5EF4-FFF2-40B4-BE49-F238E27FC236}">
                <a16:creationId xmlns:a16="http://schemas.microsoft.com/office/drawing/2014/main" id="{CB0AC6B3-0644-4483-897E-0B4DCB05E5BB}"/>
              </a:ext>
            </a:extLst>
          </p:cNvPr>
          <p:cNvSpPr txBox="1"/>
          <p:nvPr/>
        </p:nvSpPr>
        <p:spPr>
          <a:xfrm>
            <a:off x="1143000" y="1600200"/>
            <a:ext cx="7543800" cy="4401205"/>
          </a:xfrm>
          <a:prstGeom prst="rect">
            <a:avLst/>
          </a:prstGeom>
          <a:noFill/>
        </p:spPr>
        <p:txBody>
          <a:bodyPr wrap="square" rtlCol="0">
            <a:spAutoFit/>
          </a:bodyPr>
          <a:lstStyle/>
          <a:p>
            <a:pPr marL="285750" lvl="0" indent="-285750">
              <a:spcAft>
                <a:spcPts val="600"/>
              </a:spcAft>
              <a:buFont typeface="Arial" panose="020B0604020202020204" pitchFamily="34" charset="0"/>
              <a:buChar char="•"/>
            </a:pPr>
            <a:r>
              <a:rPr lang="en-US" sz="2200" b="1" i="1" dirty="0"/>
              <a:t>Ready, Port</a:t>
            </a:r>
            <a:r>
              <a:rPr lang="en-US" sz="2200" b="1" dirty="0"/>
              <a:t>, ARMS</a:t>
            </a:r>
            <a:r>
              <a:rPr lang="en-US" sz="2200" dirty="0"/>
              <a:t> must be commanded following Inspection Arms and before any other movements can be commanded.</a:t>
            </a:r>
          </a:p>
          <a:p>
            <a:pPr marL="285750" lvl="0" indent="-285750">
              <a:spcAft>
                <a:spcPts val="600"/>
              </a:spcAft>
              <a:buFont typeface="Arial" panose="020B0604020202020204" pitchFamily="34" charset="0"/>
              <a:buChar char="•"/>
            </a:pPr>
            <a:r>
              <a:rPr lang="en-US" sz="2200" i="1" dirty="0"/>
              <a:t>Port Arms</a:t>
            </a:r>
            <a:r>
              <a:rPr lang="en-US" sz="2200" dirty="0"/>
              <a:t> is the key position assumed in most manual of arms movements from one position to another except </a:t>
            </a:r>
            <a:r>
              <a:rPr lang="en-US" sz="2200" i="1" dirty="0"/>
              <a:t>Right Shoulder Arms </a:t>
            </a:r>
            <a:r>
              <a:rPr lang="en-US" sz="2200" dirty="0"/>
              <a:t>from</a:t>
            </a:r>
            <a:r>
              <a:rPr lang="en-US" sz="2200" i="1" dirty="0"/>
              <a:t> Order Arms </a:t>
            </a:r>
            <a:r>
              <a:rPr lang="en-US" sz="2200" dirty="0"/>
              <a:t>and</a:t>
            </a:r>
            <a:r>
              <a:rPr lang="en-US" sz="2200" i="1" dirty="0"/>
              <a:t> Order Arms </a:t>
            </a:r>
            <a:r>
              <a:rPr lang="en-US" sz="2200" dirty="0"/>
              <a:t>from</a:t>
            </a:r>
            <a:r>
              <a:rPr lang="en-US" sz="2200" i="1" dirty="0"/>
              <a:t> Right Shoulder Arms.</a:t>
            </a:r>
            <a:endParaRPr lang="en-US" sz="2200" dirty="0"/>
          </a:p>
          <a:p>
            <a:pPr marL="285750" lvl="0" indent="-285750">
              <a:spcAft>
                <a:spcPts val="600"/>
              </a:spcAft>
              <a:buFont typeface="Arial" panose="020B0604020202020204" pitchFamily="34" charset="0"/>
              <a:buChar char="•"/>
            </a:pPr>
            <a:r>
              <a:rPr lang="en-US" sz="2200" dirty="0"/>
              <a:t>Manual of arms movements are a combination of the </a:t>
            </a:r>
            <a:r>
              <a:rPr lang="en-US" sz="2200" i="1" dirty="0"/>
              <a:t>Position of Attention</a:t>
            </a:r>
            <a:r>
              <a:rPr lang="en-US" sz="2200" dirty="0"/>
              <a:t> and the procedures for the prescribed movement. </a:t>
            </a:r>
          </a:p>
          <a:p>
            <a:pPr marL="285750" lvl="0" indent="-285750">
              <a:spcAft>
                <a:spcPts val="600"/>
              </a:spcAft>
              <a:buFont typeface="Arial" panose="020B0604020202020204" pitchFamily="34" charset="0"/>
              <a:buChar char="•"/>
            </a:pPr>
            <a:r>
              <a:rPr lang="en-US" sz="2200" dirty="0"/>
              <a:t>Most manual of arms movements are executed with the head, eyes, and body stationary as in the </a:t>
            </a:r>
            <a:r>
              <a:rPr lang="en-US" sz="2200" i="1" dirty="0"/>
              <a:t>Position of Attention</a:t>
            </a:r>
            <a:r>
              <a:rPr lang="en-US" sz="2200" dirty="0"/>
              <a:t>.</a:t>
            </a:r>
          </a:p>
          <a:p>
            <a:endParaRPr lang="en-US" dirty="0"/>
          </a:p>
        </p:txBody>
      </p:sp>
    </p:spTree>
    <p:extLst>
      <p:ext uri="{BB962C8B-B14F-4D97-AF65-F5344CB8AC3E}">
        <p14:creationId xmlns:p14="http://schemas.microsoft.com/office/powerpoint/2010/main" val="7869156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Parts of the Rifle</a:t>
            </a:r>
          </a:p>
        </p:txBody>
      </p:sp>
      <p:sp>
        <p:nvSpPr>
          <p:cNvPr id="5" name="Text Placeholder 4"/>
          <p:cNvSpPr>
            <a:spLocks noGrp="1"/>
          </p:cNvSpPr>
          <p:nvPr>
            <p:ph type="body" idx="1"/>
          </p:nvPr>
        </p:nvSpPr>
        <p:spPr>
          <a:xfrm>
            <a:off x="510421" y="4953000"/>
            <a:ext cx="7772400" cy="1500187"/>
          </a:xfrm>
        </p:spPr>
        <p:txBody>
          <a:bodyPr/>
          <a:lstStyle/>
          <a:p>
            <a:r>
              <a:rPr lang="en-US" dirty="0"/>
              <a:t>2. Identify the parts of a rifle used in the Manual of Arms.</a:t>
            </a:r>
          </a:p>
        </p:txBody>
      </p:sp>
    </p:spTree>
    <p:extLst>
      <p:ext uri="{BB962C8B-B14F-4D97-AF65-F5344CB8AC3E}">
        <p14:creationId xmlns:p14="http://schemas.microsoft.com/office/powerpoint/2010/main" val="13958962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wearing a hat&#10;&#10;Description generated with high confidence">
            <a:extLst>
              <a:ext uri="{FF2B5EF4-FFF2-40B4-BE49-F238E27FC236}">
                <a16:creationId xmlns:a16="http://schemas.microsoft.com/office/drawing/2014/main" id="{C8525200-1BFF-4AE6-89BC-6CEBD417F10B}"/>
              </a:ext>
            </a:extLst>
          </p:cNvPr>
          <p:cNvPicPr/>
          <p:nvPr/>
        </p:nvPicPr>
        <p:blipFill>
          <a:blip r:embed="rId2" cstate="print">
            <a:lum bright="70000" contrast="-70000"/>
            <a:extLst>
              <a:ext uri="{28A0092B-C50C-407E-A947-70E740481C1C}">
                <a14:useLocalDpi xmlns:a14="http://schemas.microsoft.com/office/drawing/2010/main" val="0"/>
              </a:ext>
            </a:extLst>
          </a:blip>
          <a:stretch>
            <a:fillRect/>
          </a:stretch>
        </p:blipFill>
        <p:spPr>
          <a:xfrm>
            <a:off x="1143000" y="0"/>
            <a:ext cx="8001000" cy="6866890"/>
          </a:xfrm>
          <a:prstGeom prst="rect">
            <a:avLst/>
          </a:prstGeom>
          <a:ln>
            <a:noFill/>
          </a:ln>
          <a:effectLst>
            <a:softEdge rad="112500"/>
          </a:effectLst>
        </p:spPr>
      </p:pic>
      <p:sp>
        <p:nvSpPr>
          <p:cNvPr id="96258" name="Rectangle 2"/>
          <p:cNvSpPr>
            <a:spLocks noGrp="1" noChangeArrowheads="1"/>
          </p:cNvSpPr>
          <p:nvPr>
            <p:ph type="title"/>
          </p:nvPr>
        </p:nvSpPr>
        <p:spPr>
          <a:xfrm>
            <a:off x="1219200" y="274638"/>
            <a:ext cx="6553200" cy="1143000"/>
          </a:xfrm>
        </p:spPr>
        <p:txBody>
          <a:bodyPr>
            <a:normAutofit/>
          </a:bodyPr>
          <a:lstStyle/>
          <a:p>
            <a:r>
              <a:rPr lang="en-US" altLang="en-US" dirty="0"/>
              <a:t>Basic Procedures</a:t>
            </a:r>
          </a:p>
        </p:txBody>
      </p:sp>
      <p:sp>
        <p:nvSpPr>
          <p:cNvPr id="96259" name="Rectangle 3"/>
          <p:cNvSpPr>
            <a:spLocks noGrp="1" noChangeArrowheads="1"/>
          </p:cNvSpPr>
          <p:nvPr>
            <p:ph idx="1"/>
          </p:nvPr>
        </p:nvSpPr>
        <p:spPr>
          <a:xfrm>
            <a:off x="1144555" y="1445015"/>
            <a:ext cx="7620000" cy="4419600"/>
          </a:xfrm>
        </p:spPr>
        <p:txBody>
          <a:bodyPr>
            <a:normAutofit fontScale="70000" lnSpcReduction="20000"/>
          </a:bodyPr>
          <a:lstStyle/>
          <a:p>
            <a:pPr marL="0" indent="0">
              <a:buNone/>
            </a:pPr>
            <a:r>
              <a:rPr lang="en-US" sz="4000" b="1" u="sng" dirty="0"/>
              <a:t>Objectives</a:t>
            </a:r>
            <a:endParaRPr lang="en-US" sz="4000" dirty="0"/>
          </a:p>
          <a:p>
            <a:r>
              <a:rPr lang="en-US" i="1" dirty="0"/>
              <a:t>90% of Unit Cadets can properly execute the manual of arms using a replica (3-4 pound) rifle with sharpness, precision, and snap when given proper commands.</a:t>
            </a:r>
          </a:p>
          <a:p>
            <a:pPr marL="0" indent="0">
              <a:buNone/>
            </a:pPr>
            <a:endParaRPr lang="en-US" i="1" dirty="0"/>
          </a:p>
          <a:p>
            <a:pPr marL="514350" indent="-514350">
              <a:buAutoNum type="arabicPeriod"/>
            </a:pPr>
            <a:r>
              <a:rPr lang="en-US" dirty="0"/>
              <a:t>Identify the basic rules that govern the Manual of Arms.</a:t>
            </a:r>
          </a:p>
          <a:p>
            <a:pPr marL="514350" indent="-514350">
              <a:buAutoNum type="arabicPeriod"/>
            </a:pPr>
            <a:r>
              <a:rPr lang="en-US" dirty="0">
                <a:highlight>
                  <a:srgbClr val="FFFF00"/>
                </a:highlight>
                <a:hlinkClick r:id="rId3" action="ppaction://hlinksldjump"/>
              </a:rPr>
              <a:t>Identify the parts of a rifle used in the Manual of Arms.</a:t>
            </a:r>
            <a:endParaRPr lang="en-US" dirty="0">
              <a:highlight>
                <a:srgbClr val="FFFF00"/>
              </a:highlight>
            </a:endParaRPr>
          </a:p>
          <a:p>
            <a:pPr marL="0" indent="0">
              <a:buNone/>
            </a:pPr>
            <a:endParaRPr lang="en-US" sz="4000" b="1" u="sng" dirty="0"/>
          </a:p>
          <a:p>
            <a:pPr marL="0" indent="0">
              <a:buNone/>
            </a:pPr>
            <a:r>
              <a:rPr lang="en-US" sz="4000" b="1" u="sng" dirty="0"/>
              <a:t>Essential Question</a:t>
            </a:r>
            <a:r>
              <a:rPr lang="en-US" sz="4000" dirty="0"/>
              <a:t>: </a:t>
            </a:r>
          </a:p>
          <a:p>
            <a:pPr marL="0" indent="0">
              <a:buNone/>
            </a:pPr>
            <a:r>
              <a:rPr lang="en-US" sz="4000" b="1" dirty="0">
                <a:highlight>
                  <a:srgbClr val="FFFF00"/>
                </a:highlight>
              </a:rPr>
              <a:t>What are the 10 parts of a rifle you should know?</a:t>
            </a:r>
            <a:endParaRPr lang="en-US" altLang="en-US" sz="4000" dirty="0"/>
          </a:p>
        </p:txBody>
      </p:sp>
    </p:spTree>
    <p:extLst>
      <p:ext uri="{BB962C8B-B14F-4D97-AF65-F5344CB8AC3E}">
        <p14:creationId xmlns:p14="http://schemas.microsoft.com/office/powerpoint/2010/main" val="38805118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03DB9-C535-446F-B85D-4BBB5BC9F6BF}"/>
              </a:ext>
            </a:extLst>
          </p:cNvPr>
          <p:cNvSpPr>
            <a:spLocks noGrp="1"/>
          </p:cNvSpPr>
          <p:nvPr>
            <p:ph type="title"/>
          </p:nvPr>
        </p:nvSpPr>
        <p:spPr>
          <a:xfrm>
            <a:off x="1828800" y="274638"/>
            <a:ext cx="5486400" cy="1143000"/>
          </a:xfrm>
        </p:spPr>
        <p:txBody>
          <a:bodyPr/>
          <a:lstStyle/>
          <a:p>
            <a:r>
              <a:rPr lang="en-US" dirty="0"/>
              <a:t>Parts of the Rifle</a:t>
            </a:r>
          </a:p>
        </p:txBody>
      </p:sp>
      <p:sp>
        <p:nvSpPr>
          <p:cNvPr id="3" name="Content Placeholder 2">
            <a:extLst>
              <a:ext uri="{FF2B5EF4-FFF2-40B4-BE49-F238E27FC236}">
                <a16:creationId xmlns:a16="http://schemas.microsoft.com/office/drawing/2014/main" id="{80367589-DA95-49E4-9B80-429546740AD1}"/>
              </a:ext>
            </a:extLst>
          </p:cNvPr>
          <p:cNvSpPr>
            <a:spLocks noGrp="1"/>
          </p:cNvSpPr>
          <p:nvPr>
            <p:ph idx="1"/>
          </p:nvPr>
        </p:nvSpPr>
        <p:spPr>
          <a:xfrm>
            <a:off x="1409700" y="4101548"/>
            <a:ext cx="6324600" cy="2133600"/>
          </a:xfrm>
        </p:spPr>
        <p:txBody>
          <a:bodyPr>
            <a:normAutofit/>
          </a:bodyPr>
          <a:lstStyle/>
          <a:p>
            <a:pPr marL="0" indent="0">
              <a:buNone/>
            </a:pPr>
            <a:r>
              <a:rPr lang="en-US" sz="1800" dirty="0"/>
              <a:t>The parts of the M1903 or similar rifle that you should know are:</a:t>
            </a:r>
          </a:p>
          <a:p>
            <a:pPr marL="0" indent="0">
              <a:buNone/>
            </a:pPr>
            <a:endParaRPr lang="en-US" dirty="0"/>
          </a:p>
          <a:p>
            <a:pPr marL="0" indent="0">
              <a:buNone/>
            </a:pPr>
            <a:endParaRPr lang="en-US" dirty="0"/>
          </a:p>
        </p:txBody>
      </p:sp>
      <p:pic>
        <p:nvPicPr>
          <p:cNvPr id="4" name="Picture 3">
            <a:extLst>
              <a:ext uri="{FF2B5EF4-FFF2-40B4-BE49-F238E27FC236}">
                <a16:creationId xmlns:a16="http://schemas.microsoft.com/office/drawing/2014/main" id="{FE1CB94F-2319-7E4F-8810-F223C850E46E}"/>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2012156" y="1426093"/>
            <a:ext cx="5119688" cy="2667000"/>
          </a:xfrm>
          <a:prstGeom prst="rect">
            <a:avLst/>
          </a:prstGeom>
        </p:spPr>
      </p:pic>
      <p:graphicFrame>
        <p:nvGraphicFramePr>
          <p:cNvPr id="5" name="Table 4">
            <a:extLst>
              <a:ext uri="{FF2B5EF4-FFF2-40B4-BE49-F238E27FC236}">
                <a16:creationId xmlns:a16="http://schemas.microsoft.com/office/drawing/2014/main" id="{81EA0152-3BD1-4240-BC82-6BF1F1DA7467}"/>
              </a:ext>
            </a:extLst>
          </p:cNvPr>
          <p:cNvGraphicFramePr>
            <a:graphicFrameLocks noGrp="1"/>
          </p:cNvGraphicFramePr>
          <p:nvPr>
            <p:extLst>
              <p:ext uri="{D42A27DB-BD31-4B8C-83A1-F6EECF244321}">
                <p14:modId xmlns:p14="http://schemas.microsoft.com/office/powerpoint/2010/main" val="2961373000"/>
              </p:ext>
            </p:extLst>
          </p:nvPr>
        </p:nvGraphicFramePr>
        <p:xfrm>
          <a:off x="1524000" y="4507347"/>
          <a:ext cx="6096000" cy="1849120"/>
        </p:xfrm>
        <a:graphic>
          <a:graphicData uri="http://schemas.openxmlformats.org/drawingml/2006/table">
            <a:tbl>
              <a:tblPr bandRow="1">
                <a:tableStyleId>{5C22544A-7EE6-4342-B048-85BDC9FD1C3A}</a:tableStyleId>
              </a:tblPr>
              <a:tblGrid>
                <a:gridCol w="3048000">
                  <a:extLst>
                    <a:ext uri="{9D8B030D-6E8A-4147-A177-3AD203B41FA5}">
                      <a16:colId xmlns:a16="http://schemas.microsoft.com/office/drawing/2014/main" val="2146758404"/>
                    </a:ext>
                  </a:extLst>
                </a:gridCol>
                <a:gridCol w="3048000">
                  <a:extLst>
                    <a:ext uri="{9D8B030D-6E8A-4147-A177-3AD203B41FA5}">
                      <a16:colId xmlns:a16="http://schemas.microsoft.com/office/drawing/2014/main" val="137764548"/>
                    </a:ext>
                  </a:extLst>
                </a:gridCol>
              </a:tblGrid>
              <a:tr h="0">
                <a:tc>
                  <a:txBody>
                    <a:bodyPr/>
                    <a:lstStyle/>
                    <a:p>
                      <a:r>
                        <a:rPr lang="en-US" dirty="0"/>
                        <a:t>Butt</a:t>
                      </a:r>
                    </a:p>
                  </a:txBody>
                  <a:tcPr/>
                </a:tc>
                <a:tc>
                  <a:txBody>
                    <a:bodyPr/>
                    <a:lstStyle/>
                    <a:p>
                      <a:r>
                        <a:rPr lang="en-US" dirty="0"/>
                        <a:t>Stock</a:t>
                      </a:r>
                    </a:p>
                  </a:txBody>
                  <a:tcPr/>
                </a:tc>
                <a:extLst>
                  <a:ext uri="{0D108BD9-81ED-4DB2-BD59-A6C34878D82A}">
                    <a16:rowId xmlns:a16="http://schemas.microsoft.com/office/drawing/2014/main" val="703619601"/>
                  </a:ext>
                </a:extLst>
              </a:tr>
              <a:tr h="370840">
                <a:tc>
                  <a:txBody>
                    <a:bodyPr/>
                    <a:lstStyle/>
                    <a:p>
                      <a:r>
                        <a:rPr lang="en-US" dirty="0"/>
                        <a:t>Sling</a:t>
                      </a:r>
                    </a:p>
                  </a:txBody>
                  <a:tcPr/>
                </a:tc>
                <a:tc>
                  <a:txBody>
                    <a:bodyPr/>
                    <a:lstStyle/>
                    <a:p>
                      <a:r>
                        <a:rPr lang="en-US" dirty="0"/>
                        <a:t>Bolt Handle</a:t>
                      </a:r>
                    </a:p>
                  </a:txBody>
                  <a:tcPr/>
                </a:tc>
                <a:extLst>
                  <a:ext uri="{0D108BD9-81ED-4DB2-BD59-A6C34878D82A}">
                    <a16:rowId xmlns:a16="http://schemas.microsoft.com/office/drawing/2014/main" val="429206023"/>
                  </a:ext>
                </a:extLst>
              </a:tr>
              <a:tr h="370840">
                <a:tc>
                  <a:txBody>
                    <a:bodyPr/>
                    <a:lstStyle/>
                    <a:p>
                      <a:r>
                        <a:rPr lang="en-US" dirty="0"/>
                        <a:t>Balance</a:t>
                      </a:r>
                    </a:p>
                  </a:txBody>
                  <a:tcPr/>
                </a:tc>
                <a:tc>
                  <a:txBody>
                    <a:bodyPr/>
                    <a:lstStyle/>
                    <a:p>
                      <a:r>
                        <a:rPr lang="en-US" dirty="0"/>
                        <a:t>Receiver Group</a:t>
                      </a:r>
                    </a:p>
                  </a:txBody>
                  <a:tcPr/>
                </a:tc>
                <a:extLst>
                  <a:ext uri="{0D108BD9-81ED-4DB2-BD59-A6C34878D82A}">
                    <a16:rowId xmlns:a16="http://schemas.microsoft.com/office/drawing/2014/main" val="1582859238"/>
                  </a:ext>
                </a:extLst>
              </a:tr>
              <a:tr h="370840">
                <a:tc>
                  <a:txBody>
                    <a:bodyPr/>
                    <a:lstStyle/>
                    <a:p>
                      <a:r>
                        <a:rPr lang="en-US" dirty="0"/>
                        <a:t>Handguards</a:t>
                      </a:r>
                    </a:p>
                  </a:txBody>
                  <a:tcPr/>
                </a:tc>
                <a:tc>
                  <a:txBody>
                    <a:bodyPr/>
                    <a:lstStyle/>
                    <a:p>
                      <a:r>
                        <a:rPr lang="en-US" dirty="0"/>
                        <a:t>Stacking Swivel</a:t>
                      </a:r>
                    </a:p>
                  </a:txBody>
                  <a:tcPr/>
                </a:tc>
                <a:extLst>
                  <a:ext uri="{0D108BD9-81ED-4DB2-BD59-A6C34878D82A}">
                    <a16:rowId xmlns:a16="http://schemas.microsoft.com/office/drawing/2014/main" val="388303595"/>
                  </a:ext>
                </a:extLst>
              </a:tr>
              <a:tr h="370840">
                <a:tc>
                  <a:txBody>
                    <a:bodyPr/>
                    <a:lstStyle/>
                    <a:p>
                      <a:r>
                        <a:rPr lang="en-US" dirty="0"/>
                        <a:t>Front Sight</a:t>
                      </a:r>
                    </a:p>
                  </a:txBody>
                  <a:tcPr/>
                </a:tc>
                <a:tc>
                  <a:txBody>
                    <a:bodyPr/>
                    <a:lstStyle/>
                    <a:p>
                      <a:r>
                        <a:rPr lang="en-US" dirty="0"/>
                        <a:t>Muzzle</a:t>
                      </a:r>
                    </a:p>
                  </a:txBody>
                  <a:tcPr/>
                </a:tc>
                <a:extLst>
                  <a:ext uri="{0D108BD9-81ED-4DB2-BD59-A6C34878D82A}">
                    <a16:rowId xmlns:a16="http://schemas.microsoft.com/office/drawing/2014/main" val="1802124272"/>
                  </a:ext>
                </a:extLst>
              </a:tr>
            </a:tbl>
          </a:graphicData>
        </a:graphic>
      </p:graphicFrame>
    </p:spTree>
    <p:extLst>
      <p:ext uri="{BB962C8B-B14F-4D97-AF65-F5344CB8AC3E}">
        <p14:creationId xmlns:p14="http://schemas.microsoft.com/office/powerpoint/2010/main" val="2340673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FDAE22-D7E4-465C-8F57-FAFD8ACEF0F0}"/>
              </a:ext>
            </a:extLst>
          </p:cNvPr>
          <p:cNvSpPr>
            <a:spLocks noGrp="1"/>
          </p:cNvSpPr>
          <p:nvPr>
            <p:ph type="title"/>
          </p:nvPr>
        </p:nvSpPr>
        <p:spPr/>
        <p:txBody>
          <a:bodyPr/>
          <a:lstStyle/>
          <a:p>
            <a:r>
              <a:rPr lang="en-US" dirty="0">
                <a:hlinkClick r:id="rId2" action="ppaction://hlinksldjump"/>
              </a:rPr>
              <a:t>Check on Learning</a:t>
            </a:r>
            <a:endParaRPr lang="en-US" dirty="0"/>
          </a:p>
        </p:txBody>
      </p:sp>
      <p:sp>
        <p:nvSpPr>
          <p:cNvPr id="3" name="Content Placeholder 2">
            <a:extLst>
              <a:ext uri="{FF2B5EF4-FFF2-40B4-BE49-F238E27FC236}">
                <a16:creationId xmlns:a16="http://schemas.microsoft.com/office/drawing/2014/main" id="{B559006A-A464-44B7-B4D3-5ED8C400FB06}"/>
              </a:ext>
            </a:extLst>
          </p:cNvPr>
          <p:cNvSpPr>
            <a:spLocks noGrp="1"/>
          </p:cNvSpPr>
          <p:nvPr>
            <p:ph idx="1"/>
          </p:nvPr>
        </p:nvSpPr>
        <p:spPr/>
        <p:txBody>
          <a:bodyPr>
            <a:normAutofit/>
          </a:bodyPr>
          <a:lstStyle/>
          <a:p>
            <a:pPr marL="514350" indent="-514350">
              <a:spcBef>
                <a:spcPts val="0"/>
              </a:spcBef>
              <a:spcAft>
                <a:spcPts val="600"/>
              </a:spcAft>
              <a:buFont typeface="+mj-lt"/>
              <a:buAutoNum type="arabicPeriod"/>
            </a:pPr>
            <a:r>
              <a:rPr lang="en-US" sz="2600" dirty="0"/>
              <a:t>All movements are initiated from _______ or _________.</a:t>
            </a:r>
          </a:p>
          <a:p>
            <a:pPr marL="514350" lvl="0" indent="-514350">
              <a:spcBef>
                <a:spcPts val="0"/>
              </a:spcBef>
              <a:spcAft>
                <a:spcPts val="600"/>
              </a:spcAft>
              <a:buFont typeface="+mj-lt"/>
              <a:buAutoNum type="arabicPeriod"/>
            </a:pPr>
            <a:r>
              <a:rPr lang="en-US" sz="2600" dirty="0"/>
              <a:t>T/F? The command </a:t>
            </a:r>
            <a:r>
              <a:rPr lang="en-US" sz="2600" b="1" i="1" dirty="0"/>
              <a:t>Port</a:t>
            </a:r>
            <a:r>
              <a:rPr lang="en-US" sz="2600" b="1" dirty="0"/>
              <a:t>, ARMS</a:t>
            </a:r>
            <a:r>
              <a:rPr lang="en-US" sz="2600" dirty="0"/>
              <a:t> must be given before the command for </a:t>
            </a:r>
            <a:r>
              <a:rPr lang="en-US" sz="2600" i="1" dirty="0"/>
              <a:t>Double Time</a:t>
            </a:r>
            <a:r>
              <a:rPr lang="en-US" sz="2600" dirty="0"/>
              <a:t>.</a:t>
            </a:r>
          </a:p>
          <a:p>
            <a:pPr marL="514350" indent="-514350">
              <a:spcBef>
                <a:spcPts val="0"/>
              </a:spcBef>
              <a:spcAft>
                <a:spcPts val="600"/>
              </a:spcAft>
              <a:buFont typeface="+mj-lt"/>
              <a:buAutoNum type="arabicPeriod"/>
            </a:pPr>
            <a:r>
              <a:rPr lang="en-US" sz="2600" dirty="0"/>
              <a:t>When a Cadet has completed a movement, the Cadet does what?</a:t>
            </a:r>
          </a:p>
          <a:p>
            <a:pPr marL="514350" indent="-514350">
              <a:spcBef>
                <a:spcPts val="0"/>
              </a:spcBef>
              <a:spcAft>
                <a:spcPts val="600"/>
              </a:spcAft>
              <a:buFont typeface="+mj-lt"/>
              <a:buAutoNum type="arabicPeriod"/>
            </a:pPr>
            <a:r>
              <a:rPr lang="en-US" sz="2600" dirty="0"/>
              <a:t>Most manual of arms movements are executed with the head, eyes, and body _____________.</a:t>
            </a:r>
          </a:p>
          <a:p>
            <a:pPr marL="514350" indent="-514350">
              <a:spcBef>
                <a:spcPts val="0"/>
              </a:spcBef>
              <a:spcAft>
                <a:spcPts val="600"/>
              </a:spcAft>
              <a:buFont typeface="+mj-lt"/>
              <a:buAutoNum type="arabicPeriod"/>
            </a:pPr>
            <a:r>
              <a:rPr lang="en-US" sz="2600" dirty="0"/>
              <a:t>A Cadet cannot execute facing movements when the rifle is at any position other than ______ or _________.</a:t>
            </a:r>
          </a:p>
          <a:p>
            <a:pPr marL="0" lvl="0" indent="0">
              <a:buNone/>
            </a:pPr>
            <a:endParaRPr lang="en-US" dirty="0"/>
          </a:p>
        </p:txBody>
      </p:sp>
    </p:spTree>
    <p:extLst>
      <p:ext uri="{BB962C8B-B14F-4D97-AF65-F5344CB8AC3E}">
        <p14:creationId xmlns:p14="http://schemas.microsoft.com/office/powerpoint/2010/main" val="27199552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gun, weapon&#10;&#10;Description automatically generated">
            <a:extLst>
              <a:ext uri="{FF2B5EF4-FFF2-40B4-BE49-F238E27FC236}">
                <a16:creationId xmlns:a16="http://schemas.microsoft.com/office/drawing/2014/main" id="{2CF5336A-405D-48BE-A6E3-4FC48847B0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0432" y="2593389"/>
            <a:ext cx="7943850" cy="4114800"/>
          </a:xfrm>
          <a:prstGeom prst="rect">
            <a:avLst/>
          </a:prstGeom>
        </p:spPr>
      </p:pic>
      <p:sp>
        <p:nvSpPr>
          <p:cNvPr id="2" name="Title 1">
            <a:extLst>
              <a:ext uri="{FF2B5EF4-FFF2-40B4-BE49-F238E27FC236}">
                <a16:creationId xmlns:a16="http://schemas.microsoft.com/office/drawing/2014/main" id="{A5003DB9-C535-446F-B85D-4BBB5BC9F6BF}"/>
              </a:ext>
            </a:extLst>
          </p:cNvPr>
          <p:cNvSpPr>
            <a:spLocks noGrp="1"/>
          </p:cNvSpPr>
          <p:nvPr>
            <p:ph type="title"/>
          </p:nvPr>
        </p:nvSpPr>
        <p:spPr/>
        <p:txBody>
          <a:bodyPr/>
          <a:lstStyle/>
          <a:p>
            <a:r>
              <a:rPr lang="en-US" dirty="0">
                <a:hlinkClick r:id="rId3" action="ppaction://hlinksldjump"/>
              </a:rPr>
              <a:t>Check on Learning</a:t>
            </a:r>
            <a:endParaRPr lang="en-US" dirty="0"/>
          </a:p>
        </p:txBody>
      </p:sp>
      <p:sp>
        <p:nvSpPr>
          <p:cNvPr id="3" name="Content Placeholder 2">
            <a:extLst>
              <a:ext uri="{FF2B5EF4-FFF2-40B4-BE49-F238E27FC236}">
                <a16:creationId xmlns:a16="http://schemas.microsoft.com/office/drawing/2014/main" id="{80367589-DA95-49E4-9B80-429546740AD1}"/>
              </a:ext>
            </a:extLst>
          </p:cNvPr>
          <p:cNvSpPr>
            <a:spLocks noGrp="1"/>
          </p:cNvSpPr>
          <p:nvPr>
            <p:ph idx="1"/>
          </p:nvPr>
        </p:nvSpPr>
        <p:spPr>
          <a:xfrm>
            <a:off x="685800" y="2464293"/>
            <a:ext cx="6858000" cy="941773"/>
          </a:xfrm>
        </p:spPr>
        <p:txBody>
          <a:bodyPr>
            <a:normAutofit fontScale="92500" lnSpcReduction="20000"/>
          </a:bodyPr>
          <a:lstStyle/>
          <a:p>
            <a:pPr marL="0" indent="0">
              <a:buNone/>
            </a:pPr>
            <a:endParaRPr lang="en-US" dirty="0"/>
          </a:p>
          <a:p>
            <a:pPr marL="0" indent="0">
              <a:buNone/>
            </a:pPr>
            <a:r>
              <a:rPr lang="en-US" dirty="0"/>
              <a:t>Name the parts of the rifle:</a:t>
            </a:r>
          </a:p>
          <a:p>
            <a:pPr marL="514350" indent="-514350">
              <a:buFont typeface="+mj-lt"/>
              <a:buAutoNum type="arabicPeriod"/>
            </a:pPr>
            <a:endParaRPr lang="en-US" dirty="0"/>
          </a:p>
        </p:txBody>
      </p:sp>
      <p:sp>
        <p:nvSpPr>
          <p:cNvPr id="9" name="TextBox 8">
            <a:extLst>
              <a:ext uri="{FF2B5EF4-FFF2-40B4-BE49-F238E27FC236}">
                <a16:creationId xmlns:a16="http://schemas.microsoft.com/office/drawing/2014/main" id="{5C4FF820-EF37-4BFE-8E08-F57E5D3D0856}"/>
              </a:ext>
            </a:extLst>
          </p:cNvPr>
          <p:cNvSpPr txBox="1"/>
          <p:nvPr/>
        </p:nvSpPr>
        <p:spPr>
          <a:xfrm>
            <a:off x="990600" y="1534627"/>
            <a:ext cx="7162800" cy="923330"/>
          </a:xfrm>
          <a:prstGeom prst="rect">
            <a:avLst/>
          </a:prstGeom>
          <a:solidFill>
            <a:schemeClr val="accent6">
              <a:lumMod val="20000"/>
              <a:lumOff val="80000"/>
            </a:schemeClr>
          </a:solidFill>
          <a:ln>
            <a:solidFill>
              <a:schemeClr val="accent6">
                <a:lumMod val="60000"/>
                <a:lumOff val="40000"/>
              </a:schemeClr>
            </a:solidFill>
          </a:ln>
        </p:spPr>
        <p:txBody>
          <a:bodyPr wrap="square" rtlCol="0">
            <a:spAutoFit/>
          </a:bodyPr>
          <a:lstStyle/>
          <a:p>
            <a:r>
              <a:rPr lang="en-US" b="1" u="sng" dirty="0"/>
              <a:t>Practicum</a:t>
            </a:r>
            <a:r>
              <a:rPr lang="en-US" dirty="0"/>
              <a:t>: If you have access to a drill rifle, use it in the identification of the 10 rifle parts you should know. Otherwise, use the picture below for this exercise.</a:t>
            </a:r>
          </a:p>
        </p:txBody>
      </p:sp>
    </p:spTree>
    <p:extLst>
      <p:ext uri="{BB962C8B-B14F-4D97-AF65-F5344CB8AC3E}">
        <p14:creationId xmlns:p14="http://schemas.microsoft.com/office/powerpoint/2010/main" val="30932206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hlinkClick r:id="rId2" action="ppaction://hlinksldjump"/>
              </a:rPr>
              <a:t>Order Arms</a:t>
            </a:r>
            <a:endParaRPr lang="en-US" dirty="0"/>
          </a:p>
        </p:txBody>
      </p:sp>
      <p:sp>
        <p:nvSpPr>
          <p:cNvPr id="5" name="Text Placeholder 4"/>
          <p:cNvSpPr>
            <a:spLocks noGrp="1"/>
          </p:cNvSpPr>
          <p:nvPr>
            <p:ph type="body" idx="1"/>
          </p:nvPr>
        </p:nvSpPr>
        <p:spPr>
          <a:xfrm>
            <a:off x="520931" y="4724400"/>
            <a:ext cx="7772400" cy="1500187"/>
          </a:xfrm>
        </p:spPr>
        <p:txBody>
          <a:bodyPr/>
          <a:lstStyle/>
          <a:p>
            <a:pPr lvl="0"/>
            <a:r>
              <a:rPr lang="en-US" dirty="0"/>
              <a:t>3. Properly execute </a:t>
            </a:r>
            <a:r>
              <a:rPr lang="en-US" i="1" dirty="0"/>
              <a:t>Order Arms </a:t>
            </a:r>
            <a:r>
              <a:rPr lang="en-US" dirty="0"/>
              <a:t>with a rifle.</a:t>
            </a:r>
          </a:p>
        </p:txBody>
      </p:sp>
    </p:spTree>
    <p:extLst>
      <p:ext uri="{BB962C8B-B14F-4D97-AF65-F5344CB8AC3E}">
        <p14:creationId xmlns:p14="http://schemas.microsoft.com/office/powerpoint/2010/main" val="19790708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wearing a hat&#10;&#10;Description generated with high confidence">
            <a:extLst>
              <a:ext uri="{FF2B5EF4-FFF2-40B4-BE49-F238E27FC236}">
                <a16:creationId xmlns:a16="http://schemas.microsoft.com/office/drawing/2014/main" id="{C8525200-1BFF-4AE6-89BC-6CEBD417F10B}"/>
              </a:ext>
            </a:extLst>
          </p:cNvPr>
          <p:cNvPicPr/>
          <p:nvPr/>
        </p:nvPicPr>
        <p:blipFill>
          <a:blip r:embed="rId2" cstate="print">
            <a:lum bright="70000" contrast="-70000"/>
            <a:extLst>
              <a:ext uri="{28A0092B-C50C-407E-A947-70E740481C1C}">
                <a14:useLocalDpi xmlns:a14="http://schemas.microsoft.com/office/drawing/2010/main" val="0"/>
              </a:ext>
            </a:extLst>
          </a:blip>
          <a:stretch>
            <a:fillRect/>
          </a:stretch>
        </p:blipFill>
        <p:spPr>
          <a:xfrm>
            <a:off x="1143000" y="0"/>
            <a:ext cx="8001000" cy="6866890"/>
          </a:xfrm>
          <a:prstGeom prst="rect">
            <a:avLst/>
          </a:prstGeom>
          <a:ln>
            <a:noFill/>
          </a:ln>
          <a:effectLst>
            <a:softEdge rad="112500"/>
          </a:effectLst>
        </p:spPr>
      </p:pic>
      <p:sp>
        <p:nvSpPr>
          <p:cNvPr id="96258" name="Rectangle 2"/>
          <p:cNvSpPr>
            <a:spLocks noGrp="1" noChangeArrowheads="1"/>
          </p:cNvSpPr>
          <p:nvPr>
            <p:ph type="title"/>
          </p:nvPr>
        </p:nvSpPr>
        <p:spPr>
          <a:xfrm>
            <a:off x="1219200" y="274638"/>
            <a:ext cx="6553200" cy="1143000"/>
          </a:xfrm>
        </p:spPr>
        <p:txBody>
          <a:bodyPr>
            <a:normAutofit/>
          </a:bodyPr>
          <a:lstStyle/>
          <a:p>
            <a:r>
              <a:rPr lang="en-US" dirty="0"/>
              <a:t>Order Arms</a:t>
            </a:r>
            <a:endParaRPr lang="en-US" altLang="en-US" dirty="0"/>
          </a:p>
        </p:txBody>
      </p:sp>
      <p:sp>
        <p:nvSpPr>
          <p:cNvPr id="96259" name="Rectangle 3"/>
          <p:cNvSpPr>
            <a:spLocks noGrp="1" noChangeArrowheads="1"/>
          </p:cNvSpPr>
          <p:nvPr>
            <p:ph idx="1"/>
          </p:nvPr>
        </p:nvSpPr>
        <p:spPr>
          <a:xfrm>
            <a:off x="1144555" y="1445015"/>
            <a:ext cx="7620000" cy="4419600"/>
          </a:xfrm>
        </p:spPr>
        <p:txBody>
          <a:bodyPr>
            <a:normAutofit fontScale="77500" lnSpcReduction="20000"/>
          </a:bodyPr>
          <a:lstStyle/>
          <a:p>
            <a:pPr marL="0" indent="0">
              <a:buNone/>
            </a:pPr>
            <a:r>
              <a:rPr lang="en-US" sz="4000" b="1" u="sng" dirty="0"/>
              <a:t>Objectives</a:t>
            </a:r>
            <a:endParaRPr lang="en-US" sz="4000" dirty="0"/>
          </a:p>
          <a:p>
            <a:r>
              <a:rPr lang="en-US" i="1" dirty="0"/>
              <a:t>90% of Unit Cadets can properly execute the manual of arms using a replica (3-4 pound) rifle with sharpness, precision, and snap when given proper commands.</a:t>
            </a:r>
          </a:p>
          <a:p>
            <a:pPr marL="0" indent="0">
              <a:buNone/>
            </a:pPr>
            <a:endParaRPr lang="en-US" i="1" dirty="0"/>
          </a:p>
          <a:p>
            <a:pPr marL="0" indent="0">
              <a:buNone/>
            </a:pPr>
            <a:r>
              <a:rPr lang="en-US" dirty="0">
                <a:highlight>
                  <a:srgbClr val="FFFF00"/>
                </a:highlight>
              </a:rPr>
              <a:t>3. Properly execute </a:t>
            </a:r>
            <a:r>
              <a:rPr lang="en-US" i="1" dirty="0">
                <a:highlight>
                  <a:srgbClr val="FFFF00"/>
                </a:highlight>
              </a:rPr>
              <a:t>Order Arms</a:t>
            </a:r>
            <a:r>
              <a:rPr lang="en-US" dirty="0">
                <a:highlight>
                  <a:srgbClr val="FFFF00"/>
                </a:highlight>
              </a:rPr>
              <a:t> with a rifle.</a:t>
            </a:r>
          </a:p>
          <a:p>
            <a:pPr marL="0" indent="0">
              <a:buNone/>
            </a:pPr>
            <a:endParaRPr lang="en-US" sz="4000" b="1" u="sng" dirty="0"/>
          </a:p>
          <a:p>
            <a:pPr marL="0" indent="0">
              <a:buNone/>
            </a:pPr>
            <a:r>
              <a:rPr lang="en-US" sz="4000" b="1" u="sng" dirty="0"/>
              <a:t>Essential Question</a:t>
            </a:r>
            <a:r>
              <a:rPr lang="en-US" sz="4000" dirty="0"/>
              <a:t>: </a:t>
            </a:r>
          </a:p>
          <a:p>
            <a:pPr marL="0" indent="0">
              <a:buNone/>
            </a:pPr>
            <a:r>
              <a:rPr lang="en-US" sz="4000" b="1" dirty="0">
                <a:highlight>
                  <a:srgbClr val="FFFF00"/>
                </a:highlight>
              </a:rPr>
              <a:t>What position does a Cadet assume with the command of Order Arms ?</a:t>
            </a:r>
            <a:endParaRPr lang="en-US" altLang="en-US" sz="4000" dirty="0"/>
          </a:p>
        </p:txBody>
      </p:sp>
    </p:spTree>
    <p:extLst>
      <p:ext uri="{BB962C8B-B14F-4D97-AF65-F5344CB8AC3E}">
        <p14:creationId xmlns:p14="http://schemas.microsoft.com/office/powerpoint/2010/main" val="25741828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D3B80-430C-484E-AE3E-AC18D34B467D}"/>
              </a:ext>
            </a:extLst>
          </p:cNvPr>
          <p:cNvSpPr>
            <a:spLocks noGrp="1"/>
          </p:cNvSpPr>
          <p:nvPr>
            <p:ph type="title"/>
          </p:nvPr>
        </p:nvSpPr>
        <p:spPr/>
        <p:txBody>
          <a:bodyPr/>
          <a:lstStyle/>
          <a:p>
            <a:r>
              <a:rPr lang="en-US" dirty="0"/>
              <a:t>Order Arms</a:t>
            </a:r>
          </a:p>
        </p:txBody>
      </p:sp>
      <p:sp>
        <p:nvSpPr>
          <p:cNvPr id="3" name="Content Placeholder 2">
            <a:extLst>
              <a:ext uri="{FF2B5EF4-FFF2-40B4-BE49-F238E27FC236}">
                <a16:creationId xmlns:a16="http://schemas.microsoft.com/office/drawing/2014/main" id="{2E07F516-5546-3D46-94FA-97E66BE98586}"/>
              </a:ext>
            </a:extLst>
          </p:cNvPr>
          <p:cNvSpPr>
            <a:spLocks noGrp="1"/>
          </p:cNvSpPr>
          <p:nvPr>
            <p:ph idx="1"/>
          </p:nvPr>
        </p:nvSpPr>
        <p:spPr>
          <a:xfrm>
            <a:off x="1487749" y="1828800"/>
            <a:ext cx="5943600" cy="4525963"/>
          </a:xfrm>
        </p:spPr>
        <p:txBody>
          <a:bodyPr>
            <a:normAutofit fontScale="70000" lnSpcReduction="20000"/>
          </a:bodyPr>
          <a:lstStyle/>
          <a:p>
            <a:pPr marL="0" indent="0">
              <a:buNone/>
            </a:pPr>
            <a:r>
              <a:rPr lang="en-US" dirty="0"/>
              <a:t>Assume </a:t>
            </a:r>
            <a:r>
              <a:rPr lang="en-US" i="1" dirty="0"/>
              <a:t>Order Arms</a:t>
            </a:r>
            <a:r>
              <a:rPr lang="en-US" dirty="0"/>
              <a:t> on the command </a:t>
            </a:r>
            <a:r>
              <a:rPr lang="en-US" b="1" dirty="0"/>
              <a:t>FALL IN</a:t>
            </a:r>
            <a:r>
              <a:rPr lang="en-US" dirty="0"/>
              <a:t> or from </a:t>
            </a:r>
            <a:r>
              <a:rPr lang="en-US" i="1" dirty="0"/>
              <a:t>Parade Rest</a:t>
            </a:r>
            <a:r>
              <a:rPr lang="en-US" dirty="0"/>
              <a:t> on the command of execution </a:t>
            </a:r>
            <a:r>
              <a:rPr lang="en-US" b="1" dirty="0"/>
              <a:t>ATTENTION.</a:t>
            </a:r>
            <a:r>
              <a:rPr lang="en-US" dirty="0"/>
              <a:t> </a:t>
            </a:r>
          </a:p>
          <a:p>
            <a:r>
              <a:rPr lang="en-US" dirty="0"/>
              <a:t>At </a:t>
            </a:r>
            <a:r>
              <a:rPr lang="en-US" i="1" dirty="0"/>
              <a:t>Order Arms</a:t>
            </a:r>
            <a:r>
              <a:rPr lang="en-US" dirty="0"/>
              <a:t>, maintain the </a:t>
            </a:r>
            <a:r>
              <a:rPr lang="en-US" i="1" dirty="0"/>
              <a:t>Position of Attention</a:t>
            </a:r>
            <a:r>
              <a:rPr lang="en-US" dirty="0"/>
              <a:t> with the rifle. </a:t>
            </a:r>
          </a:p>
          <a:p>
            <a:pPr lvl="1"/>
            <a:r>
              <a:rPr lang="en-US" dirty="0"/>
              <a:t>Place the butt of the rifle on the marching surface with sights to the rear and touching the right foot.</a:t>
            </a:r>
          </a:p>
          <a:p>
            <a:pPr lvl="1"/>
            <a:r>
              <a:rPr lang="en-US" dirty="0"/>
              <a:t>Secure the rifle with the right hand in a “U” formed by the fingers and thumb. </a:t>
            </a:r>
          </a:p>
          <a:p>
            <a:pPr lvl="1"/>
            <a:r>
              <a:rPr lang="en-US" dirty="0"/>
              <a:t>Keep the right arm as in the </a:t>
            </a:r>
            <a:r>
              <a:rPr lang="en-US" i="1" dirty="0"/>
              <a:t>Position of</a:t>
            </a:r>
            <a:r>
              <a:rPr lang="en-US" dirty="0"/>
              <a:t> </a:t>
            </a:r>
            <a:r>
              <a:rPr lang="en-US" i="1" dirty="0"/>
              <a:t>Attention</a:t>
            </a:r>
            <a:r>
              <a:rPr lang="en-US" dirty="0"/>
              <a:t> and hold the rifle with the right thumb and fingers.</a:t>
            </a:r>
          </a:p>
          <a:p>
            <a:pPr lvl="1"/>
            <a:r>
              <a:rPr lang="en-US" dirty="0"/>
              <a:t>Keep the right hand and arm behind the rifle.</a:t>
            </a:r>
          </a:p>
          <a:p>
            <a:endParaRPr lang="en-US" dirty="0"/>
          </a:p>
        </p:txBody>
      </p:sp>
      <p:pic>
        <p:nvPicPr>
          <p:cNvPr id="4" name="Picture 3">
            <a:extLst>
              <a:ext uri="{FF2B5EF4-FFF2-40B4-BE49-F238E27FC236}">
                <a16:creationId xmlns:a16="http://schemas.microsoft.com/office/drawing/2014/main" id="{DBAC6876-C970-4B01-902B-4E72EE2237A1}"/>
              </a:ext>
            </a:extLst>
          </p:cNvPr>
          <p:cNvPicPr/>
          <p:nvPr/>
        </p:nvPicPr>
        <p:blipFill rotWithShape="1">
          <a:blip r:embed="rId2" cstate="print">
            <a:extLst>
              <a:ext uri="{28A0092B-C50C-407E-A947-70E740481C1C}">
                <a14:useLocalDpi xmlns:a14="http://schemas.microsoft.com/office/drawing/2010/main" val="0"/>
              </a:ext>
            </a:extLst>
          </a:blip>
          <a:srcRect r="-6977"/>
          <a:stretch/>
        </p:blipFill>
        <p:spPr>
          <a:xfrm rot="5400000">
            <a:off x="5973193" y="3200088"/>
            <a:ext cx="4525963" cy="1411549"/>
          </a:xfrm>
          <a:prstGeom prst="rect">
            <a:avLst/>
          </a:prstGeom>
        </p:spPr>
      </p:pic>
      <p:pic>
        <p:nvPicPr>
          <p:cNvPr id="5" name="Picture 4">
            <a:extLst>
              <a:ext uri="{FF2B5EF4-FFF2-40B4-BE49-F238E27FC236}">
                <a16:creationId xmlns:a16="http://schemas.microsoft.com/office/drawing/2014/main" id="{CC6A8875-0E8B-46EC-87BF-B33A63D1BD53}"/>
              </a:ext>
            </a:extLst>
          </p:cNvPr>
          <p:cNvPicPr>
            <a:picLocks noChangeAspect="1"/>
          </p:cNvPicPr>
          <p:nvPr/>
        </p:nvPicPr>
        <p:blipFill>
          <a:blip r:embed="rId3"/>
          <a:stretch>
            <a:fillRect/>
          </a:stretch>
        </p:blipFill>
        <p:spPr>
          <a:xfrm>
            <a:off x="202051" y="1825841"/>
            <a:ext cx="1285698" cy="4160045"/>
          </a:xfrm>
          <a:prstGeom prst="rect">
            <a:avLst/>
          </a:prstGeom>
        </p:spPr>
      </p:pic>
    </p:spTree>
    <p:extLst>
      <p:ext uri="{BB962C8B-B14F-4D97-AF65-F5344CB8AC3E}">
        <p14:creationId xmlns:p14="http://schemas.microsoft.com/office/powerpoint/2010/main" val="42700508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40E312-2BA4-4785-A531-299617F787B6}"/>
              </a:ext>
            </a:extLst>
          </p:cNvPr>
          <p:cNvSpPr>
            <a:spLocks noGrp="1"/>
          </p:cNvSpPr>
          <p:nvPr>
            <p:ph type="title"/>
          </p:nvPr>
        </p:nvSpPr>
        <p:spPr/>
        <p:txBody>
          <a:bodyPr>
            <a:normAutofit/>
          </a:bodyPr>
          <a:lstStyle/>
          <a:p>
            <a:r>
              <a:rPr lang="en-US" dirty="0"/>
              <a:t>Individual Drill with Weapons</a:t>
            </a:r>
          </a:p>
        </p:txBody>
      </p:sp>
      <p:sp>
        <p:nvSpPr>
          <p:cNvPr id="4" name="Rectangle 3">
            <a:extLst>
              <a:ext uri="{FF2B5EF4-FFF2-40B4-BE49-F238E27FC236}">
                <a16:creationId xmlns:a16="http://schemas.microsoft.com/office/drawing/2014/main" id="{F107CD55-1371-41C7-8793-361010950E13}"/>
              </a:ext>
            </a:extLst>
          </p:cNvPr>
          <p:cNvSpPr/>
          <p:nvPr/>
        </p:nvSpPr>
        <p:spPr>
          <a:xfrm>
            <a:off x="762000" y="1676400"/>
            <a:ext cx="7620000" cy="464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u="sng" dirty="0"/>
              <a:t>Suggested Supplies</a:t>
            </a:r>
            <a:r>
              <a:rPr lang="en-US" sz="3600" dirty="0"/>
              <a:t>:</a:t>
            </a:r>
          </a:p>
          <a:p>
            <a:pPr algn="ctr"/>
            <a:endParaRPr lang="en-US" sz="3600" dirty="0"/>
          </a:p>
          <a:p>
            <a:pPr algn="ctr"/>
            <a:r>
              <a:rPr lang="en-US" sz="3600" dirty="0"/>
              <a:t>Replica (3-4 pound) rifles or</a:t>
            </a:r>
          </a:p>
          <a:p>
            <a:pPr algn="ctr"/>
            <a:r>
              <a:rPr lang="en-US" sz="3600" dirty="0"/>
              <a:t>Props that can substitute </a:t>
            </a:r>
            <a:r>
              <a:rPr lang="en-US" sz="3600"/>
              <a:t>for drill rifles</a:t>
            </a:r>
            <a:endParaRPr lang="en-US" sz="3600" dirty="0"/>
          </a:p>
        </p:txBody>
      </p:sp>
    </p:spTree>
    <p:extLst>
      <p:ext uri="{BB962C8B-B14F-4D97-AF65-F5344CB8AC3E}">
        <p14:creationId xmlns:p14="http://schemas.microsoft.com/office/powerpoint/2010/main" val="33968275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03DB9-C535-446F-B85D-4BBB5BC9F6BF}"/>
              </a:ext>
            </a:extLst>
          </p:cNvPr>
          <p:cNvSpPr>
            <a:spLocks noGrp="1"/>
          </p:cNvSpPr>
          <p:nvPr>
            <p:ph type="title"/>
          </p:nvPr>
        </p:nvSpPr>
        <p:spPr/>
        <p:txBody>
          <a:bodyPr/>
          <a:lstStyle/>
          <a:p>
            <a:r>
              <a:rPr lang="en-US" dirty="0">
                <a:hlinkClick r:id="rId2" action="ppaction://hlinksldjump"/>
              </a:rPr>
              <a:t>Check on Learning</a:t>
            </a:r>
            <a:endParaRPr lang="en-US" dirty="0"/>
          </a:p>
        </p:txBody>
      </p:sp>
      <p:sp>
        <p:nvSpPr>
          <p:cNvPr id="3" name="Content Placeholder 2">
            <a:extLst>
              <a:ext uri="{FF2B5EF4-FFF2-40B4-BE49-F238E27FC236}">
                <a16:creationId xmlns:a16="http://schemas.microsoft.com/office/drawing/2014/main" id="{80367589-DA95-49E4-9B80-429546740AD1}"/>
              </a:ext>
            </a:extLst>
          </p:cNvPr>
          <p:cNvSpPr>
            <a:spLocks noGrp="1"/>
          </p:cNvSpPr>
          <p:nvPr>
            <p:ph idx="1"/>
          </p:nvPr>
        </p:nvSpPr>
        <p:spPr>
          <a:xfrm>
            <a:off x="1143000" y="1600200"/>
            <a:ext cx="7543800" cy="4983162"/>
          </a:xfrm>
        </p:spPr>
        <p:txBody>
          <a:bodyPr>
            <a:normAutofit/>
          </a:bodyPr>
          <a:lstStyle/>
          <a:p>
            <a:pPr marL="514350" indent="-514350">
              <a:buFont typeface="+mj-lt"/>
              <a:buAutoNum type="arabicPeriod"/>
            </a:pPr>
            <a:endParaRPr lang="en-US" dirty="0"/>
          </a:p>
          <a:p>
            <a:pPr marL="514350" indent="-514350">
              <a:buFont typeface="+mj-lt"/>
              <a:buAutoNum type="arabicPeriod"/>
            </a:pPr>
            <a:endParaRPr lang="en-US" dirty="0"/>
          </a:p>
        </p:txBody>
      </p:sp>
      <p:sp>
        <p:nvSpPr>
          <p:cNvPr id="4" name="TextBox 3">
            <a:extLst>
              <a:ext uri="{FF2B5EF4-FFF2-40B4-BE49-F238E27FC236}">
                <a16:creationId xmlns:a16="http://schemas.microsoft.com/office/drawing/2014/main" id="{B30A9480-D698-A240-A7C3-D9085A7C2D2F}"/>
              </a:ext>
            </a:extLst>
          </p:cNvPr>
          <p:cNvSpPr txBox="1"/>
          <p:nvPr/>
        </p:nvSpPr>
        <p:spPr>
          <a:xfrm>
            <a:off x="1143000" y="1600200"/>
            <a:ext cx="7010400" cy="4031873"/>
          </a:xfrm>
          <a:prstGeom prst="rect">
            <a:avLst/>
          </a:prstGeom>
          <a:noFill/>
        </p:spPr>
        <p:txBody>
          <a:bodyPr wrap="square" rtlCol="0">
            <a:spAutoFit/>
          </a:bodyPr>
          <a:lstStyle/>
          <a:p>
            <a:pPr marL="342900" indent="-342900">
              <a:buAutoNum type="arabicPeriod"/>
            </a:pPr>
            <a:r>
              <a:rPr lang="en-US" sz="3200" dirty="0"/>
              <a:t>Assume ____________ on the command FALL In.</a:t>
            </a:r>
          </a:p>
          <a:p>
            <a:pPr marL="342900" indent="-342900">
              <a:buAutoNum type="arabicPeriod"/>
            </a:pPr>
            <a:r>
              <a:rPr lang="en-US" sz="3200" dirty="0"/>
              <a:t>T/F - The butt of the rifle is placed on the marching surface and touching the left foot?</a:t>
            </a:r>
          </a:p>
          <a:p>
            <a:pPr marL="342900" indent="-342900">
              <a:buAutoNum type="arabicPeriod"/>
            </a:pPr>
            <a:r>
              <a:rPr lang="en-US" sz="3200" dirty="0"/>
              <a:t>Keep the _______ and arm behind the rifle</a:t>
            </a:r>
          </a:p>
          <a:p>
            <a:endParaRPr lang="en-US" sz="3200" dirty="0"/>
          </a:p>
        </p:txBody>
      </p:sp>
    </p:spTree>
    <p:extLst>
      <p:ext uri="{BB962C8B-B14F-4D97-AF65-F5344CB8AC3E}">
        <p14:creationId xmlns:p14="http://schemas.microsoft.com/office/powerpoint/2010/main" val="25966608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FDAE22-D7E4-465C-8F57-FAFD8ACEF0F0}"/>
              </a:ext>
            </a:extLst>
          </p:cNvPr>
          <p:cNvSpPr>
            <a:spLocks noGrp="1"/>
          </p:cNvSpPr>
          <p:nvPr>
            <p:ph type="title"/>
          </p:nvPr>
        </p:nvSpPr>
        <p:spPr/>
        <p:txBody>
          <a:bodyPr/>
          <a:lstStyle/>
          <a:p>
            <a:r>
              <a:rPr lang="en-US" dirty="0"/>
              <a:t>Practicum</a:t>
            </a:r>
          </a:p>
        </p:txBody>
      </p:sp>
      <p:sp>
        <p:nvSpPr>
          <p:cNvPr id="4" name="Rectangle: Rounded Corners 3">
            <a:extLst>
              <a:ext uri="{FF2B5EF4-FFF2-40B4-BE49-F238E27FC236}">
                <a16:creationId xmlns:a16="http://schemas.microsoft.com/office/drawing/2014/main" id="{E576DAA0-555A-4C1B-8CC3-9A1D38EC4718}"/>
              </a:ext>
            </a:extLst>
          </p:cNvPr>
          <p:cNvSpPr/>
          <p:nvPr/>
        </p:nvSpPr>
        <p:spPr>
          <a:xfrm>
            <a:off x="1066800" y="1905000"/>
            <a:ext cx="7239000" cy="3657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t>In the classroom, gym, or outside:</a:t>
            </a:r>
          </a:p>
          <a:p>
            <a:endParaRPr lang="en-US" sz="3200" dirty="0"/>
          </a:p>
          <a:p>
            <a:pPr marL="285750" indent="-285750">
              <a:buFont typeface="Arial" panose="020B0604020202020204" pitchFamily="34" charset="0"/>
              <a:buChar char="•"/>
            </a:pPr>
            <a:r>
              <a:rPr lang="en-US" sz="3200" dirty="0"/>
              <a:t>Practice Order of Arms with a replica rifle or prop</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29966906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hlinkClick r:id="rId2" action="ppaction://hlinksldjump"/>
              </a:rPr>
              <a:t>Rest Positions</a:t>
            </a:r>
            <a:endParaRPr lang="en-US" dirty="0"/>
          </a:p>
        </p:txBody>
      </p:sp>
      <p:sp>
        <p:nvSpPr>
          <p:cNvPr id="5" name="Text Placeholder 4"/>
          <p:cNvSpPr>
            <a:spLocks noGrp="1"/>
          </p:cNvSpPr>
          <p:nvPr>
            <p:ph type="body" idx="1"/>
          </p:nvPr>
        </p:nvSpPr>
        <p:spPr/>
        <p:txBody>
          <a:bodyPr/>
          <a:lstStyle/>
          <a:p>
            <a:pPr lvl="0"/>
            <a:r>
              <a:rPr lang="en-US" dirty="0"/>
              <a:t>4. Properly execute the </a:t>
            </a:r>
            <a:r>
              <a:rPr lang="en-US" i="1" dirty="0"/>
              <a:t>Rest Positions</a:t>
            </a:r>
            <a:r>
              <a:rPr lang="en-US" dirty="0"/>
              <a:t> with a rifle.</a:t>
            </a:r>
          </a:p>
        </p:txBody>
      </p:sp>
    </p:spTree>
    <p:extLst>
      <p:ext uri="{BB962C8B-B14F-4D97-AF65-F5344CB8AC3E}">
        <p14:creationId xmlns:p14="http://schemas.microsoft.com/office/powerpoint/2010/main" val="34801316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wearing a hat&#10;&#10;Description generated with high confidence">
            <a:extLst>
              <a:ext uri="{FF2B5EF4-FFF2-40B4-BE49-F238E27FC236}">
                <a16:creationId xmlns:a16="http://schemas.microsoft.com/office/drawing/2014/main" id="{C8525200-1BFF-4AE6-89BC-6CEBD417F10B}"/>
              </a:ext>
            </a:extLst>
          </p:cNvPr>
          <p:cNvPicPr/>
          <p:nvPr/>
        </p:nvPicPr>
        <p:blipFill>
          <a:blip r:embed="rId2" cstate="print">
            <a:lum bright="70000" contrast="-70000"/>
            <a:extLst>
              <a:ext uri="{28A0092B-C50C-407E-A947-70E740481C1C}">
                <a14:useLocalDpi xmlns:a14="http://schemas.microsoft.com/office/drawing/2010/main" val="0"/>
              </a:ext>
            </a:extLst>
          </a:blip>
          <a:stretch>
            <a:fillRect/>
          </a:stretch>
        </p:blipFill>
        <p:spPr>
          <a:xfrm>
            <a:off x="1143000" y="0"/>
            <a:ext cx="8001000" cy="6866890"/>
          </a:xfrm>
          <a:prstGeom prst="rect">
            <a:avLst/>
          </a:prstGeom>
          <a:ln>
            <a:noFill/>
          </a:ln>
          <a:effectLst>
            <a:softEdge rad="112500"/>
          </a:effectLst>
        </p:spPr>
      </p:pic>
      <p:sp>
        <p:nvSpPr>
          <p:cNvPr id="96258" name="Rectangle 2"/>
          <p:cNvSpPr>
            <a:spLocks noGrp="1" noChangeArrowheads="1"/>
          </p:cNvSpPr>
          <p:nvPr>
            <p:ph type="title"/>
          </p:nvPr>
        </p:nvSpPr>
        <p:spPr>
          <a:xfrm>
            <a:off x="1219200" y="274638"/>
            <a:ext cx="6553200" cy="1143000"/>
          </a:xfrm>
        </p:spPr>
        <p:txBody>
          <a:bodyPr>
            <a:normAutofit/>
          </a:bodyPr>
          <a:lstStyle/>
          <a:p>
            <a:r>
              <a:rPr lang="en-US" dirty="0"/>
              <a:t>Rest Positions with a Rifle</a:t>
            </a:r>
            <a:endParaRPr lang="en-US" altLang="en-US" dirty="0"/>
          </a:p>
        </p:txBody>
      </p:sp>
      <p:sp>
        <p:nvSpPr>
          <p:cNvPr id="96259" name="Rectangle 3"/>
          <p:cNvSpPr>
            <a:spLocks noGrp="1" noChangeArrowheads="1"/>
          </p:cNvSpPr>
          <p:nvPr>
            <p:ph idx="1"/>
          </p:nvPr>
        </p:nvSpPr>
        <p:spPr>
          <a:xfrm>
            <a:off x="1144555" y="1445015"/>
            <a:ext cx="7620000" cy="4419600"/>
          </a:xfrm>
        </p:spPr>
        <p:txBody>
          <a:bodyPr>
            <a:normAutofit fontScale="77500" lnSpcReduction="20000"/>
          </a:bodyPr>
          <a:lstStyle/>
          <a:p>
            <a:pPr marL="0" indent="0">
              <a:buNone/>
            </a:pPr>
            <a:r>
              <a:rPr lang="en-US" sz="4000" b="1" u="sng" dirty="0"/>
              <a:t>Objectives</a:t>
            </a:r>
            <a:endParaRPr lang="en-US" sz="4000" dirty="0"/>
          </a:p>
          <a:p>
            <a:r>
              <a:rPr lang="en-US" i="1" dirty="0"/>
              <a:t>90% of Unit Cadets can properly execute the manual of arms using a replica (3-4 pound) rifle with sharpness, precision, and snap when given proper commands.</a:t>
            </a:r>
          </a:p>
          <a:p>
            <a:pPr marL="0" indent="0">
              <a:buNone/>
            </a:pPr>
            <a:endParaRPr lang="en-US" i="1" dirty="0"/>
          </a:p>
          <a:p>
            <a:pPr marL="0" indent="0">
              <a:buNone/>
            </a:pPr>
            <a:r>
              <a:rPr lang="en-US" dirty="0">
                <a:highlight>
                  <a:srgbClr val="FFFF00"/>
                </a:highlight>
              </a:rPr>
              <a:t>4. Properly execute the </a:t>
            </a:r>
            <a:r>
              <a:rPr lang="en-US" i="1" dirty="0">
                <a:highlight>
                  <a:srgbClr val="FFFF00"/>
                </a:highlight>
              </a:rPr>
              <a:t>Rest Positions</a:t>
            </a:r>
            <a:r>
              <a:rPr lang="en-US" dirty="0">
                <a:highlight>
                  <a:srgbClr val="FFFF00"/>
                </a:highlight>
              </a:rPr>
              <a:t> with a rifle.</a:t>
            </a:r>
          </a:p>
          <a:p>
            <a:pPr marL="0" indent="0">
              <a:buNone/>
            </a:pPr>
            <a:endParaRPr lang="en-US" sz="4000" b="1" u="sng" dirty="0"/>
          </a:p>
          <a:p>
            <a:pPr marL="0" indent="0">
              <a:buNone/>
            </a:pPr>
            <a:r>
              <a:rPr lang="en-US" sz="4000" b="1" u="sng" dirty="0"/>
              <a:t>Essential Question</a:t>
            </a:r>
            <a:r>
              <a:rPr lang="en-US" sz="4000" dirty="0"/>
              <a:t>: </a:t>
            </a:r>
          </a:p>
          <a:p>
            <a:pPr marL="0" indent="0">
              <a:buNone/>
            </a:pPr>
            <a:r>
              <a:rPr lang="en-US" sz="4000" b="1" dirty="0">
                <a:highlight>
                  <a:srgbClr val="FFFF00"/>
                </a:highlight>
              </a:rPr>
              <a:t>How are the rifle rest positions executed?</a:t>
            </a:r>
            <a:endParaRPr lang="en-US" altLang="en-US" sz="4000" dirty="0"/>
          </a:p>
        </p:txBody>
      </p:sp>
    </p:spTree>
    <p:extLst>
      <p:ext uri="{BB962C8B-B14F-4D97-AF65-F5344CB8AC3E}">
        <p14:creationId xmlns:p14="http://schemas.microsoft.com/office/powerpoint/2010/main" val="22521632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CC58D5-6515-6745-AC73-D4A2F6134C17}"/>
              </a:ext>
            </a:extLst>
          </p:cNvPr>
          <p:cNvSpPr>
            <a:spLocks noGrp="1"/>
          </p:cNvSpPr>
          <p:nvPr>
            <p:ph type="title"/>
          </p:nvPr>
        </p:nvSpPr>
        <p:spPr>
          <a:xfrm>
            <a:off x="1016697" y="112403"/>
            <a:ext cx="7162800" cy="1143000"/>
          </a:xfrm>
        </p:spPr>
        <p:txBody>
          <a:bodyPr/>
          <a:lstStyle/>
          <a:p>
            <a:r>
              <a:rPr lang="en-US" dirty="0"/>
              <a:t>Rest Positions</a:t>
            </a:r>
          </a:p>
        </p:txBody>
      </p:sp>
      <p:sp>
        <p:nvSpPr>
          <p:cNvPr id="3" name="Content Placeholder 2">
            <a:extLst>
              <a:ext uri="{FF2B5EF4-FFF2-40B4-BE49-F238E27FC236}">
                <a16:creationId xmlns:a16="http://schemas.microsoft.com/office/drawing/2014/main" id="{E4D6FA67-B3FE-B246-AFC7-AEA97EE491AA}"/>
              </a:ext>
            </a:extLst>
          </p:cNvPr>
          <p:cNvSpPr>
            <a:spLocks noGrp="1"/>
          </p:cNvSpPr>
          <p:nvPr>
            <p:ph idx="1"/>
          </p:nvPr>
        </p:nvSpPr>
        <p:spPr>
          <a:xfrm>
            <a:off x="1880993" y="1330085"/>
            <a:ext cx="5434208" cy="5234782"/>
          </a:xfrm>
        </p:spPr>
        <p:txBody>
          <a:bodyPr>
            <a:normAutofit/>
          </a:bodyPr>
          <a:lstStyle/>
          <a:p>
            <a:pPr marL="0" indent="0">
              <a:spcBef>
                <a:spcPts val="0"/>
              </a:spcBef>
              <a:spcAft>
                <a:spcPts val="1200"/>
              </a:spcAft>
              <a:buNone/>
            </a:pPr>
            <a:r>
              <a:rPr lang="en-US" sz="2400" dirty="0"/>
              <a:t>The rifle </a:t>
            </a:r>
            <a:r>
              <a:rPr lang="en-US" sz="2400" i="1" dirty="0"/>
              <a:t>Rest</a:t>
            </a:r>
            <a:r>
              <a:rPr lang="en-US" sz="2400" dirty="0"/>
              <a:t> positions are commanded and executed the same as individual drill with the following additions:</a:t>
            </a:r>
          </a:p>
          <a:p>
            <a:pPr>
              <a:spcBef>
                <a:spcPts val="0"/>
              </a:spcBef>
            </a:pPr>
            <a:r>
              <a:rPr lang="en-US" sz="2400" dirty="0"/>
              <a:t>On the command of execution </a:t>
            </a:r>
            <a:r>
              <a:rPr lang="en-US" sz="2400" b="1" dirty="0"/>
              <a:t>REST</a:t>
            </a:r>
            <a:r>
              <a:rPr lang="en-US" sz="2400" dirty="0"/>
              <a:t> of </a:t>
            </a:r>
            <a:r>
              <a:rPr lang="en-US" sz="2400" b="1" i="1" dirty="0"/>
              <a:t>Parade</a:t>
            </a:r>
            <a:r>
              <a:rPr lang="en-US" sz="2400" b="1" dirty="0"/>
              <a:t>, REST</a:t>
            </a:r>
            <a:r>
              <a:rPr lang="en-US" sz="2400" dirty="0"/>
              <a:t>, thrust the muzzle forward keeping the toe of the butt on line with the front of the right foot and the right arm straight. </a:t>
            </a:r>
          </a:p>
          <a:p>
            <a:pPr lvl="1">
              <a:spcBef>
                <a:spcPts val="0"/>
              </a:spcBef>
              <a:spcAft>
                <a:spcPts val="1200"/>
              </a:spcAft>
            </a:pPr>
            <a:r>
              <a:rPr lang="en-US" sz="2400" dirty="0"/>
              <a:t>Execute </a:t>
            </a:r>
            <a:r>
              <a:rPr lang="en-US" sz="2400" i="1" dirty="0"/>
              <a:t>Stand at Ease</a:t>
            </a:r>
            <a:r>
              <a:rPr lang="en-US" sz="2400" dirty="0"/>
              <a:t> with the rifle in the same manner as </a:t>
            </a:r>
            <a:r>
              <a:rPr lang="en-US" sz="2400" i="1" dirty="0"/>
              <a:t>Parade Rest.</a:t>
            </a:r>
          </a:p>
          <a:p>
            <a:pPr>
              <a:spcBef>
                <a:spcPts val="0"/>
              </a:spcBef>
            </a:pPr>
            <a:r>
              <a:rPr lang="en-US" sz="2400" dirty="0"/>
              <a:t>On the command </a:t>
            </a:r>
            <a:r>
              <a:rPr lang="en-US" sz="2400" b="1" dirty="0"/>
              <a:t>AT EASE</a:t>
            </a:r>
            <a:r>
              <a:rPr lang="en-US" sz="2400" dirty="0"/>
              <a:t> or </a:t>
            </a:r>
            <a:r>
              <a:rPr lang="en-US" sz="2400" b="1" dirty="0"/>
              <a:t>REST</a:t>
            </a:r>
            <a:r>
              <a:rPr lang="en-US" sz="2400" dirty="0"/>
              <a:t>, keep the butt of the rifle in place as in </a:t>
            </a:r>
            <a:r>
              <a:rPr lang="en-US" sz="2400" i="1" dirty="0"/>
              <a:t>Parade Rest</a:t>
            </a:r>
            <a:r>
              <a:rPr lang="en-US" sz="2400" dirty="0"/>
              <a:t>. </a:t>
            </a:r>
          </a:p>
        </p:txBody>
      </p:sp>
      <p:pic>
        <p:nvPicPr>
          <p:cNvPr id="4" name="Picture 3">
            <a:extLst>
              <a:ext uri="{FF2B5EF4-FFF2-40B4-BE49-F238E27FC236}">
                <a16:creationId xmlns:a16="http://schemas.microsoft.com/office/drawing/2014/main" id="{03D0A800-3CCA-492A-8095-7D326081C3E1}"/>
              </a:ext>
            </a:extLst>
          </p:cNvPr>
          <p:cNvPicPr/>
          <p:nvPr/>
        </p:nvPicPr>
        <p:blipFill rotWithShape="1">
          <a:blip r:embed="rId2" cstate="print">
            <a:extLst>
              <a:ext uri="{28A0092B-C50C-407E-A947-70E740481C1C}">
                <a14:useLocalDpi xmlns:a14="http://schemas.microsoft.com/office/drawing/2010/main" val="0"/>
              </a:ext>
            </a:extLst>
          </a:blip>
          <a:srcRect/>
          <a:stretch/>
        </p:blipFill>
        <p:spPr>
          <a:xfrm rot="5400000">
            <a:off x="-1143000" y="3276600"/>
            <a:ext cx="4267200" cy="1676400"/>
          </a:xfrm>
          <a:prstGeom prst="rect">
            <a:avLst/>
          </a:prstGeom>
        </p:spPr>
      </p:pic>
      <p:pic>
        <p:nvPicPr>
          <p:cNvPr id="5" name="Picture 4">
            <a:extLst>
              <a:ext uri="{FF2B5EF4-FFF2-40B4-BE49-F238E27FC236}">
                <a16:creationId xmlns:a16="http://schemas.microsoft.com/office/drawing/2014/main" id="{C72C9938-FFB5-4FD4-894E-00FB49B6B277}"/>
              </a:ext>
            </a:extLst>
          </p:cNvPr>
          <p:cNvPicPr>
            <a:picLocks noChangeAspect="1"/>
          </p:cNvPicPr>
          <p:nvPr/>
        </p:nvPicPr>
        <p:blipFill>
          <a:blip r:embed="rId3"/>
          <a:stretch>
            <a:fillRect/>
          </a:stretch>
        </p:blipFill>
        <p:spPr>
          <a:xfrm>
            <a:off x="7315201" y="1786157"/>
            <a:ext cx="1705825" cy="4387940"/>
          </a:xfrm>
          <a:prstGeom prst="rect">
            <a:avLst/>
          </a:prstGeom>
        </p:spPr>
      </p:pic>
    </p:spTree>
    <p:extLst>
      <p:ext uri="{BB962C8B-B14F-4D97-AF65-F5344CB8AC3E}">
        <p14:creationId xmlns:p14="http://schemas.microsoft.com/office/powerpoint/2010/main" val="32255154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03DB9-C535-446F-B85D-4BBB5BC9F6BF}"/>
              </a:ext>
            </a:extLst>
          </p:cNvPr>
          <p:cNvSpPr>
            <a:spLocks noGrp="1"/>
          </p:cNvSpPr>
          <p:nvPr>
            <p:ph type="title"/>
          </p:nvPr>
        </p:nvSpPr>
        <p:spPr/>
        <p:txBody>
          <a:bodyPr/>
          <a:lstStyle/>
          <a:p>
            <a:r>
              <a:rPr lang="en-US" dirty="0">
                <a:hlinkClick r:id="rId2" action="ppaction://hlinksldjump"/>
              </a:rPr>
              <a:t>Check on Learning</a:t>
            </a:r>
            <a:endParaRPr lang="en-US" dirty="0"/>
          </a:p>
        </p:txBody>
      </p:sp>
      <p:sp>
        <p:nvSpPr>
          <p:cNvPr id="3" name="Content Placeholder 2">
            <a:extLst>
              <a:ext uri="{FF2B5EF4-FFF2-40B4-BE49-F238E27FC236}">
                <a16:creationId xmlns:a16="http://schemas.microsoft.com/office/drawing/2014/main" id="{80367589-DA95-49E4-9B80-429546740AD1}"/>
              </a:ext>
            </a:extLst>
          </p:cNvPr>
          <p:cNvSpPr>
            <a:spLocks noGrp="1"/>
          </p:cNvSpPr>
          <p:nvPr>
            <p:ph idx="1"/>
          </p:nvPr>
        </p:nvSpPr>
        <p:spPr>
          <a:xfrm>
            <a:off x="1143000" y="1600200"/>
            <a:ext cx="7543800" cy="4983162"/>
          </a:xfrm>
        </p:spPr>
        <p:txBody>
          <a:bodyPr>
            <a:normAutofit/>
          </a:bodyPr>
          <a:lstStyle/>
          <a:p>
            <a:pPr marL="514350" indent="-514350">
              <a:buFont typeface="+mj-lt"/>
              <a:buAutoNum type="arabicPeriod"/>
            </a:pPr>
            <a:endParaRPr lang="en-US" dirty="0"/>
          </a:p>
          <a:p>
            <a:pPr marL="514350" indent="-514350">
              <a:buFont typeface="+mj-lt"/>
              <a:buAutoNum type="arabicPeriod"/>
            </a:pPr>
            <a:endParaRPr lang="en-US" dirty="0"/>
          </a:p>
        </p:txBody>
      </p:sp>
      <p:sp>
        <p:nvSpPr>
          <p:cNvPr id="4" name="TextBox 3">
            <a:extLst>
              <a:ext uri="{FF2B5EF4-FFF2-40B4-BE49-F238E27FC236}">
                <a16:creationId xmlns:a16="http://schemas.microsoft.com/office/drawing/2014/main" id="{21F37E66-9D9C-AD46-AC88-458C38E0DE36}"/>
              </a:ext>
            </a:extLst>
          </p:cNvPr>
          <p:cNvSpPr txBox="1"/>
          <p:nvPr/>
        </p:nvSpPr>
        <p:spPr>
          <a:xfrm>
            <a:off x="1143000" y="1600200"/>
            <a:ext cx="7010400" cy="4524315"/>
          </a:xfrm>
          <a:prstGeom prst="rect">
            <a:avLst/>
          </a:prstGeom>
          <a:noFill/>
        </p:spPr>
        <p:txBody>
          <a:bodyPr wrap="square" rtlCol="0">
            <a:spAutoFit/>
          </a:bodyPr>
          <a:lstStyle/>
          <a:p>
            <a:pPr marL="342900" indent="-342900">
              <a:buAutoNum type="arabicPeriod"/>
            </a:pPr>
            <a:r>
              <a:rPr lang="en-US" sz="3200" dirty="0"/>
              <a:t>When executing </a:t>
            </a:r>
            <a:r>
              <a:rPr lang="en-US" sz="3200" i="1" dirty="0"/>
              <a:t>Stand at Ease</a:t>
            </a:r>
            <a:r>
              <a:rPr lang="en-US" sz="3200" dirty="0"/>
              <a:t> with the rifle where should you turn your head and eyes?</a:t>
            </a:r>
          </a:p>
          <a:p>
            <a:pPr marL="342900" indent="-342900">
              <a:buAutoNum type="arabicPeriod"/>
            </a:pPr>
            <a:r>
              <a:rPr lang="en-US" sz="3200" dirty="0"/>
              <a:t>T/F – On the command of </a:t>
            </a:r>
            <a:r>
              <a:rPr lang="en-US" sz="3200" b="1" dirty="0"/>
              <a:t>REST</a:t>
            </a:r>
            <a:r>
              <a:rPr lang="en-US" sz="3200" dirty="0"/>
              <a:t> of </a:t>
            </a:r>
            <a:r>
              <a:rPr lang="en-US" sz="3200" b="1" i="1" dirty="0"/>
              <a:t>Parade</a:t>
            </a:r>
            <a:r>
              <a:rPr lang="en-US" sz="3200" dirty="0"/>
              <a:t>, </a:t>
            </a:r>
            <a:r>
              <a:rPr lang="en-US" sz="3200" b="1" dirty="0"/>
              <a:t>REST</a:t>
            </a:r>
            <a:r>
              <a:rPr lang="en-US" sz="3200" dirty="0"/>
              <a:t> your arm should be bent. </a:t>
            </a:r>
          </a:p>
          <a:p>
            <a:pPr marL="342900" indent="-342900">
              <a:buAutoNum type="arabicPeriod"/>
            </a:pPr>
            <a:r>
              <a:rPr lang="en-US" sz="3200" dirty="0"/>
              <a:t>On the command </a:t>
            </a:r>
            <a:r>
              <a:rPr lang="en-US" sz="3200" b="1" dirty="0"/>
              <a:t>AT EASE</a:t>
            </a:r>
            <a:r>
              <a:rPr lang="en-US" sz="3200" dirty="0"/>
              <a:t> or </a:t>
            </a:r>
            <a:r>
              <a:rPr lang="en-US" sz="3200" b="1" dirty="0"/>
              <a:t>REST</a:t>
            </a:r>
            <a:r>
              <a:rPr lang="en-US" sz="3200" dirty="0"/>
              <a:t>, does the butt of the rifle remain in place as in </a:t>
            </a:r>
            <a:r>
              <a:rPr lang="en-US" sz="3200" i="1" dirty="0"/>
              <a:t>Parade Rest or move forward?</a:t>
            </a:r>
            <a:endParaRPr lang="en-US" sz="3200" dirty="0"/>
          </a:p>
        </p:txBody>
      </p:sp>
    </p:spTree>
    <p:extLst>
      <p:ext uri="{BB962C8B-B14F-4D97-AF65-F5344CB8AC3E}">
        <p14:creationId xmlns:p14="http://schemas.microsoft.com/office/powerpoint/2010/main" val="23542247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FDAE22-D7E4-465C-8F57-FAFD8ACEF0F0}"/>
              </a:ext>
            </a:extLst>
          </p:cNvPr>
          <p:cNvSpPr>
            <a:spLocks noGrp="1"/>
          </p:cNvSpPr>
          <p:nvPr>
            <p:ph type="title"/>
          </p:nvPr>
        </p:nvSpPr>
        <p:spPr/>
        <p:txBody>
          <a:bodyPr/>
          <a:lstStyle/>
          <a:p>
            <a:r>
              <a:rPr lang="en-US" dirty="0"/>
              <a:t>Practicum</a:t>
            </a:r>
          </a:p>
        </p:txBody>
      </p:sp>
      <p:sp>
        <p:nvSpPr>
          <p:cNvPr id="4" name="Rectangle: Rounded Corners 3">
            <a:extLst>
              <a:ext uri="{FF2B5EF4-FFF2-40B4-BE49-F238E27FC236}">
                <a16:creationId xmlns:a16="http://schemas.microsoft.com/office/drawing/2014/main" id="{E576DAA0-555A-4C1B-8CC3-9A1D38EC4718}"/>
              </a:ext>
            </a:extLst>
          </p:cNvPr>
          <p:cNvSpPr/>
          <p:nvPr/>
        </p:nvSpPr>
        <p:spPr>
          <a:xfrm>
            <a:off x="1066800" y="1905000"/>
            <a:ext cx="7239000" cy="3657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t>In the classroom, gym, or outside:</a:t>
            </a:r>
          </a:p>
          <a:p>
            <a:endParaRPr lang="en-US" sz="3200" dirty="0"/>
          </a:p>
          <a:p>
            <a:pPr marL="285750" indent="-285750">
              <a:buFont typeface="Arial" panose="020B0604020202020204" pitchFamily="34" charset="0"/>
              <a:buChar char="•"/>
            </a:pPr>
            <a:r>
              <a:rPr lang="en-US" sz="3200" dirty="0"/>
              <a:t>Practice Rest Positions with a replica rifle or prop</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33862433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hlinkClick r:id="rId2" action="ppaction://hlinksldjump"/>
              </a:rPr>
              <a:t>Port Arms</a:t>
            </a:r>
            <a:endParaRPr lang="en-US" dirty="0"/>
          </a:p>
        </p:txBody>
      </p:sp>
      <p:sp>
        <p:nvSpPr>
          <p:cNvPr id="5" name="Text Placeholder 4"/>
          <p:cNvSpPr>
            <a:spLocks noGrp="1"/>
          </p:cNvSpPr>
          <p:nvPr>
            <p:ph type="body" idx="1"/>
          </p:nvPr>
        </p:nvSpPr>
        <p:spPr>
          <a:xfrm>
            <a:off x="520931" y="4495800"/>
            <a:ext cx="7772400" cy="1500187"/>
          </a:xfrm>
        </p:spPr>
        <p:txBody>
          <a:bodyPr/>
          <a:lstStyle/>
          <a:p>
            <a:pPr lvl="0"/>
            <a:r>
              <a:rPr lang="en-US"/>
              <a:t>5. Properly </a:t>
            </a:r>
            <a:r>
              <a:rPr lang="en-US" dirty="0"/>
              <a:t>execute </a:t>
            </a:r>
            <a:r>
              <a:rPr lang="en-US" i="1" dirty="0"/>
              <a:t>Port Arms</a:t>
            </a:r>
            <a:r>
              <a:rPr lang="en-US" dirty="0"/>
              <a:t> with a rifle.</a:t>
            </a:r>
          </a:p>
        </p:txBody>
      </p:sp>
    </p:spTree>
    <p:extLst>
      <p:ext uri="{BB962C8B-B14F-4D97-AF65-F5344CB8AC3E}">
        <p14:creationId xmlns:p14="http://schemas.microsoft.com/office/powerpoint/2010/main" val="8150935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wearing a hat&#10;&#10;Description generated with high confidence">
            <a:extLst>
              <a:ext uri="{FF2B5EF4-FFF2-40B4-BE49-F238E27FC236}">
                <a16:creationId xmlns:a16="http://schemas.microsoft.com/office/drawing/2014/main" id="{C8525200-1BFF-4AE6-89BC-6CEBD417F10B}"/>
              </a:ext>
            </a:extLst>
          </p:cNvPr>
          <p:cNvPicPr/>
          <p:nvPr/>
        </p:nvPicPr>
        <p:blipFill>
          <a:blip r:embed="rId2" cstate="print">
            <a:lum bright="70000" contrast="-70000"/>
            <a:extLst>
              <a:ext uri="{28A0092B-C50C-407E-A947-70E740481C1C}">
                <a14:useLocalDpi xmlns:a14="http://schemas.microsoft.com/office/drawing/2010/main" val="0"/>
              </a:ext>
            </a:extLst>
          </a:blip>
          <a:stretch>
            <a:fillRect/>
          </a:stretch>
        </p:blipFill>
        <p:spPr>
          <a:xfrm>
            <a:off x="1143000" y="-152400"/>
            <a:ext cx="8001000" cy="6866890"/>
          </a:xfrm>
          <a:prstGeom prst="rect">
            <a:avLst/>
          </a:prstGeom>
          <a:ln>
            <a:noFill/>
          </a:ln>
          <a:effectLst>
            <a:softEdge rad="112500"/>
          </a:effectLst>
        </p:spPr>
      </p:pic>
      <p:sp>
        <p:nvSpPr>
          <p:cNvPr id="96258" name="Rectangle 2"/>
          <p:cNvSpPr>
            <a:spLocks noGrp="1" noChangeArrowheads="1"/>
          </p:cNvSpPr>
          <p:nvPr>
            <p:ph type="title"/>
          </p:nvPr>
        </p:nvSpPr>
        <p:spPr>
          <a:xfrm>
            <a:off x="1219200" y="274638"/>
            <a:ext cx="6553200" cy="1143000"/>
          </a:xfrm>
        </p:spPr>
        <p:txBody>
          <a:bodyPr>
            <a:normAutofit/>
          </a:bodyPr>
          <a:lstStyle/>
          <a:p>
            <a:r>
              <a:rPr lang="en-US" dirty="0"/>
              <a:t>Port Arms with a Rifle</a:t>
            </a:r>
            <a:endParaRPr lang="en-US" altLang="en-US" dirty="0"/>
          </a:p>
        </p:txBody>
      </p:sp>
      <p:sp>
        <p:nvSpPr>
          <p:cNvPr id="96259" name="Rectangle 3"/>
          <p:cNvSpPr>
            <a:spLocks noGrp="1" noChangeArrowheads="1"/>
          </p:cNvSpPr>
          <p:nvPr>
            <p:ph idx="1"/>
          </p:nvPr>
        </p:nvSpPr>
        <p:spPr>
          <a:xfrm>
            <a:off x="1144555" y="1445015"/>
            <a:ext cx="7620000" cy="4419600"/>
          </a:xfrm>
        </p:spPr>
        <p:txBody>
          <a:bodyPr>
            <a:normAutofit fontScale="85000" lnSpcReduction="20000"/>
          </a:bodyPr>
          <a:lstStyle/>
          <a:p>
            <a:pPr marL="0" indent="0">
              <a:buNone/>
            </a:pPr>
            <a:r>
              <a:rPr lang="en-US" sz="4000" b="1" u="sng" dirty="0"/>
              <a:t>Objectives</a:t>
            </a:r>
            <a:endParaRPr lang="en-US" sz="4000" dirty="0"/>
          </a:p>
          <a:p>
            <a:r>
              <a:rPr lang="en-US" i="1" dirty="0"/>
              <a:t>90% of Unit Cadets can properly execute the manual of arms using a replica (3-4 pound) rifle with sharpness, precision, and snap when given proper commands.</a:t>
            </a:r>
          </a:p>
          <a:p>
            <a:pPr marL="0" indent="0">
              <a:buNone/>
            </a:pPr>
            <a:endParaRPr lang="en-US" i="1" dirty="0"/>
          </a:p>
          <a:p>
            <a:pPr marL="0" indent="0">
              <a:buNone/>
            </a:pPr>
            <a:r>
              <a:rPr lang="en-US" dirty="0">
                <a:highlight>
                  <a:srgbClr val="FFFF00"/>
                </a:highlight>
              </a:rPr>
              <a:t>5. Properly execute </a:t>
            </a:r>
            <a:r>
              <a:rPr lang="en-US" i="1" dirty="0">
                <a:highlight>
                  <a:srgbClr val="FFFF00"/>
                </a:highlight>
              </a:rPr>
              <a:t>Port Arms</a:t>
            </a:r>
            <a:r>
              <a:rPr lang="en-US" dirty="0">
                <a:highlight>
                  <a:srgbClr val="FFFF00"/>
                </a:highlight>
              </a:rPr>
              <a:t> with a rifle.</a:t>
            </a:r>
          </a:p>
          <a:p>
            <a:pPr marL="0" indent="0">
              <a:buNone/>
            </a:pPr>
            <a:endParaRPr lang="en-US" sz="4000" b="1" u="sng" dirty="0"/>
          </a:p>
          <a:p>
            <a:pPr marL="0" indent="0">
              <a:buNone/>
            </a:pPr>
            <a:r>
              <a:rPr lang="en-US" sz="4000" b="1" u="sng" dirty="0"/>
              <a:t>Essential Questions</a:t>
            </a:r>
            <a:r>
              <a:rPr lang="en-US" sz="4000" dirty="0"/>
              <a:t>: </a:t>
            </a:r>
          </a:p>
          <a:p>
            <a:pPr marL="0" indent="0">
              <a:buNone/>
            </a:pPr>
            <a:r>
              <a:rPr lang="en-US" sz="4000" b="1" dirty="0">
                <a:highlight>
                  <a:srgbClr val="FFFF00"/>
                </a:highlight>
              </a:rPr>
              <a:t>What count is the </a:t>
            </a:r>
            <a:r>
              <a:rPr lang="en-US" sz="4000" b="1" i="1" dirty="0">
                <a:highlight>
                  <a:srgbClr val="FFFF00"/>
                </a:highlight>
              </a:rPr>
              <a:t>Port</a:t>
            </a:r>
            <a:r>
              <a:rPr lang="en-US" sz="4000" b="1" dirty="0">
                <a:highlight>
                  <a:srgbClr val="FFFF00"/>
                </a:highlight>
              </a:rPr>
              <a:t> </a:t>
            </a:r>
            <a:r>
              <a:rPr lang="en-US" sz="4000" b="1" i="1" dirty="0">
                <a:highlight>
                  <a:srgbClr val="FFFF00"/>
                </a:highlight>
              </a:rPr>
              <a:t>Arms</a:t>
            </a:r>
            <a:r>
              <a:rPr lang="en-US" sz="4000" b="1" dirty="0">
                <a:highlight>
                  <a:srgbClr val="FFFF00"/>
                </a:highlight>
              </a:rPr>
              <a:t> movement?</a:t>
            </a:r>
          </a:p>
        </p:txBody>
      </p:sp>
    </p:spTree>
    <p:extLst>
      <p:ext uri="{BB962C8B-B14F-4D97-AF65-F5344CB8AC3E}">
        <p14:creationId xmlns:p14="http://schemas.microsoft.com/office/powerpoint/2010/main" val="300120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0C1508-45E9-1043-8653-D1DF64FB10F6}"/>
              </a:ext>
            </a:extLst>
          </p:cNvPr>
          <p:cNvSpPr>
            <a:spLocks noGrp="1"/>
          </p:cNvSpPr>
          <p:nvPr>
            <p:ph type="title"/>
          </p:nvPr>
        </p:nvSpPr>
        <p:spPr/>
        <p:txBody>
          <a:bodyPr/>
          <a:lstStyle/>
          <a:p>
            <a:r>
              <a:rPr lang="en-US" dirty="0"/>
              <a:t>Port Arms</a:t>
            </a:r>
          </a:p>
        </p:txBody>
      </p:sp>
      <p:sp>
        <p:nvSpPr>
          <p:cNvPr id="3" name="Content Placeholder 2">
            <a:extLst>
              <a:ext uri="{FF2B5EF4-FFF2-40B4-BE49-F238E27FC236}">
                <a16:creationId xmlns:a16="http://schemas.microsoft.com/office/drawing/2014/main" id="{B45F2E86-BFA7-6B4E-B85A-D9CECFD07AA8}"/>
              </a:ext>
            </a:extLst>
          </p:cNvPr>
          <p:cNvSpPr>
            <a:spLocks noGrp="1"/>
          </p:cNvSpPr>
          <p:nvPr>
            <p:ph idx="1"/>
          </p:nvPr>
        </p:nvSpPr>
        <p:spPr>
          <a:xfrm>
            <a:off x="457200" y="1600200"/>
            <a:ext cx="6671602" cy="5257800"/>
          </a:xfrm>
        </p:spPr>
        <p:txBody>
          <a:bodyPr>
            <a:normAutofit fontScale="70000" lnSpcReduction="20000"/>
          </a:bodyPr>
          <a:lstStyle/>
          <a:p>
            <a:pPr marL="0" indent="0">
              <a:lnSpc>
                <a:spcPct val="120000"/>
              </a:lnSpc>
              <a:spcBef>
                <a:spcPts val="0"/>
              </a:spcBef>
              <a:spcAft>
                <a:spcPts val="1200"/>
              </a:spcAft>
              <a:buNone/>
            </a:pPr>
            <a:r>
              <a:rPr lang="en-US" i="1" dirty="0"/>
              <a:t>Port Arms</a:t>
            </a:r>
            <a:r>
              <a:rPr lang="en-US" dirty="0"/>
              <a:t> from </a:t>
            </a:r>
            <a:r>
              <a:rPr lang="en-US" i="1" dirty="0"/>
              <a:t>Order Arms</a:t>
            </a:r>
            <a:r>
              <a:rPr lang="en-US" dirty="0"/>
              <a:t> is a two-count movement. The command is </a:t>
            </a:r>
            <a:r>
              <a:rPr lang="en-US" b="1" i="1" dirty="0"/>
              <a:t>Port,</a:t>
            </a:r>
            <a:r>
              <a:rPr lang="en-US" dirty="0"/>
              <a:t> </a:t>
            </a:r>
            <a:r>
              <a:rPr lang="en-US" b="1" dirty="0"/>
              <a:t>ARMS.</a:t>
            </a:r>
            <a:endParaRPr lang="en-US" dirty="0"/>
          </a:p>
          <a:p>
            <a:pPr>
              <a:spcBef>
                <a:spcPts val="0"/>
              </a:spcBef>
              <a:spcAft>
                <a:spcPts val="1200"/>
              </a:spcAft>
            </a:pPr>
            <a:r>
              <a:rPr lang="en-US" dirty="0"/>
              <a:t>On the command of execution</a:t>
            </a:r>
            <a:r>
              <a:rPr lang="en-US" b="1" dirty="0"/>
              <a:t> ARMS</a:t>
            </a:r>
            <a:r>
              <a:rPr lang="en-US" dirty="0"/>
              <a:t>, grasp the rifle with the right hand and raise the rifle diagonally across the body, keeping the right elbow down alongside the rifle (without strain). </a:t>
            </a:r>
          </a:p>
          <a:p>
            <a:pPr>
              <a:spcBef>
                <a:spcPts val="0"/>
              </a:spcBef>
              <a:spcAft>
                <a:spcPts val="1200"/>
              </a:spcAft>
            </a:pPr>
            <a:r>
              <a:rPr lang="en-US" dirty="0"/>
              <a:t>With the left hand, simultaneously grasp the rifle at the balance (grasping the wood stock right above the receiver) so that the rifle is about 4 inches (a fist) from the body. </a:t>
            </a:r>
          </a:p>
          <a:p>
            <a:r>
              <a:rPr lang="en-US" dirty="0"/>
              <a:t>On count two, grasp the rifle at the small of the stock with the right hand. Hold the rifle diagonally across the body, about 4 inches from the body, </a:t>
            </a:r>
            <a:r>
              <a:rPr lang="en-US" u="sng" dirty="0"/>
              <a:t>the right forearm horizonta</a:t>
            </a:r>
            <a:r>
              <a:rPr lang="en-US" dirty="0"/>
              <a:t>l, and the elbows close to the sides. </a:t>
            </a:r>
          </a:p>
        </p:txBody>
      </p:sp>
      <p:pic>
        <p:nvPicPr>
          <p:cNvPr id="6" name="Picture 5">
            <a:extLst>
              <a:ext uri="{FF2B5EF4-FFF2-40B4-BE49-F238E27FC236}">
                <a16:creationId xmlns:a16="http://schemas.microsoft.com/office/drawing/2014/main" id="{7DB6D24E-5CB7-4F30-8E7D-ACF49DB0A36A}"/>
              </a:ext>
            </a:extLst>
          </p:cNvPr>
          <p:cNvPicPr>
            <a:picLocks noChangeAspect="1"/>
          </p:cNvPicPr>
          <p:nvPr/>
        </p:nvPicPr>
        <p:blipFill>
          <a:blip r:embed="rId2"/>
          <a:stretch>
            <a:fillRect/>
          </a:stretch>
        </p:blipFill>
        <p:spPr>
          <a:xfrm>
            <a:off x="7128802" y="1905000"/>
            <a:ext cx="1557998" cy="3423745"/>
          </a:xfrm>
          <a:prstGeom prst="rect">
            <a:avLst/>
          </a:prstGeom>
        </p:spPr>
      </p:pic>
    </p:spTree>
    <p:extLst>
      <p:ext uri="{BB962C8B-B14F-4D97-AF65-F5344CB8AC3E}">
        <p14:creationId xmlns:p14="http://schemas.microsoft.com/office/powerpoint/2010/main" val="22130624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579437"/>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t>Individual Drill With </a:t>
            </a:r>
          </a:p>
          <a:p>
            <a:r>
              <a:rPr lang="en-US" dirty="0"/>
              <a:t>Weapons Agenda</a:t>
            </a:r>
          </a:p>
        </p:txBody>
      </p:sp>
      <p:sp>
        <p:nvSpPr>
          <p:cNvPr id="4" name="Content Placeholder 3"/>
          <p:cNvSpPr>
            <a:spLocks noGrp="1"/>
          </p:cNvSpPr>
          <p:nvPr>
            <p:ph idx="1"/>
          </p:nvPr>
        </p:nvSpPr>
        <p:spPr>
          <a:xfrm>
            <a:off x="1447800" y="2209800"/>
            <a:ext cx="6324600" cy="4449763"/>
          </a:xfrm>
        </p:spPr>
        <p:txBody>
          <a:bodyPr>
            <a:noAutofit/>
          </a:bodyPr>
          <a:lstStyle/>
          <a:p>
            <a:pPr marL="0" lvl="0" indent="0">
              <a:buNone/>
            </a:pPr>
            <a:r>
              <a:rPr lang="en-US" sz="2400" dirty="0">
                <a:hlinkClick r:id="rId2" action="ppaction://hlinksldjump"/>
              </a:rPr>
              <a:t>B1. Basic Procedures</a:t>
            </a:r>
            <a:endParaRPr lang="en-US" sz="2400" dirty="0"/>
          </a:p>
          <a:p>
            <a:pPr marL="0" lvl="0" indent="0">
              <a:buNone/>
            </a:pPr>
            <a:r>
              <a:rPr lang="en-US" sz="2400" dirty="0">
                <a:hlinkClick r:id="rId3" action="ppaction://hlinksldjump"/>
              </a:rPr>
              <a:t>B2. Order Arms</a:t>
            </a:r>
            <a:endParaRPr lang="en-US" sz="2400" dirty="0"/>
          </a:p>
          <a:p>
            <a:pPr marL="0" lvl="0" indent="0">
              <a:buNone/>
            </a:pPr>
            <a:r>
              <a:rPr lang="en-US" sz="2400" dirty="0">
                <a:hlinkClick r:id="rId4" action="ppaction://hlinksldjump"/>
              </a:rPr>
              <a:t>B3. Rest Positions</a:t>
            </a:r>
            <a:endParaRPr lang="en-US" sz="2400" dirty="0"/>
          </a:p>
          <a:p>
            <a:pPr marL="0" lvl="0" indent="0">
              <a:buNone/>
            </a:pPr>
            <a:r>
              <a:rPr lang="en-US" sz="2400" dirty="0">
                <a:hlinkClick r:id="rId5" action="ppaction://hlinksldjump"/>
              </a:rPr>
              <a:t>B4. Port Arms</a:t>
            </a:r>
            <a:endParaRPr lang="en-US" sz="2400" dirty="0"/>
          </a:p>
          <a:p>
            <a:pPr marL="0" lvl="0" indent="0">
              <a:buNone/>
            </a:pPr>
            <a:r>
              <a:rPr lang="en-US" sz="2400" dirty="0">
                <a:hlinkClick r:id="rId6" action="ppaction://hlinksldjump"/>
              </a:rPr>
              <a:t>B5. Present Arms</a:t>
            </a:r>
            <a:endParaRPr lang="en-US" sz="2400" dirty="0"/>
          </a:p>
          <a:p>
            <a:pPr marL="0" lvl="0" indent="0">
              <a:buNone/>
            </a:pPr>
            <a:r>
              <a:rPr lang="en-US" sz="2400" dirty="0">
                <a:hlinkClick r:id="rId7" action="ppaction://hlinksldjump"/>
              </a:rPr>
              <a:t>B6. Inspection Arms</a:t>
            </a:r>
            <a:endParaRPr lang="en-US" sz="2400" dirty="0"/>
          </a:p>
          <a:p>
            <a:pPr marL="0" lvl="0" indent="0">
              <a:buNone/>
            </a:pPr>
            <a:r>
              <a:rPr lang="en-US" sz="2400" dirty="0">
                <a:hlinkClick r:id="rId8" action="ppaction://hlinksldjump"/>
              </a:rPr>
              <a:t>B7. Right Shoulder Arms</a:t>
            </a:r>
            <a:endParaRPr lang="en-US" sz="2400" dirty="0"/>
          </a:p>
          <a:p>
            <a:pPr marL="0" lvl="0" indent="0">
              <a:buNone/>
            </a:pPr>
            <a:r>
              <a:rPr lang="en-US" sz="2400" dirty="0">
                <a:hlinkClick r:id="rId9" action="ppaction://hlinksldjump"/>
              </a:rPr>
              <a:t>B8. Left Shoulder Arms</a:t>
            </a:r>
            <a:endParaRPr lang="en-US" sz="2400" dirty="0"/>
          </a:p>
          <a:p>
            <a:pPr marL="0" lvl="0" indent="0">
              <a:buNone/>
            </a:pPr>
            <a:r>
              <a:rPr lang="en-US" sz="2400" dirty="0">
                <a:hlinkClick r:id="rId10" action="ppaction://hlinksldjump"/>
              </a:rPr>
              <a:t>B9. Changing Positions</a:t>
            </a:r>
            <a:endParaRPr lang="en-US" sz="2400" dirty="0"/>
          </a:p>
        </p:txBody>
      </p:sp>
    </p:spTree>
    <p:extLst>
      <p:ext uri="{BB962C8B-B14F-4D97-AF65-F5344CB8AC3E}">
        <p14:creationId xmlns:p14="http://schemas.microsoft.com/office/powerpoint/2010/main" val="34076966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C17AEB-A98D-8344-B51E-88178F96C88E}"/>
              </a:ext>
            </a:extLst>
          </p:cNvPr>
          <p:cNvSpPr>
            <a:spLocks noGrp="1"/>
          </p:cNvSpPr>
          <p:nvPr>
            <p:ph type="title"/>
          </p:nvPr>
        </p:nvSpPr>
        <p:spPr/>
        <p:txBody>
          <a:bodyPr/>
          <a:lstStyle/>
          <a:p>
            <a:r>
              <a:rPr lang="en-US" dirty="0"/>
              <a:t>Order Arms from Port Arms</a:t>
            </a:r>
          </a:p>
        </p:txBody>
      </p:sp>
      <p:sp>
        <p:nvSpPr>
          <p:cNvPr id="3" name="Content Placeholder 2">
            <a:extLst>
              <a:ext uri="{FF2B5EF4-FFF2-40B4-BE49-F238E27FC236}">
                <a16:creationId xmlns:a16="http://schemas.microsoft.com/office/drawing/2014/main" id="{74761CBA-AF36-4746-A7E3-113F388A305B}"/>
              </a:ext>
            </a:extLst>
          </p:cNvPr>
          <p:cNvSpPr>
            <a:spLocks noGrp="1"/>
          </p:cNvSpPr>
          <p:nvPr>
            <p:ph idx="1"/>
          </p:nvPr>
        </p:nvSpPr>
        <p:spPr>
          <a:xfrm>
            <a:off x="457200" y="1600200"/>
            <a:ext cx="8229600" cy="4800600"/>
          </a:xfrm>
        </p:spPr>
        <p:txBody>
          <a:bodyPr>
            <a:normAutofit fontScale="77500" lnSpcReduction="20000"/>
          </a:bodyPr>
          <a:lstStyle/>
          <a:p>
            <a:pPr marL="0" indent="0">
              <a:lnSpc>
                <a:spcPct val="120000"/>
              </a:lnSpc>
              <a:spcBef>
                <a:spcPts val="0"/>
              </a:spcBef>
              <a:spcAft>
                <a:spcPts val="1200"/>
              </a:spcAft>
              <a:buNone/>
            </a:pPr>
            <a:r>
              <a:rPr lang="en-US" i="1" dirty="0"/>
              <a:t>Order Arms </a:t>
            </a:r>
            <a:r>
              <a:rPr lang="en-US" dirty="0"/>
              <a:t>from</a:t>
            </a:r>
            <a:r>
              <a:rPr lang="en-US" i="1" dirty="0"/>
              <a:t> Port Arms </a:t>
            </a:r>
            <a:r>
              <a:rPr lang="en-US" dirty="0"/>
              <a:t>is executed in three counts. The command is </a:t>
            </a:r>
            <a:r>
              <a:rPr lang="en-US" b="1" i="1" dirty="0"/>
              <a:t>Order, </a:t>
            </a:r>
            <a:r>
              <a:rPr lang="en-US" b="1" dirty="0"/>
              <a:t>ARMS</a:t>
            </a:r>
            <a:r>
              <a:rPr lang="en-US" b="1" i="1" dirty="0"/>
              <a:t>.</a:t>
            </a:r>
            <a:endParaRPr lang="en-US" i="1" dirty="0"/>
          </a:p>
          <a:p>
            <a:pPr>
              <a:lnSpc>
                <a:spcPct val="120000"/>
              </a:lnSpc>
              <a:spcBef>
                <a:spcPts val="0"/>
              </a:spcBef>
              <a:spcAft>
                <a:spcPts val="1200"/>
              </a:spcAft>
            </a:pPr>
            <a:r>
              <a:rPr lang="en-US" dirty="0"/>
              <a:t>On the command of execution</a:t>
            </a:r>
            <a:r>
              <a:rPr lang="en-US" b="1" dirty="0"/>
              <a:t> ARMS</a:t>
            </a:r>
            <a:r>
              <a:rPr lang="en-US" dirty="0"/>
              <a:t>, move the right hand up and across the</a:t>
            </a:r>
            <a:r>
              <a:rPr lang="en-US" b="1" dirty="0"/>
              <a:t> </a:t>
            </a:r>
            <a:r>
              <a:rPr lang="en-US" dirty="0"/>
              <a:t>body and firmly grasp the rifle on the upper stock (handguard) without moving the rifle, and keep the right elbow aligned alongside the rifle.</a:t>
            </a:r>
          </a:p>
          <a:p>
            <a:pPr>
              <a:lnSpc>
                <a:spcPct val="120000"/>
              </a:lnSpc>
              <a:spcBef>
                <a:spcPts val="0"/>
              </a:spcBef>
              <a:spcAft>
                <a:spcPts val="1200"/>
              </a:spcAft>
            </a:pPr>
            <a:r>
              <a:rPr lang="en-US" dirty="0"/>
              <a:t> On count two, move the left hand from the balance and lower the rifle to the right side until it is about one inch (1”) from the marching surface next to the right foot. </a:t>
            </a:r>
          </a:p>
          <a:p>
            <a:pPr marL="0" indent="0" algn="r">
              <a:lnSpc>
                <a:spcPct val="120000"/>
              </a:lnSpc>
              <a:spcBef>
                <a:spcPts val="0"/>
              </a:spcBef>
              <a:spcAft>
                <a:spcPts val="1200"/>
              </a:spcAft>
              <a:buNone/>
            </a:pPr>
            <a:r>
              <a:rPr lang="en-US" dirty="0">
                <a:solidFill>
                  <a:srgbClr val="002060"/>
                </a:solidFill>
              </a:rPr>
              <a:t>(</a:t>
            </a:r>
            <a:r>
              <a:rPr lang="en-US" sz="2600" i="1" dirty="0">
                <a:solidFill>
                  <a:srgbClr val="002060"/>
                </a:solidFill>
              </a:rPr>
              <a:t>CONTINUED ON NEXT SLIDE</a:t>
            </a:r>
            <a:r>
              <a:rPr lang="en-US" dirty="0">
                <a:solidFill>
                  <a:srgbClr val="002060"/>
                </a:solidFill>
              </a:rPr>
              <a:t>)</a:t>
            </a:r>
          </a:p>
          <a:p>
            <a:endParaRPr lang="en-US" dirty="0"/>
          </a:p>
        </p:txBody>
      </p:sp>
    </p:spTree>
    <p:extLst>
      <p:ext uri="{BB962C8B-B14F-4D97-AF65-F5344CB8AC3E}">
        <p14:creationId xmlns:p14="http://schemas.microsoft.com/office/powerpoint/2010/main" val="40667419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C17AEB-A98D-8344-B51E-88178F96C88E}"/>
              </a:ext>
            </a:extLst>
          </p:cNvPr>
          <p:cNvSpPr>
            <a:spLocks noGrp="1"/>
          </p:cNvSpPr>
          <p:nvPr>
            <p:ph type="title"/>
          </p:nvPr>
        </p:nvSpPr>
        <p:spPr/>
        <p:txBody>
          <a:bodyPr/>
          <a:lstStyle/>
          <a:p>
            <a:r>
              <a:rPr lang="en-US" dirty="0"/>
              <a:t>Order Arms from Port Arms</a:t>
            </a:r>
          </a:p>
        </p:txBody>
      </p:sp>
      <p:sp>
        <p:nvSpPr>
          <p:cNvPr id="3" name="Content Placeholder 2">
            <a:extLst>
              <a:ext uri="{FF2B5EF4-FFF2-40B4-BE49-F238E27FC236}">
                <a16:creationId xmlns:a16="http://schemas.microsoft.com/office/drawing/2014/main" id="{74761CBA-AF36-4746-A7E3-113F388A305B}"/>
              </a:ext>
            </a:extLst>
          </p:cNvPr>
          <p:cNvSpPr>
            <a:spLocks noGrp="1"/>
          </p:cNvSpPr>
          <p:nvPr>
            <p:ph idx="1"/>
          </p:nvPr>
        </p:nvSpPr>
        <p:spPr>
          <a:xfrm>
            <a:off x="457200" y="1600200"/>
            <a:ext cx="3810000" cy="4983162"/>
          </a:xfrm>
        </p:spPr>
        <p:txBody>
          <a:bodyPr>
            <a:normAutofit fontScale="70000" lnSpcReduction="20000"/>
          </a:bodyPr>
          <a:lstStyle/>
          <a:p>
            <a:pPr>
              <a:lnSpc>
                <a:spcPct val="120000"/>
              </a:lnSpc>
              <a:spcBef>
                <a:spcPts val="0"/>
              </a:spcBef>
              <a:spcAft>
                <a:spcPts val="1200"/>
              </a:spcAft>
            </a:pPr>
            <a:r>
              <a:rPr lang="en-US" dirty="0"/>
              <a:t>Guide the rifle to the side by placing the Order Arms from Port Arms index finger of the left hand at the top of the rifle near the stacking swivel, fingers and thumb extended and joined, palm to the rear. </a:t>
            </a:r>
          </a:p>
          <a:p>
            <a:pPr>
              <a:lnSpc>
                <a:spcPct val="120000"/>
              </a:lnSpc>
              <a:spcBef>
                <a:spcPts val="0"/>
              </a:spcBef>
              <a:spcAft>
                <a:spcPts val="1200"/>
              </a:spcAft>
            </a:pPr>
            <a:r>
              <a:rPr lang="en-US" dirty="0"/>
              <a:t>On count three, move the left hand sharply to the left side, gently lower the rifle to the ground next to the right foot, and resume the position of </a:t>
            </a:r>
            <a:r>
              <a:rPr lang="en-US" i="1" dirty="0"/>
              <a:t>Order Arms</a:t>
            </a:r>
            <a:r>
              <a:rPr lang="en-US" dirty="0"/>
              <a:t>.</a:t>
            </a:r>
          </a:p>
          <a:p>
            <a:endParaRPr lang="en-US" dirty="0"/>
          </a:p>
        </p:txBody>
      </p:sp>
      <p:pic>
        <p:nvPicPr>
          <p:cNvPr id="5" name="Picture 4">
            <a:extLst>
              <a:ext uri="{FF2B5EF4-FFF2-40B4-BE49-F238E27FC236}">
                <a16:creationId xmlns:a16="http://schemas.microsoft.com/office/drawing/2014/main" id="{02D734FF-570F-440A-AA93-9C0C83E64D9A}"/>
              </a:ext>
            </a:extLst>
          </p:cNvPr>
          <p:cNvPicPr>
            <a:picLocks noChangeAspect="1"/>
          </p:cNvPicPr>
          <p:nvPr/>
        </p:nvPicPr>
        <p:blipFill>
          <a:blip r:embed="rId2"/>
          <a:stretch>
            <a:fillRect/>
          </a:stretch>
        </p:blipFill>
        <p:spPr>
          <a:xfrm>
            <a:off x="4419600" y="1752600"/>
            <a:ext cx="4495800" cy="4035727"/>
          </a:xfrm>
          <a:prstGeom prst="rect">
            <a:avLst/>
          </a:prstGeom>
        </p:spPr>
      </p:pic>
    </p:spTree>
    <p:extLst>
      <p:ext uri="{BB962C8B-B14F-4D97-AF65-F5344CB8AC3E}">
        <p14:creationId xmlns:p14="http://schemas.microsoft.com/office/powerpoint/2010/main" val="4158172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C17AEB-A98D-8344-B51E-88178F96C88E}"/>
              </a:ext>
            </a:extLst>
          </p:cNvPr>
          <p:cNvSpPr>
            <a:spLocks noGrp="1"/>
          </p:cNvSpPr>
          <p:nvPr>
            <p:ph type="title"/>
          </p:nvPr>
        </p:nvSpPr>
        <p:spPr/>
        <p:txBody>
          <a:bodyPr/>
          <a:lstStyle/>
          <a:p>
            <a:r>
              <a:rPr lang="en-US" dirty="0"/>
              <a:t>Order Arms from Port Arms</a:t>
            </a:r>
          </a:p>
        </p:txBody>
      </p:sp>
      <p:pic>
        <p:nvPicPr>
          <p:cNvPr id="7" name="Picture 6">
            <a:extLst>
              <a:ext uri="{FF2B5EF4-FFF2-40B4-BE49-F238E27FC236}">
                <a16:creationId xmlns:a16="http://schemas.microsoft.com/office/drawing/2014/main" id="{EA34F3D4-4F51-4D87-B29E-814B8E5130D7}"/>
              </a:ext>
            </a:extLst>
          </p:cNvPr>
          <p:cNvPicPr>
            <a:picLocks noChangeAspect="1"/>
          </p:cNvPicPr>
          <p:nvPr/>
        </p:nvPicPr>
        <p:blipFill>
          <a:blip r:embed="rId2"/>
          <a:stretch>
            <a:fillRect/>
          </a:stretch>
        </p:blipFill>
        <p:spPr>
          <a:xfrm>
            <a:off x="811765" y="1676400"/>
            <a:ext cx="7520470" cy="4724399"/>
          </a:xfrm>
          <a:prstGeom prst="rect">
            <a:avLst/>
          </a:prstGeom>
        </p:spPr>
      </p:pic>
    </p:spTree>
    <p:extLst>
      <p:ext uri="{BB962C8B-B14F-4D97-AF65-F5344CB8AC3E}">
        <p14:creationId xmlns:p14="http://schemas.microsoft.com/office/powerpoint/2010/main" val="20320973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03DB9-C535-446F-B85D-4BBB5BC9F6BF}"/>
              </a:ext>
            </a:extLst>
          </p:cNvPr>
          <p:cNvSpPr>
            <a:spLocks noGrp="1"/>
          </p:cNvSpPr>
          <p:nvPr>
            <p:ph type="title"/>
          </p:nvPr>
        </p:nvSpPr>
        <p:spPr/>
        <p:txBody>
          <a:bodyPr/>
          <a:lstStyle/>
          <a:p>
            <a:r>
              <a:rPr lang="en-US" dirty="0">
                <a:hlinkClick r:id="rId2" action="ppaction://hlinksldjump"/>
              </a:rPr>
              <a:t>Check on Learning</a:t>
            </a:r>
            <a:endParaRPr lang="en-US" dirty="0"/>
          </a:p>
        </p:txBody>
      </p:sp>
      <p:sp>
        <p:nvSpPr>
          <p:cNvPr id="3" name="Content Placeholder 2">
            <a:extLst>
              <a:ext uri="{FF2B5EF4-FFF2-40B4-BE49-F238E27FC236}">
                <a16:creationId xmlns:a16="http://schemas.microsoft.com/office/drawing/2014/main" id="{80367589-DA95-49E4-9B80-429546740AD1}"/>
              </a:ext>
            </a:extLst>
          </p:cNvPr>
          <p:cNvSpPr>
            <a:spLocks noGrp="1"/>
          </p:cNvSpPr>
          <p:nvPr>
            <p:ph idx="1"/>
          </p:nvPr>
        </p:nvSpPr>
        <p:spPr>
          <a:xfrm>
            <a:off x="1143000" y="1600200"/>
            <a:ext cx="7543800" cy="4983162"/>
          </a:xfrm>
        </p:spPr>
        <p:txBody>
          <a:bodyPr>
            <a:normAutofit/>
          </a:bodyPr>
          <a:lstStyle/>
          <a:p>
            <a:pPr marL="514350" indent="-514350">
              <a:buFont typeface="+mj-lt"/>
              <a:buAutoNum type="arabicPeriod"/>
            </a:pPr>
            <a:endParaRPr lang="en-US" dirty="0"/>
          </a:p>
          <a:p>
            <a:pPr marL="514350" indent="-514350">
              <a:buFont typeface="+mj-lt"/>
              <a:buAutoNum type="arabicPeriod"/>
            </a:pPr>
            <a:endParaRPr lang="en-US" dirty="0"/>
          </a:p>
        </p:txBody>
      </p:sp>
      <p:sp>
        <p:nvSpPr>
          <p:cNvPr id="5" name="TextBox 4">
            <a:extLst>
              <a:ext uri="{FF2B5EF4-FFF2-40B4-BE49-F238E27FC236}">
                <a16:creationId xmlns:a16="http://schemas.microsoft.com/office/drawing/2014/main" id="{EC0AE8B6-1162-8343-974D-65E475612CCE}"/>
              </a:ext>
            </a:extLst>
          </p:cNvPr>
          <p:cNvSpPr txBox="1"/>
          <p:nvPr/>
        </p:nvSpPr>
        <p:spPr>
          <a:xfrm>
            <a:off x="1143000" y="1829623"/>
            <a:ext cx="7162800" cy="4031873"/>
          </a:xfrm>
          <a:prstGeom prst="rect">
            <a:avLst/>
          </a:prstGeom>
          <a:noFill/>
        </p:spPr>
        <p:txBody>
          <a:bodyPr wrap="square" rtlCol="0">
            <a:spAutoFit/>
          </a:bodyPr>
          <a:lstStyle/>
          <a:p>
            <a:pPr marL="342900" indent="-342900">
              <a:buAutoNum type="arabicPeriod"/>
            </a:pPr>
            <a:r>
              <a:rPr lang="en-US" sz="3200" i="1" dirty="0"/>
              <a:t>Order Arms</a:t>
            </a:r>
            <a:r>
              <a:rPr lang="en-US" sz="3200" dirty="0"/>
              <a:t> from </a:t>
            </a:r>
            <a:r>
              <a:rPr lang="en-US" sz="3200" i="1" dirty="0"/>
              <a:t>Port Arms</a:t>
            </a:r>
            <a:r>
              <a:rPr lang="en-US" sz="3200" dirty="0"/>
              <a:t> is a _________  count move. </a:t>
            </a:r>
          </a:p>
          <a:p>
            <a:pPr marL="342900" indent="-342900">
              <a:buAutoNum type="arabicPeriod"/>
            </a:pPr>
            <a:r>
              <a:rPr lang="en-US" sz="3200" dirty="0"/>
              <a:t>The command of execution for </a:t>
            </a:r>
            <a:r>
              <a:rPr lang="en-US" sz="3200" i="1" dirty="0"/>
              <a:t>Port Arms </a:t>
            </a:r>
            <a:r>
              <a:rPr lang="en-US" sz="3200" dirty="0"/>
              <a:t>is</a:t>
            </a:r>
            <a:r>
              <a:rPr lang="en-US" sz="3200" i="1" dirty="0"/>
              <a:t> </a:t>
            </a:r>
            <a:r>
              <a:rPr lang="en-US" sz="3200" i="1" u="sng" dirty="0"/>
              <a:t>				</a:t>
            </a:r>
            <a:r>
              <a:rPr lang="en-US" sz="3200" i="1" dirty="0"/>
              <a:t>.</a:t>
            </a:r>
          </a:p>
          <a:p>
            <a:pPr marL="342900" indent="-342900">
              <a:buAutoNum type="arabicPeriod"/>
            </a:pPr>
            <a:r>
              <a:rPr lang="en-US" sz="3200" dirty="0"/>
              <a:t>T/F – On count three, the rifle should be lowered to the ground next to the left foot.</a:t>
            </a:r>
            <a:endParaRPr lang="en-US" sz="3200" i="1" dirty="0"/>
          </a:p>
          <a:p>
            <a:pPr marL="342900" indent="-342900">
              <a:buAutoNum type="arabicPeriod"/>
            </a:pPr>
            <a:endParaRPr lang="en-US" sz="3200" i="1" dirty="0"/>
          </a:p>
        </p:txBody>
      </p:sp>
    </p:spTree>
    <p:extLst>
      <p:ext uri="{BB962C8B-B14F-4D97-AF65-F5344CB8AC3E}">
        <p14:creationId xmlns:p14="http://schemas.microsoft.com/office/powerpoint/2010/main" val="21599491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FDAE22-D7E4-465C-8F57-FAFD8ACEF0F0}"/>
              </a:ext>
            </a:extLst>
          </p:cNvPr>
          <p:cNvSpPr>
            <a:spLocks noGrp="1"/>
          </p:cNvSpPr>
          <p:nvPr>
            <p:ph type="title"/>
          </p:nvPr>
        </p:nvSpPr>
        <p:spPr/>
        <p:txBody>
          <a:bodyPr/>
          <a:lstStyle/>
          <a:p>
            <a:r>
              <a:rPr lang="en-US" dirty="0"/>
              <a:t>Practicum</a:t>
            </a:r>
          </a:p>
        </p:txBody>
      </p:sp>
      <p:sp>
        <p:nvSpPr>
          <p:cNvPr id="4" name="Rectangle: Rounded Corners 3">
            <a:extLst>
              <a:ext uri="{FF2B5EF4-FFF2-40B4-BE49-F238E27FC236}">
                <a16:creationId xmlns:a16="http://schemas.microsoft.com/office/drawing/2014/main" id="{E576DAA0-555A-4C1B-8CC3-9A1D38EC4718}"/>
              </a:ext>
            </a:extLst>
          </p:cNvPr>
          <p:cNvSpPr/>
          <p:nvPr/>
        </p:nvSpPr>
        <p:spPr>
          <a:xfrm>
            <a:off x="1066800" y="1905000"/>
            <a:ext cx="7239000" cy="3657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t>In the classroom, gym, or outside:</a:t>
            </a:r>
          </a:p>
          <a:p>
            <a:endParaRPr lang="en-US" sz="3200" dirty="0"/>
          </a:p>
          <a:p>
            <a:pPr marL="285750" indent="-285750">
              <a:buFont typeface="Arial" panose="020B0604020202020204" pitchFamily="34" charset="0"/>
              <a:buChar char="•"/>
            </a:pPr>
            <a:r>
              <a:rPr lang="en-US" sz="3200" dirty="0"/>
              <a:t>Practice </a:t>
            </a:r>
            <a:r>
              <a:rPr lang="en-US" sz="3200" i="1" dirty="0"/>
              <a:t>Port Arms </a:t>
            </a:r>
            <a:r>
              <a:rPr lang="en-US" sz="3200" dirty="0"/>
              <a:t>and </a:t>
            </a:r>
            <a:r>
              <a:rPr lang="en-US" sz="3200" i="1" dirty="0"/>
              <a:t>Order Arms </a:t>
            </a:r>
            <a:r>
              <a:rPr lang="en-US" sz="3200" dirty="0"/>
              <a:t>with a replica rifle or prop</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8827249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hlinkClick r:id="rId2" action="ppaction://hlinksldjump"/>
              </a:rPr>
              <a:t>Present Arms</a:t>
            </a:r>
            <a:endParaRPr lang="en-US" dirty="0"/>
          </a:p>
        </p:txBody>
      </p:sp>
      <p:sp>
        <p:nvSpPr>
          <p:cNvPr id="5" name="Text Placeholder 4"/>
          <p:cNvSpPr>
            <a:spLocks noGrp="1"/>
          </p:cNvSpPr>
          <p:nvPr>
            <p:ph type="body" idx="1"/>
          </p:nvPr>
        </p:nvSpPr>
        <p:spPr>
          <a:xfrm>
            <a:off x="520931" y="4724400"/>
            <a:ext cx="7772400" cy="1500187"/>
          </a:xfrm>
        </p:spPr>
        <p:txBody>
          <a:bodyPr/>
          <a:lstStyle/>
          <a:p>
            <a:pPr lvl="0"/>
            <a:r>
              <a:rPr lang="en-US" dirty="0"/>
              <a:t>6. Properly execute </a:t>
            </a:r>
            <a:r>
              <a:rPr lang="en-US" i="1" dirty="0"/>
              <a:t>Present Arms </a:t>
            </a:r>
            <a:r>
              <a:rPr lang="en-US" dirty="0"/>
              <a:t>with a rifle.</a:t>
            </a:r>
          </a:p>
        </p:txBody>
      </p:sp>
    </p:spTree>
    <p:extLst>
      <p:ext uri="{BB962C8B-B14F-4D97-AF65-F5344CB8AC3E}">
        <p14:creationId xmlns:p14="http://schemas.microsoft.com/office/powerpoint/2010/main" val="1717324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wearing a hat&#10;&#10;Description generated with high confidence">
            <a:extLst>
              <a:ext uri="{FF2B5EF4-FFF2-40B4-BE49-F238E27FC236}">
                <a16:creationId xmlns:a16="http://schemas.microsoft.com/office/drawing/2014/main" id="{C8525200-1BFF-4AE6-89BC-6CEBD417F10B}"/>
              </a:ext>
            </a:extLst>
          </p:cNvPr>
          <p:cNvPicPr/>
          <p:nvPr/>
        </p:nvPicPr>
        <p:blipFill>
          <a:blip r:embed="rId2" cstate="print">
            <a:lum bright="70000" contrast="-70000"/>
            <a:extLst>
              <a:ext uri="{28A0092B-C50C-407E-A947-70E740481C1C}">
                <a14:useLocalDpi xmlns:a14="http://schemas.microsoft.com/office/drawing/2010/main" val="0"/>
              </a:ext>
            </a:extLst>
          </a:blip>
          <a:stretch>
            <a:fillRect/>
          </a:stretch>
        </p:blipFill>
        <p:spPr>
          <a:xfrm>
            <a:off x="1143000" y="0"/>
            <a:ext cx="8001000" cy="6866890"/>
          </a:xfrm>
          <a:prstGeom prst="rect">
            <a:avLst/>
          </a:prstGeom>
          <a:ln>
            <a:noFill/>
          </a:ln>
          <a:effectLst>
            <a:softEdge rad="112500"/>
          </a:effectLst>
        </p:spPr>
      </p:pic>
      <p:sp>
        <p:nvSpPr>
          <p:cNvPr id="96258" name="Rectangle 2"/>
          <p:cNvSpPr>
            <a:spLocks noGrp="1" noChangeArrowheads="1"/>
          </p:cNvSpPr>
          <p:nvPr>
            <p:ph type="title"/>
          </p:nvPr>
        </p:nvSpPr>
        <p:spPr>
          <a:xfrm>
            <a:off x="1219200" y="274638"/>
            <a:ext cx="6553200" cy="1143000"/>
          </a:xfrm>
        </p:spPr>
        <p:txBody>
          <a:bodyPr>
            <a:normAutofit/>
          </a:bodyPr>
          <a:lstStyle/>
          <a:p>
            <a:r>
              <a:rPr lang="en-US" dirty="0"/>
              <a:t>Present Arms with a Rifle</a:t>
            </a:r>
            <a:endParaRPr lang="en-US" altLang="en-US" dirty="0"/>
          </a:p>
        </p:txBody>
      </p:sp>
      <p:sp>
        <p:nvSpPr>
          <p:cNvPr id="96259" name="Rectangle 3"/>
          <p:cNvSpPr>
            <a:spLocks noGrp="1" noChangeArrowheads="1"/>
          </p:cNvSpPr>
          <p:nvPr>
            <p:ph idx="1"/>
          </p:nvPr>
        </p:nvSpPr>
        <p:spPr>
          <a:xfrm>
            <a:off x="1144555" y="1445015"/>
            <a:ext cx="7620000" cy="4419600"/>
          </a:xfrm>
        </p:spPr>
        <p:txBody>
          <a:bodyPr>
            <a:normAutofit fontScale="77500" lnSpcReduction="20000"/>
          </a:bodyPr>
          <a:lstStyle/>
          <a:p>
            <a:pPr marL="0" indent="0">
              <a:buNone/>
            </a:pPr>
            <a:r>
              <a:rPr lang="en-US" sz="4000" b="1" u="sng" dirty="0"/>
              <a:t>Objectives</a:t>
            </a:r>
            <a:endParaRPr lang="en-US" sz="4000" dirty="0"/>
          </a:p>
          <a:p>
            <a:r>
              <a:rPr lang="en-US" i="1" dirty="0"/>
              <a:t>90% of Unit Cadets can properly execute the manual of arms using a replica (3-4 pound) rifle with sharpness, precision, and snap when given proper commands.</a:t>
            </a:r>
          </a:p>
          <a:p>
            <a:pPr marL="0" indent="0">
              <a:buNone/>
            </a:pPr>
            <a:endParaRPr lang="en-US" dirty="0">
              <a:highlight>
                <a:srgbClr val="FFFF00"/>
              </a:highlight>
            </a:endParaRPr>
          </a:p>
          <a:p>
            <a:pPr marL="0" indent="0">
              <a:buNone/>
            </a:pPr>
            <a:r>
              <a:rPr lang="en-US" dirty="0">
                <a:highlight>
                  <a:srgbClr val="FFFF00"/>
                </a:highlight>
              </a:rPr>
              <a:t>6. Properly execute </a:t>
            </a:r>
            <a:r>
              <a:rPr lang="en-US" i="1" dirty="0">
                <a:highlight>
                  <a:srgbClr val="FFFF00"/>
                </a:highlight>
              </a:rPr>
              <a:t>Present Arms</a:t>
            </a:r>
            <a:r>
              <a:rPr lang="en-US" dirty="0">
                <a:highlight>
                  <a:srgbClr val="FFFF00"/>
                </a:highlight>
              </a:rPr>
              <a:t> with a rifle.</a:t>
            </a:r>
          </a:p>
          <a:p>
            <a:pPr marL="0" indent="0">
              <a:buNone/>
            </a:pPr>
            <a:endParaRPr lang="en-US" sz="4000" dirty="0"/>
          </a:p>
          <a:p>
            <a:pPr marL="0" indent="0">
              <a:buNone/>
            </a:pPr>
            <a:r>
              <a:rPr lang="en-US" sz="4000" b="1" u="sng" dirty="0"/>
              <a:t>Essential Question</a:t>
            </a:r>
            <a:r>
              <a:rPr lang="en-US" sz="4000" dirty="0"/>
              <a:t>: </a:t>
            </a:r>
          </a:p>
          <a:p>
            <a:pPr marL="0" indent="0">
              <a:buNone/>
            </a:pPr>
            <a:r>
              <a:rPr lang="en-US" sz="4000" b="1" dirty="0">
                <a:highlight>
                  <a:srgbClr val="FFFF00"/>
                </a:highlight>
              </a:rPr>
              <a:t>What is the correct final position of the rifle when Presenting Arms?</a:t>
            </a:r>
            <a:endParaRPr lang="en-US" altLang="en-US" sz="4000" dirty="0"/>
          </a:p>
        </p:txBody>
      </p:sp>
    </p:spTree>
    <p:extLst>
      <p:ext uri="{BB962C8B-B14F-4D97-AF65-F5344CB8AC3E}">
        <p14:creationId xmlns:p14="http://schemas.microsoft.com/office/powerpoint/2010/main" val="21249820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E527A-2AE3-FD44-A369-66B2D69C60EE}"/>
              </a:ext>
            </a:extLst>
          </p:cNvPr>
          <p:cNvSpPr>
            <a:spLocks noGrp="1"/>
          </p:cNvSpPr>
          <p:nvPr>
            <p:ph type="title"/>
          </p:nvPr>
        </p:nvSpPr>
        <p:spPr/>
        <p:txBody>
          <a:bodyPr/>
          <a:lstStyle/>
          <a:p>
            <a:r>
              <a:rPr lang="en-US" dirty="0"/>
              <a:t>Present Arms</a:t>
            </a:r>
          </a:p>
        </p:txBody>
      </p:sp>
      <p:sp>
        <p:nvSpPr>
          <p:cNvPr id="3" name="Content Placeholder 2">
            <a:extLst>
              <a:ext uri="{FF2B5EF4-FFF2-40B4-BE49-F238E27FC236}">
                <a16:creationId xmlns:a16="http://schemas.microsoft.com/office/drawing/2014/main" id="{38727D3C-B62C-4446-8CCF-22B6E38CF7F9}"/>
              </a:ext>
            </a:extLst>
          </p:cNvPr>
          <p:cNvSpPr>
            <a:spLocks noGrp="1"/>
          </p:cNvSpPr>
          <p:nvPr>
            <p:ph idx="1"/>
          </p:nvPr>
        </p:nvSpPr>
        <p:spPr>
          <a:xfrm>
            <a:off x="381000" y="1676400"/>
            <a:ext cx="8229600" cy="4525963"/>
          </a:xfrm>
        </p:spPr>
        <p:txBody>
          <a:bodyPr>
            <a:normAutofit fontScale="92500" lnSpcReduction="10000"/>
          </a:bodyPr>
          <a:lstStyle/>
          <a:p>
            <a:pPr marL="2286000" lvl="5" indent="0">
              <a:buNone/>
            </a:pPr>
            <a:r>
              <a:rPr lang="en-US" i="1" dirty="0"/>
              <a:t>Present Arms</a:t>
            </a:r>
            <a:r>
              <a:rPr lang="en-US" dirty="0"/>
              <a:t> from </a:t>
            </a:r>
            <a:r>
              <a:rPr lang="en-US" i="1" dirty="0"/>
              <a:t>Order Arms</a:t>
            </a:r>
            <a:r>
              <a:rPr lang="en-US" dirty="0"/>
              <a:t> is a three-count movement. The command is </a:t>
            </a:r>
            <a:r>
              <a:rPr lang="en-US" b="1" i="1" dirty="0"/>
              <a:t>Present</a:t>
            </a:r>
            <a:r>
              <a:rPr lang="en-US" b="1" dirty="0"/>
              <a:t>, ARMS</a:t>
            </a:r>
            <a:r>
              <a:rPr lang="en-US" dirty="0"/>
              <a:t>. </a:t>
            </a:r>
          </a:p>
          <a:p>
            <a:pPr lvl="5"/>
            <a:r>
              <a:rPr lang="en-US" dirty="0"/>
              <a:t>On the command of execution</a:t>
            </a:r>
            <a:r>
              <a:rPr lang="en-US" b="1" i="1" dirty="0"/>
              <a:t> </a:t>
            </a:r>
            <a:r>
              <a:rPr lang="en-US" b="1" dirty="0"/>
              <a:t>ARMS</a:t>
            </a:r>
            <a:r>
              <a:rPr lang="en-US" dirty="0"/>
              <a:t>, execute</a:t>
            </a:r>
            <a:r>
              <a:rPr lang="en-US" b="1" i="1" dirty="0"/>
              <a:t> </a:t>
            </a:r>
            <a:r>
              <a:rPr lang="en-US" i="1" dirty="0"/>
              <a:t>Port Arms</a:t>
            </a:r>
            <a:r>
              <a:rPr lang="en-US" b="1" i="1" dirty="0"/>
              <a:t> </a:t>
            </a:r>
            <a:r>
              <a:rPr lang="en-US" dirty="0"/>
              <a:t>in two</a:t>
            </a:r>
            <a:r>
              <a:rPr lang="en-US" b="1" i="1" dirty="0"/>
              <a:t> </a:t>
            </a:r>
            <a:r>
              <a:rPr lang="en-US" dirty="0"/>
              <a:t>counts. </a:t>
            </a:r>
          </a:p>
          <a:p>
            <a:pPr lvl="5"/>
            <a:r>
              <a:rPr lang="en-US" dirty="0"/>
              <a:t>On count three, twist the rifle with the right hand so that the sights are to the rear, and move the rifle to a vertical position about four inches (4”) in front of and centered on the body. </a:t>
            </a:r>
          </a:p>
          <a:p>
            <a:pPr lvl="5"/>
            <a:r>
              <a:rPr lang="en-US" dirty="0"/>
              <a:t>Lower the rifle until the </a:t>
            </a:r>
            <a:r>
              <a:rPr lang="en-US" u="sng" dirty="0"/>
              <a:t>left forearm is horizontal.</a:t>
            </a:r>
          </a:p>
          <a:p>
            <a:pPr lvl="6"/>
            <a:r>
              <a:rPr lang="en-US" dirty="0"/>
              <a:t>Keep the </a:t>
            </a:r>
            <a:r>
              <a:rPr lang="en-US" u="sng" dirty="0"/>
              <a:t>elbows in at the sides</a:t>
            </a:r>
            <a:r>
              <a:rPr lang="en-US" dirty="0"/>
              <a:t>. </a:t>
            </a:r>
          </a:p>
          <a:p>
            <a:pPr lvl="5"/>
            <a:r>
              <a:rPr lang="en-US" dirty="0"/>
              <a:t>Keep the left thumb wrapped around the rifle and touching the right side of the handguard right above the receiver.</a:t>
            </a:r>
          </a:p>
          <a:p>
            <a:pPr marL="2286000" lvl="5" indent="0">
              <a:buNone/>
            </a:pPr>
            <a:r>
              <a:rPr lang="en-US" b="1" dirty="0">
                <a:solidFill>
                  <a:srgbClr val="002060"/>
                </a:solidFill>
              </a:rPr>
              <a:t>NOTE</a:t>
            </a:r>
            <a:r>
              <a:rPr lang="en-US" dirty="0">
                <a:solidFill>
                  <a:srgbClr val="002060"/>
                </a:solidFill>
              </a:rPr>
              <a:t>: Incline the barrel slightly backward to ensure that the weapon is vertical.</a:t>
            </a:r>
          </a:p>
        </p:txBody>
      </p:sp>
      <p:pic>
        <p:nvPicPr>
          <p:cNvPr id="4" name="Picture 3">
            <a:extLst>
              <a:ext uri="{FF2B5EF4-FFF2-40B4-BE49-F238E27FC236}">
                <a16:creationId xmlns:a16="http://schemas.microsoft.com/office/drawing/2014/main" id="{C0EDEAD5-403C-476E-BEBD-02E3E64F6C7A}"/>
              </a:ext>
            </a:extLst>
          </p:cNvPr>
          <p:cNvPicPr/>
          <p:nvPr/>
        </p:nvPicPr>
        <p:blipFill rotWithShape="1">
          <a:blip r:embed="rId2" cstate="print">
            <a:extLst>
              <a:ext uri="{28A0092B-C50C-407E-A947-70E740481C1C}">
                <a14:useLocalDpi xmlns:a14="http://schemas.microsoft.com/office/drawing/2010/main" val="0"/>
              </a:ext>
            </a:extLst>
          </a:blip>
          <a:srcRect/>
          <a:stretch/>
        </p:blipFill>
        <p:spPr>
          <a:xfrm>
            <a:off x="381000" y="2133600"/>
            <a:ext cx="2133600" cy="3276600"/>
          </a:xfrm>
          <a:prstGeom prst="rect">
            <a:avLst/>
          </a:prstGeom>
        </p:spPr>
      </p:pic>
    </p:spTree>
    <p:extLst>
      <p:ext uri="{BB962C8B-B14F-4D97-AF65-F5344CB8AC3E}">
        <p14:creationId xmlns:p14="http://schemas.microsoft.com/office/powerpoint/2010/main" val="34971041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3ACFA-28D3-894B-AFA7-6A9B7C85DB47}"/>
              </a:ext>
            </a:extLst>
          </p:cNvPr>
          <p:cNvSpPr>
            <a:spLocks noGrp="1"/>
          </p:cNvSpPr>
          <p:nvPr>
            <p:ph type="title"/>
          </p:nvPr>
        </p:nvSpPr>
        <p:spPr>
          <a:xfrm>
            <a:off x="1143000" y="304800"/>
            <a:ext cx="7162800" cy="1143000"/>
          </a:xfrm>
        </p:spPr>
        <p:txBody>
          <a:bodyPr/>
          <a:lstStyle/>
          <a:p>
            <a:r>
              <a:rPr lang="en-US" i="1" dirty="0"/>
              <a:t>Order Arms </a:t>
            </a:r>
            <a:r>
              <a:rPr lang="en-US" dirty="0"/>
              <a:t>from</a:t>
            </a:r>
            <a:r>
              <a:rPr lang="en-US" i="1" dirty="0"/>
              <a:t> Present Arms</a:t>
            </a:r>
            <a:endParaRPr lang="en-US" dirty="0"/>
          </a:p>
        </p:txBody>
      </p:sp>
      <p:sp>
        <p:nvSpPr>
          <p:cNvPr id="3" name="Content Placeholder 2">
            <a:extLst>
              <a:ext uri="{FF2B5EF4-FFF2-40B4-BE49-F238E27FC236}">
                <a16:creationId xmlns:a16="http://schemas.microsoft.com/office/drawing/2014/main" id="{74019381-DAF6-3D48-8B5F-55961AAE3AE6}"/>
              </a:ext>
            </a:extLst>
          </p:cNvPr>
          <p:cNvSpPr>
            <a:spLocks noGrp="1"/>
          </p:cNvSpPr>
          <p:nvPr>
            <p:ph idx="1"/>
          </p:nvPr>
        </p:nvSpPr>
        <p:spPr>
          <a:xfrm>
            <a:off x="609600" y="1981200"/>
            <a:ext cx="8229600" cy="4267200"/>
          </a:xfrm>
        </p:spPr>
        <p:txBody>
          <a:bodyPr>
            <a:normAutofit/>
          </a:bodyPr>
          <a:lstStyle/>
          <a:p>
            <a:pPr marL="0" indent="0">
              <a:buNone/>
            </a:pPr>
            <a:r>
              <a:rPr lang="en-US" i="1" dirty="0"/>
              <a:t>Order Arms </a:t>
            </a:r>
            <a:r>
              <a:rPr lang="en-US" dirty="0"/>
              <a:t>from</a:t>
            </a:r>
            <a:r>
              <a:rPr lang="en-US" i="1" dirty="0"/>
              <a:t> Present Arms </a:t>
            </a:r>
            <a:r>
              <a:rPr lang="en-US" dirty="0"/>
              <a:t>is a four-count movement. The command is</a:t>
            </a:r>
            <a:r>
              <a:rPr lang="en-US" i="1" dirty="0"/>
              <a:t> </a:t>
            </a:r>
            <a:r>
              <a:rPr lang="en-US" b="1" i="1" dirty="0"/>
              <a:t>Order, </a:t>
            </a:r>
            <a:r>
              <a:rPr lang="en-US" b="1" dirty="0"/>
              <a:t>ARMS</a:t>
            </a:r>
            <a:r>
              <a:rPr lang="en-US" dirty="0"/>
              <a:t>. </a:t>
            </a:r>
          </a:p>
          <a:p>
            <a:r>
              <a:rPr lang="en-US" dirty="0"/>
              <a:t>On the command of execution</a:t>
            </a:r>
            <a:r>
              <a:rPr lang="en-US" b="1" i="1" dirty="0"/>
              <a:t> </a:t>
            </a:r>
            <a:r>
              <a:rPr lang="en-US" b="1" dirty="0"/>
              <a:t>ARMS,</a:t>
            </a:r>
            <a:r>
              <a:rPr lang="en-US" b="1" i="1" dirty="0"/>
              <a:t> </a:t>
            </a:r>
            <a:r>
              <a:rPr lang="en-US" dirty="0"/>
              <a:t>return the rifle to</a:t>
            </a:r>
            <a:r>
              <a:rPr lang="en-US" b="1" i="1" dirty="0"/>
              <a:t> </a:t>
            </a:r>
            <a:r>
              <a:rPr lang="en-US" i="1" dirty="0"/>
              <a:t>Port Arms</a:t>
            </a:r>
            <a:r>
              <a:rPr lang="en-US" dirty="0"/>
              <a:t>.</a:t>
            </a:r>
          </a:p>
          <a:p>
            <a:r>
              <a:rPr lang="en-US" dirty="0"/>
              <a:t>Counts two, three, and four are the same as </a:t>
            </a:r>
            <a:r>
              <a:rPr lang="en-US" i="1" dirty="0"/>
              <a:t>Order Arms</a:t>
            </a:r>
            <a:r>
              <a:rPr lang="en-US" dirty="0"/>
              <a:t> from </a:t>
            </a:r>
            <a:r>
              <a:rPr lang="en-US" i="1" dirty="0"/>
              <a:t>Port Arms</a:t>
            </a:r>
            <a:r>
              <a:rPr lang="en-US" dirty="0"/>
              <a:t>.</a:t>
            </a:r>
          </a:p>
        </p:txBody>
      </p:sp>
    </p:spTree>
    <p:extLst>
      <p:ext uri="{BB962C8B-B14F-4D97-AF65-F5344CB8AC3E}">
        <p14:creationId xmlns:p14="http://schemas.microsoft.com/office/powerpoint/2010/main" val="210967678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3ACFA-28D3-894B-AFA7-6A9B7C85DB47}"/>
              </a:ext>
            </a:extLst>
          </p:cNvPr>
          <p:cNvSpPr>
            <a:spLocks noGrp="1"/>
          </p:cNvSpPr>
          <p:nvPr>
            <p:ph type="title"/>
          </p:nvPr>
        </p:nvSpPr>
        <p:spPr/>
        <p:txBody>
          <a:bodyPr/>
          <a:lstStyle/>
          <a:p>
            <a:r>
              <a:rPr lang="en-US" dirty="0"/>
              <a:t>Additional Notes</a:t>
            </a:r>
          </a:p>
        </p:txBody>
      </p:sp>
      <p:sp>
        <p:nvSpPr>
          <p:cNvPr id="3" name="Content Placeholder 2">
            <a:extLst>
              <a:ext uri="{FF2B5EF4-FFF2-40B4-BE49-F238E27FC236}">
                <a16:creationId xmlns:a16="http://schemas.microsoft.com/office/drawing/2014/main" id="{74019381-DAF6-3D48-8B5F-55961AAE3AE6}"/>
              </a:ext>
            </a:extLst>
          </p:cNvPr>
          <p:cNvSpPr>
            <a:spLocks noGrp="1"/>
          </p:cNvSpPr>
          <p:nvPr>
            <p:ph idx="1"/>
          </p:nvPr>
        </p:nvSpPr>
        <p:spPr>
          <a:xfrm>
            <a:off x="457200" y="1752600"/>
            <a:ext cx="8229600" cy="4830762"/>
          </a:xfrm>
        </p:spPr>
        <p:txBody>
          <a:bodyPr>
            <a:normAutofit fontScale="77500" lnSpcReduction="20000"/>
          </a:bodyPr>
          <a:lstStyle/>
          <a:p>
            <a:r>
              <a:rPr lang="en-US" sz="4000" i="1" dirty="0"/>
              <a:t>Port Arms </a:t>
            </a:r>
            <a:r>
              <a:rPr lang="en-US" sz="4000" dirty="0"/>
              <a:t>is assumed </a:t>
            </a:r>
            <a:r>
              <a:rPr lang="en-US" sz="4000" dirty="0" err="1"/>
              <a:t>en</a:t>
            </a:r>
            <a:r>
              <a:rPr lang="en-US" sz="4000" dirty="0"/>
              <a:t> route to or from</a:t>
            </a:r>
            <a:r>
              <a:rPr lang="en-US" sz="4000" i="1" dirty="0"/>
              <a:t> Present Arms </a:t>
            </a:r>
            <a:r>
              <a:rPr lang="en-US" sz="4000" dirty="0"/>
              <a:t>when going to or from</a:t>
            </a:r>
            <a:r>
              <a:rPr lang="en-US" sz="4000" i="1" dirty="0"/>
              <a:t> Right Shoulder </a:t>
            </a:r>
            <a:r>
              <a:rPr lang="en-US" sz="4000" dirty="0"/>
              <a:t>or</a:t>
            </a:r>
            <a:r>
              <a:rPr lang="en-US" sz="4000" i="1" dirty="0"/>
              <a:t> Left Shoulder Arms</a:t>
            </a:r>
            <a:r>
              <a:rPr lang="en-US" sz="4000" dirty="0"/>
              <a:t>.</a:t>
            </a:r>
            <a:r>
              <a:rPr lang="en-US" sz="4000" i="1" dirty="0"/>
              <a:t> Present Arms </a:t>
            </a:r>
            <a:r>
              <a:rPr lang="en-US" sz="4000" dirty="0"/>
              <a:t>from or to</a:t>
            </a:r>
            <a:r>
              <a:rPr lang="en-US" sz="4000" i="1" dirty="0"/>
              <a:t> Port Arms </a:t>
            </a:r>
            <a:r>
              <a:rPr lang="en-US" sz="4000" dirty="0"/>
              <a:t>is a one-count movement.  </a:t>
            </a:r>
          </a:p>
          <a:p>
            <a:pPr marL="0" indent="0">
              <a:buNone/>
            </a:pPr>
            <a:endParaRPr lang="en-US" sz="4000" dirty="0"/>
          </a:p>
          <a:p>
            <a:r>
              <a:rPr lang="en-US" sz="4000" dirty="0"/>
              <a:t>When rendering reports or courtesy to an individual from </a:t>
            </a:r>
            <a:r>
              <a:rPr lang="en-US" sz="4000" i="1" dirty="0"/>
              <a:t>Order Arms:</a:t>
            </a:r>
          </a:p>
          <a:p>
            <a:pPr lvl="1"/>
            <a:r>
              <a:rPr lang="en-US" sz="4000" dirty="0"/>
              <a:t>Execute </a:t>
            </a:r>
            <a:r>
              <a:rPr lang="en-US" sz="4000" i="1" dirty="0"/>
              <a:t>Present Arms </a:t>
            </a:r>
            <a:r>
              <a:rPr lang="en-US" sz="4000" dirty="0"/>
              <a:t>and turn the head and eyes toward the individual addressed.</a:t>
            </a:r>
            <a:r>
              <a:rPr lang="en-US" sz="4000" i="1" dirty="0"/>
              <a:t> </a:t>
            </a:r>
          </a:p>
          <a:p>
            <a:pPr lvl="1"/>
            <a:r>
              <a:rPr lang="en-US" sz="4000" i="1" dirty="0"/>
              <a:t>Order Arms </a:t>
            </a:r>
            <a:r>
              <a:rPr lang="en-US" sz="4000" dirty="0"/>
              <a:t>is executed automatically upon acknowledgment of the </a:t>
            </a:r>
            <a:r>
              <a:rPr lang="en-US" sz="4000" i="1" dirty="0"/>
              <a:t>Salute</a:t>
            </a:r>
            <a:r>
              <a:rPr lang="en-US" sz="4000" dirty="0"/>
              <a:t>.  </a:t>
            </a:r>
          </a:p>
          <a:p>
            <a:endParaRPr lang="en-US" dirty="0"/>
          </a:p>
        </p:txBody>
      </p:sp>
    </p:spTree>
    <p:extLst>
      <p:ext uri="{BB962C8B-B14F-4D97-AF65-F5344CB8AC3E}">
        <p14:creationId xmlns:p14="http://schemas.microsoft.com/office/powerpoint/2010/main" val="18608061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basic Procedures</a:t>
            </a:r>
          </a:p>
        </p:txBody>
      </p:sp>
      <p:sp>
        <p:nvSpPr>
          <p:cNvPr id="5" name="Text Placeholder 4"/>
          <p:cNvSpPr>
            <a:spLocks noGrp="1"/>
          </p:cNvSpPr>
          <p:nvPr>
            <p:ph type="body" idx="1"/>
          </p:nvPr>
        </p:nvSpPr>
        <p:spPr/>
        <p:txBody>
          <a:bodyPr/>
          <a:lstStyle/>
          <a:p>
            <a:r>
              <a:rPr lang="en-US" dirty="0"/>
              <a:t>1. Identify the basic rules that govern the Manual of Arms. </a:t>
            </a:r>
          </a:p>
        </p:txBody>
      </p:sp>
    </p:spTree>
    <p:extLst>
      <p:ext uri="{BB962C8B-B14F-4D97-AF65-F5344CB8AC3E}">
        <p14:creationId xmlns:p14="http://schemas.microsoft.com/office/powerpoint/2010/main" val="109922499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03DB9-C535-446F-B85D-4BBB5BC9F6BF}"/>
              </a:ext>
            </a:extLst>
          </p:cNvPr>
          <p:cNvSpPr>
            <a:spLocks noGrp="1"/>
          </p:cNvSpPr>
          <p:nvPr>
            <p:ph type="title"/>
          </p:nvPr>
        </p:nvSpPr>
        <p:spPr/>
        <p:txBody>
          <a:bodyPr/>
          <a:lstStyle/>
          <a:p>
            <a:r>
              <a:rPr lang="en-US" dirty="0">
                <a:hlinkClick r:id="rId2" action="ppaction://hlinksldjump"/>
              </a:rPr>
              <a:t>Check on Learning</a:t>
            </a:r>
            <a:endParaRPr lang="en-US" dirty="0"/>
          </a:p>
        </p:txBody>
      </p:sp>
      <p:sp>
        <p:nvSpPr>
          <p:cNvPr id="3" name="Content Placeholder 2">
            <a:extLst>
              <a:ext uri="{FF2B5EF4-FFF2-40B4-BE49-F238E27FC236}">
                <a16:creationId xmlns:a16="http://schemas.microsoft.com/office/drawing/2014/main" id="{80367589-DA95-49E4-9B80-429546740AD1}"/>
              </a:ext>
            </a:extLst>
          </p:cNvPr>
          <p:cNvSpPr>
            <a:spLocks noGrp="1"/>
          </p:cNvSpPr>
          <p:nvPr>
            <p:ph idx="1"/>
          </p:nvPr>
        </p:nvSpPr>
        <p:spPr>
          <a:xfrm>
            <a:off x="1143000" y="1600200"/>
            <a:ext cx="7543800" cy="4983162"/>
          </a:xfrm>
        </p:spPr>
        <p:txBody>
          <a:bodyPr>
            <a:normAutofit/>
          </a:bodyPr>
          <a:lstStyle/>
          <a:p>
            <a:pPr marL="514350" indent="-514350">
              <a:buFont typeface="+mj-lt"/>
              <a:buAutoNum type="arabicPeriod"/>
            </a:pPr>
            <a:endParaRPr lang="en-US" dirty="0"/>
          </a:p>
          <a:p>
            <a:pPr marL="514350" indent="-514350">
              <a:buFont typeface="+mj-lt"/>
              <a:buAutoNum type="arabicPeriod"/>
            </a:pPr>
            <a:endParaRPr lang="en-US" dirty="0"/>
          </a:p>
        </p:txBody>
      </p:sp>
      <p:sp>
        <p:nvSpPr>
          <p:cNvPr id="4" name="TextBox 3">
            <a:extLst>
              <a:ext uri="{FF2B5EF4-FFF2-40B4-BE49-F238E27FC236}">
                <a16:creationId xmlns:a16="http://schemas.microsoft.com/office/drawing/2014/main" id="{E10639FE-5D64-274A-B886-51FFB2FA74EF}"/>
              </a:ext>
            </a:extLst>
          </p:cNvPr>
          <p:cNvSpPr txBox="1"/>
          <p:nvPr/>
        </p:nvSpPr>
        <p:spPr>
          <a:xfrm>
            <a:off x="1143000" y="1600200"/>
            <a:ext cx="6858000" cy="4278094"/>
          </a:xfrm>
          <a:prstGeom prst="rect">
            <a:avLst/>
          </a:prstGeom>
          <a:noFill/>
        </p:spPr>
        <p:txBody>
          <a:bodyPr wrap="square" rtlCol="0">
            <a:spAutoFit/>
          </a:bodyPr>
          <a:lstStyle/>
          <a:p>
            <a:pPr marL="342900" indent="-342900">
              <a:spcAft>
                <a:spcPts val="1200"/>
              </a:spcAft>
              <a:buAutoNum type="arabicPeriod"/>
            </a:pPr>
            <a:r>
              <a:rPr lang="en-US" sz="2800" i="1" dirty="0"/>
              <a:t>What is the command of execution for the movement Order Arms</a:t>
            </a:r>
            <a:r>
              <a:rPr lang="en-US" sz="2800" dirty="0"/>
              <a:t> from </a:t>
            </a:r>
            <a:r>
              <a:rPr lang="en-US" sz="2800" i="1" dirty="0"/>
              <a:t>Present Arms?</a:t>
            </a:r>
            <a:endParaRPr lang="en-US" sz="2800" dirty="0"/>
          </a:p>
          <a:p>
            <a:pPr marL="342900" indent="-342900">
              <a:spcAft>
                <a:spcPts val="1200"/>
              </a:spcAft>
              <a:buAutoNum type="arabicPeriod"/>
            </a:pPr>
            <a:r>
              <a:rPr lang="en-US" sz="2800" dirty="0"/>
              <a:t>T/F – </a:t>
            </a:r>
            <a:r>
              <a:rPr lang="en-US" sz="2800" i="1" dirty="0"/>
              <a:t>Port Arms </a:t>
            </a:r>
            <a:r>
              <a:rPr lang="en-US" sz="2800" dirty="0"/>
              <a:t>is assumed </a:t>
            </a:r>
            <a:r>
              <a:rPr lang="en-US" sz="2800" dirty="0" err="1"/>
              <a:t>en</a:t>
            </a:r>
            <a:r>
              <a:rPr lang="en-US" sz="2800" dirty="0"/>
              <a:t> route to or from </a:t>
            </a:r>
            <a:r>
              <a:rPr lang="en-US" sz="2800" i="1" dirty="0"/>
              <a:t>Present Arms </a:t>
            </a:r>
            <a:r>
              <a:rPr lang="en-US" sz="2800" dirty="0"/>
              <a:t>when going to </a:t>
            </a:r>
            <a:r>
              <a:rPr lang="en-US" sz="2800" i="1" dirty="0"/>
              <a:t>Right Shoulder Arms</a:t>
            </a:r>
            <a:r>
              <a:rPr lang="en-US" sz="2800" dirty="0"/>
              <a:t>.</a:t>
            </a:r>
            <a:endParaRPr lang="en-US" sz="2800" i="1" dirty="0"/>
          </a:p>
          <a:p>
            <a:pPr marL="342900" indent="-342900">
              <a:spcAft>
                <a:spcPts val="1200"/>
              </a:spcAft>
              <a:buAutoNum type="arabicPeriod"/>
            </a:pPr>
            <a:r>
              <a:rPr lang="en-US" sz="2800" i="1" dirty="0"/>
              <a:t>T/F - </a:t>
            </a:r>
            <a:r>
              <a:rPr lang="en-US" sz="2800" dirty="0"/>
              <a:t>When rendering reports or courtesy to an individual from </a:t>
            </a:r>
            <a:r>
              <a:rPr lang="en-US" sz="2800" i="1" dirty="0"/>
              <a:t>Order Arms</a:t>
            </a:r>
            <a:r>
              <a:rPr lang="en-US" sz="2800" dirty="0"/>
              <a:t>, execute </a:t>
            </a:r>
            <a:r>
              <a:rPr lang="en-US" sz="2800" i="1" dirty="0"/>
              <a:t>Present Arms </a:t>
            </a:r>
            <a:r>
              <a:rPr lang="en-US" sz="2800" dirty="0"/>
              <a:t>and turn the head and eyes toward the individual addressed.</a:t>
            </a:r>
            <a:r>
              <a:rPr lang="en-US" sz="2800" i="1" dirty="0"/>
              <a:t> </a:t>
            </a:r>
          </a:p>
        </p:txBody>
      </p:sp>
    </p:spTree>
    <p:extLst>
      <p:ext uri="{BB962C8B-B14F-4D97-AF65-F5344CB8AC3E}">
        <p14:creationId xmlns:p14="http://schemas.microsoft.com/office/powerpoint/2010/main" val="284405616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FDAE22-D7E4-465C-8F57-FAFD8ACEF0F0}"/>
              </a:ext>
            </a:extLst>
          </p:cNvPr>
          <p:cNvSpPr>
            <a:spLocks noGrp="1"/>
          </p:cNvSpPr>
          <p:nvPr>
            <p:ph type="title"/>
          </p:nvPr>
        </p:nvSpPr>
        <p:spPr/>
        <p:txBody>
          <a:bodyPr/>
          <a:lstStyle/>
          <a:p>
            <a:r>
              <a:rPr lang="en-US" dirty="0"/>
              <a:t>Practicum</a:t>
            </a:r>
          </a:p>
        </p:txBody>
      </p:sp>
      <p:sp>
        <p:nvSpPr>
          <p:cNvPr id="4" name="Rectangle: Rounded Corners 3">
            <a:extLst>
              <a:ext uri="{FF2B5EF4-FFF2-40B4-BE49-F238E27FC236}">
                <a16:creationId xmlns:a16="http://schemas.microsoft.com/office/drawing/2014/main" id="{E576DAA0-555A-4C1B-8CC3-9A1D38EC4718}"/>
              </a:ext>
            </a:extLst>
          </p:cNvPr>
          <p:cNvSpPr/>
          <p:nvPr/>
        </p:nvSpPr>
        <p:spPr>
          <a:xfrm>
            <a:off x="1066800" y="1905000"/>
            <a:ext cx="7239000" cy="3657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t>In the classroom, gym, or outside:</a:t>
            </a:r>
          </a:p>
          <a:p>
            <a:endParaRPr lang="en-US" sz="3200" dirty="0"/>
          </a:p>
          <a:p>
            <a:pPr marL="285750" indent="-285750">
              <a:buFont typeface="Arial" panose="020B0604020202020204" pitchFamily="34" charset="0"/>
              <a:buChar char="•"/>
            </a:pPr>
            <a:r>
              <a:rPr lang="en-US" sz="3200" dirty="0"/>
              <a:t>Practice </a:t>
            </a:r>
            <a:r>
              <a:rPr lang="en-US" sz="3200" i="1" dirty="0"/>
              <a:t>Present Arms </a:t>
            </a:r>
            <a:r>
              <a:rPr lang="en-US" sz="3200" dirty="0"/>
              <a:t>with a replica rifle or prop</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275835518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hlinkClick r:id="rId2" action="ppaction://hlinksldjump"/>
              </a:rPr>
              <a:t>Inspection Arms</a:t>
            </a:r>
            <a:endParaRPr lang="en-US" dirty="0"/>
          </a:p>
        </p:txBody>
      </p:sp>
      <p:sp>
        <p:nvSpPr>
          <p:cNvPr id="5" name="Text Placeholder 4"/>
          <p:cNvSpPr>
            <a:spLocks noGrp="1"/>
          </p:cNvSpPr>
          <p:nvPr>
            <p:ph type="body" idx="1"/>
          </p:nvPr>
        </p:nvSpPr>
        <p:spPr>
          <a:xfrm>
            <a:off x="520931" y="4876800"/>
            <a:ext cx="7772400" cy="1500187"/>
          </a:xfrm>
        </p:spPr>
        <p:txBody>
          <a:bodyPr/>
          <a:lstStyle/>
          <a:p>
            <a:pPr lvl="0"/>
            <a:r>
              <a:rPr lang="en-US" dirty="0"/>
              <a:t>7.  Properly execute </a:t>
            </a:r>
            <a:r>
              <a:rPr lang="en-US" i="1" dirty="0"/>
              <a:t>Inspection Arms </a:t>
            </a:r>
            <a:r>
              <a:rPr lang="en-US" dirty="0"/>
              <a:t>(if you have a M1903 Rifle).</a:t>
            </a:r>
          </a:p>
        </p:txBody>
      </p:sp>
    </p:spTree>
    <p:extLst>
      <p:ext uri="{BB962C8B-B14F-4D97-AF65-F5344CB8AC3E}">
        <p14:creationId xmlns:p14="http://schemas.microsoft.com/office/powerpoint/2010/main" val="179210191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wearing a hat&#10;&#10;Description generated with high confidence">
            <a:extLst>
              <a:ext uri="{FF2B5EF4-FFF2-40B4-BE49-F238E27FC236}">
                <a16:creationId xmlns:a16="http://schemas.microsoft.com/office/drawing/2014/main" id="{C8525200-1BFF-4AE6-89BC-6CEBD417F10B}"/>
              </a:ext>
            </a:extLst>
          </p:cNvPr>
          <p:cNvPicPr/>
          <p:nvPr/>
        </p:nvPicPr>
        <p:blipFill>
          <a:blip r:embed="rId2" cstate="print">
            <a:lum bright="70000" contrast="-70000"/>
            <a:extLst>
              <a:ext uri="{28A0092B-C50C-407E-A947-70E740481C1C}">
                <a14:useLocalDpi xmlns:a14="http://schemas.microsoft.com/office/drawing/2010/main" val="0"/>
              </a:ext>
            </a:extLst>
          </a:blip>
          <a:stretch>
            <a:fillRect/>
          </a:stretch>
        </p:blipFill>
        <p:spPr>
          <a:xfrm>
            <a:off x="1143000" y="0"/>
            <a:ext cx="8001000" cy="6866890"/>
          </a:xfrm>
          <a:prstGeom prst="rect">
            <a:avLst/>
          </a:prstGeom>
          <a:ln>
            <a:noFill/>
          </a:ln>
          <a:effectLst>
            <a:softEdge rad="112500"/>
          </a:effectLst>
        </p:spPr>
      </p:pic>
      <p:sp>
        <p:nvSpPr>
          <p:cNvPr id="96258" name="Rectangle 2"/>
          <p:cNvSpPr>
            <a:spLocks noGrp="1" noChangeArrowheads="1"/>
          </p:cNvSpPr>
          <p:nvPr>
            <p:ph type="title"/>
          </p:nvPr>
        </p:nvSpPr>
        <p:spPr>
          <a:xfrm>
            <a:off x="1219200" y="274638"/>
            <a:ext cx="6553200" cy="1143000"/>
          </a:xfrm>
        </p:spPr>
        <p:txBody>
          <a:bodyPr>
            <a:normAutofit/>
          </a:bodyPr>
          <a:lstStyle/>
          <a:p>
            <a:r>
              <a:rPr lang="en-US" dirty="0"/>
              <a:t>Inspection Arms with a Rifle</a:t>
            </a:r>
            <a:endParaRPr lang="en-US" altLang="en-US" dirty="0"/>
          </a:p>
        </p:txBody>
      </p:sp>
      <p:sp>
        <p:nvSpPr>
          <p:cNvPr id="96259" name="Rectangle 3"/>
          <p:cNvSpPr>
            <a:spLocks noGrp="1" noChangeArrowheads="1"/>
          </p:cNvSpPr>
          <p:nvPr>
            <p:ph idx="1"/>
          </p:nvPr>
        </p:nvSpPr>
        <p:spPr>
          <a:xfrm>
            <a:off x="1144555" y="1445015"/>
            <a:ext cx="7620000" cy="4419600"/>
          </a:xfrm>
        </p:spPr>
        <p:txBody>
          <a:bodyPr>
            <a:normAutofit fontScale="77500" lnSpcReduction="20000"/>
          </a:bodyPr>
          <a:lstStyle/>
          <a:p>
            <a:pPr marL="0" indent="0">
              <a:buNone/>
            </a:pPr>
            <a:r>
              <a:rPr lang="en-US" sz="4000" b="1" u="sng" dirty="0"/>
              <a:t>Objectives</a:t>
            </a:r>
            <a:endParaRPr lang="en-US" sz="4000" dirty="0"/>
          </a:p>
          <a:p>
            <a:r>
              <a:rPr lang="en-US" i="1" dirty="0"/>
              <a:t>90% of Unit Cadets can properly execute the manual of arms using a replica (3-4 pound) rifle with sharpness, precision, and snap when given proper commands.</a:t>
            </a:r>
          </a:p>
          <a:p>
            <a:pPr marL="0" indent="0">
              <a:buNone/>
            </a:pPr>
            <a:endParaRPr lang="en-US" i="1" dirty="0"/>
          </a:p>
          <a:p>
            <a:pPr marL="514350" indent="-514350">
              <a:buAutoNum type="arabicPeriod"/>
            </a:pPr>
            <a:r>
              <a:rPr lang="en-US" dirty="0">
                <a:highlight>
                  <a:srgbClr val="FFFF00"/>
                </a:highlight>
              </a:rPr>
              <a:t>Properly execute </a:t>
            </a:r>
            <a:r>
              <a:rPr lang="en-US" i="1" dirty="0">
                <a:highlight>
                  <a:srgbClr val="FFFF00"/>
                </a:highlight>
              </a:rPr>
              <a:t>Inspection Arms</a:t>
            </a:r>
            <a:r>
              <a:rPr lang="en-US" dirty="0">
                <a:highlight>
                  <a:srgbClr val="FFFF00"/>
                </a:highlight>
              </a:rPr>
              <a:t> (if you have a M1903 Rifle).</a:t>
            </a:r>
          </a:p>
          <a:p>
            <a:pPr marL="0" indent="0">
              <a:buNone/>
            </a:pPr>
            <a:endParaRPr lang="en-US" sz="4000" b="1" u="sng" dirty="0"/>
          </a:p>
          <a:p>
            <a:pPr marL="0" indent="0">
              <a:buNone/>
            </a:pPr>
            <a:r>
              <a:rPr lang="en-US" sz="4000" b="1" u="sng" dirty="0"/>
              <a:t>Essential Question</a:t>
            </a:r>
            <a:r>
              <a:rPr lang="en-US" sz="4000" dirty="0"/>
              <a:t>: </a:t>
            </a:r>
          </a:p>
          <a:p>
            <a:pPr marL="0" indent="0">
              <a:buNone/>
            </a:pPr>
            <a:r>
              <a:rPr lang="en-US" sz="4000" b="1" dirty="0">
                <a:highlight>
                  <a:srgbClr val="FFFF00"/>
                </a:highlight>
              </a:rPr>
              <a:t>Should Cadets use replica rifles for inspection?</a:t>
            </a:r>
            <a:endParaRPr lang="en-US" altLang="en-US" sz="4000" dirty="0"/>
          </a:p>
        </p:txBody>
      </p:sp>
    </p:spTree>
    <p:extLst>
      <p:ext uri="{BB962C8B-B14F-4D97-AF65-F5344CB8AC3E}">
        <p14:creationId xmlns:p14="http://schemas.microsoft.com/office/powerpoint/2010/main" val="95443852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1A2BF1-675A-CF4E-A7D5-2AD59C77DDD0}"/>
              </a:ext>
            </a:extLst>
          </p:cNvPr>
          <p:cNvSpPr>
            <a:spLocks noGrp="1"/>
          </p:cNvSpPr>
          <p:nvPr>
            <p:ph type="title"/>
          </p:nvPr>
        </p:nvSpPr>
        <p:spPr>
          <a:xfrm>
            <a:off x="990600" y="274638"/>
            <a:ext cx="7696200" cy="1143000"/>
          </a:xfrm>
        </p:spPr>
        <p:txBody>
          <a:bodyPr>
            <a:normAutofit fontScale="90000"/>
          </a:bodyPr>
          <a:lstStyle/>
          <a:p>
            <a:r>
              <a:rPr lang="en-US" dirty="0"/>
              <a:t>Replica Rifles vs Demilitarized Rifles</a:t>
            </a:r>
          </a:p>
        </p:txBody>
      </p:sp>
      <p:sp>
        <p:nvSpPr>
          <p:cNvPr id="3" name="Content Placeholder 2">
            <a:extLst>
              <a:ext uri="{FF2B5EF4-FFF2-40B4-BE49-F238E27FC236}">
                <a16:creationId xmlns:a16="http://schemas.microsoft.com/office/drawing/2014/main" id="{A152750F-6504-CB4F-9422-100131800DA6}"/>
              </a:ext>
            </a:extLst>
          </p:cNvPr>
          <p:cNvSpPr>
            <a:spLocks noGrp="1"/>
          </p:cNvSpPr>
          <p:nvPr>
            <p:ph idx="1"/>
          </p:nvPr>
        </p:nvSpPr>
        <p:spPr/>
        <p:txBody>
          <a:bodyPr>
            <a:normAutofit/>
          </a:bodyPr>
          <a:lstStyle/>
          <a:p>
            <a:r>
              <a:rPr lang="en-US" dirty="0"/>
              <a:t>Many replica rifles used in the CA Cadet Corps do not have functioning bolts</a:t>
            </a:r>
          </a:p>
          <a:p>
            <a:pPr lvl="1"/>
            <a:r>
              <a:rPr lang="en-US" dirty="0"/>
              <a:t>Those that do are often cheap and easily broken </a:t>
            </a:r>
          </a:p>
          <a:p>
            <a:r>
              <a:rPr lang="en-US" dirty="0"/>
              <a:t>It is </a:t>
            </a:r>
            <a:r>
              <a:rPr lang="en-US" u="sng" dirty="0"/>
              <a:t>not recommended </a:t>
            </a:r>
            <a:r>
              <a:rPr lang="en-US" dirty="0"/>
              <a:t>that Cadets practice Inspection Arms unless they have access to actual (demilitarized) rifles. </a:t>
            </a:r>
          </a:p>
          <a:p>
            <a:r>
              <a:rPr lang="en-US" dirty="0"/>
              <a:t>In that case, follow the instructions in </a:t>
            </a:r>
            <a:r>
              <a:rPr lang="en-US" dirty="0">
                <a:hlinkClick r:id="rId2"/>
              </a:rPr>
              <a:t>TC 3-21.5</a:t>
            </a:r>
            <a:r>
              <a:rPr lang="en-US" dirty="0"/>
              <a:t>, Appendix D.</a:t>
            </a:r>
          </a:p>
          <a:p>
            <a:endParaRPr lang="en-US" dirty="0"/>
          </a:p>
        </p:txBody>
      </p:sp>
    </p:spTree>
    <p:extLst>
      <p:ext uri="{BB962C8B-B14F-4D97-AF65-F5344CB8AC3E}">
        <p14:creationId xmlns:p14="http://schemas.microsoft.com/office/powerpoint/2010/main" val="337161787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03DB9-C535-446F-B85D-4BBB5BC9F6BF}"/>
              </a:ext>
            </a:extLst>
          </p:cNvPr>
          <p:cNvSpPr>
            <a:spLocks noGrp="1"/>
          </p:cNvSpPr>
          <p:nvPr>
            <p:ph type="title"/>
          </p:nvPr>
        </p:nvSpPr>
        <p:spPr/>
        <p:txBody>
          <a:bodyPr/>
          <a:lstStyle/>
          <a:p>
            <a:r>
              <a:rPr lang="en-US" dirty="0">
                <a:hlinkClick r:id="rId2" action="ppaction://hlinksldjump"/>
              </a:rPr>
              <a:t>Check on Learning</a:t>
            </a:r>
            <a:endParaRPr lang="en-US" dirty="0"/>
          </a:p>
        </p:txBody>
      </p:sp>
      <p:sp>
        <p:nvSpPr>
          <p:cNvPr id="3" name="Content Placeholder 2">
            <a:extLst>
              <a:ext uri="{FF2B5EF4-FFF2-40B4-BE49-F238E27FC236}">
                <a16:creationId xmlns:a16="http://schemas.microsoft.com/office/drawing/2014/main" id="{80367589-DA95-49E4-9B80-429546740AD1}"/>
              </a:ext>
            </a:extLst>
          </p:cNvPr>
          <p:cNvSpPr>
            <a:spLocks noGrp="1"/>
          </p:cNvSpPr>
          <p:nvPr>
            <p:ph idx="1"/>
          </p:nvPr>
        </p:nvSpPr>
        <p:spPr>
          <a:xfrm>
            <a:off x="3581400" y="1600200"/>
            <a:ext cx="4953000" cy="4983162"/>
          </a:xfrm>
        </p:spPr>
        <p:txBody>
          <a:bodyPr>
            <a:normAutofit/>
          </a:bodyPr>
          <a:lstStyle/>
          <a:p>
            <a:pPr marL="514350" indent="-514350">
              <a:buFont typeface="+mj-lt"/>
              <a:buAutoNum type="arabicPeriod"/>
            </a:pPr>
            <a:endParaRPr lang="en-US" dirty="0"/>
          </a:p>
          <a:p>
            <a:pPr marL="514350" indent="-514350">
              <a:buFont typeface="+mj-lt"/>
              <a:buAutoNum type="arabicPeriod"/>
            </a:pPr>
            <a:endParaRPr lang="en-US" dirty="0"/>
          </a:p>
        </p:txBody>
      </p:sp>
      <p:sp>
        <p:nvSpPr>
          <p:cNvPr id="4" name="Content Placeholder 2">
            <a:extLst>
              <a:ext uri="{FF2B5EF4-FFF2-40B4-BE49-F238E27FC236}">
                <a16:creationId xmlns:a16="http://schemas.microsoft.com/office/drawing/2014/main" id="{E309CE87-8458-B641-BFDF-25E35311C208}"/>
              </a:ext>
            </a:extLst>
          </p:cNvPr>
          <p:cNvSpPr txBox="1">
            <a:spLocks/>
          </p:cNvSpPr>
          <p:nvPr/>
        </p:nvSpPr>
        <p:spPr>
          <a:xfrm>
            <a:off x="3581400" y="1881981"/>
            <a:ext cx="5105400" cy="441959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14350" indent="-514350">
              <a:buFont typeface="+mj-lt"/>
              <a:buAutoNum type="arabicPeriod"/>
            </a:pPr>
            <a:r>
              <a:rPr lang="en-US" dirty="0"/>
              <a:t>Are replica rifles mandatory for inspection practice? </a:t>
            </a:r>
          </a:p>
          <a:p>
            <a:pPr marL="514350" indent="-514350">
              <a:buFont typeface="+mj-lt"/>
              <a:buAutoNum type="arabicPeriod"/>
            </a:pPr>
            <a:r>
              <a:rPr lang="en-US" dirty="0"/>
              <a:t>T/F - Cadets should not practice Inspection Arms with demilitarized rifles. </a:t>
            </a:r>
          </a:p>
        </p:txBody>
      </p:sp>
      <p:pic>
        <p:nvPicPr>
          <p:cNvPr id="5" name="Picture 4">
            <a:extLst>
              <a:ext uri="{FF2B5EF4-FFF2-40B4-BE49-F238E27FC236}">
                <a16:creationId xmlns:a16="http://schemas.microsoft.com/office/drawing/2014/main" id="{C0EDEAD5-403C-476E-BEBD-02E3E64F6C7A}"/>
              </a:ext>
            </a:extLst>
          </p:cNvPr>
          <p:cNvPicPr/>
          <p:nvPr/>
        </p:nvPicPr>
        <p:blipFill rotWithShape="1">
          <a:blip r:embed="rId3" cstate="print">
            <a:extLst>
              <a:ext uri="{28A0092B-C50C-407E-A947-70E740481C1C}">
                <a14:useLocalDpi xmlns:a14="http://schemas.microsoft.com/office/drawing/2010/main" val="0"/>
              </a:ext>
            </a:extLst>
          </a:blip>
          <a:srcRect/>
          <a:stretch/>
        </p:blipFill>
        <p:spPr>
          <a:xfrm>
            <a:off x="609600" y="2017712"/>
            <a:ext cx="2667000" cy="4419599"/>
          </a:xfrm>
          <a:prstGeom prst="rect">
            <a:avLst/>
          </a:prstGeom>
        </p:spPr>
      </p:pic>
    </p:spTree>
    <p:extLst>
      <p:ext uri="{BB962C8B-B14F-4D97-AF65-F5344CB8AC3E}">
        <p14:creationId xmlns:p14="http://schemas.microsoft.com/office/powerpoint/2010/main" val="111737583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hlinkClick r:id="rId2" action="ppaction://hlinksldjump"/>
              </a:rPr>
              <a:t>Right Shoulder Arms</a:t>
            </a:r>
            <a:endParaRPr lang="en-US" dirty="0"/>
          </a:p>
        </p:txBody>
      </p:sp>
      <p:sp>
        <p:nvSpPr>
          <p:cNvPr id="5" name="Text Placeholder 4"/>
          <p:cNvSpPr>
            <a:spLocks noGrp="1"/>
          </p:cNvSpPr>
          <p:nvPr>
            <p:ph type="body" idx="1"/>
          </p:nvPr>
        </p:nvSpPr>
        <p:spPr>
          <a:xfrm>
            <a:off x="507793" y="4800600"/>
            <a:ext cx="7772400" cy="1500187"/>
          </a:xfrm>
        </p:spPr>
        <p:txBody>
          <a:bodyPr>
            <a:normAutofit/>
          </a:bodyPr>
          <a:lstStyle/>
          <a:p>
            <a:pPr lvl="0"/>
            <a:r>
              <a:rPr lang="en-US" dirty="0"/>
              <a:t>8. Properly execute </a:t>
            </a:r>
            <a:r>
              <a:rPr lang="en-US" i="1" dirty="0"/>
              <a:t>Right Shoulder Arms </a:t>
            </a:r>
            <a:r>
              <a:rPr lang="en-US" dirty="0"/>
              <a:t>with a rifle.</a:t>
            </a:r>
          </a:p>
        </p:txBody>
      </p:sp>
    </p:spTree>
    <p:extLst>
      <p:ext uri="{BB962C8B-B14F-4D97-AF65-F5344CB8AC3E}">
        <p14:creationId xmlns:p14="http://schemas.microsoft.com/office/powerpoint/2010/main" val="351791843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wearing a hat&#10;&#10;Description generated with high confidence">
            <a:extLst>
              <a:ext uri="{FF2B5EF4-FFF2-40B4-BE49-F238E27FC236}">
                <a16:creationId xmlns:a16="http://schemas.microsoft.com/office/drawing/2014/main" id="{C8525200-1BFF-4AE6-89BC-6CEBD417F10B}"/>
              </a:ext>
            </a:extLst>
          </p:cNvPr>
          <p:cNvPicPr/>
          <p:nvPr/>
        </p:nvPicPr>
        <p:blipFill>
          <a:blip r:embed="rId2" cstate="print">
            <a:lum bright="70000" contrast="-70000"/>
            <a:extLst>
              <a:ext uri="{28A0092B-C50C-407E-A947-70E740481C1C}">
                <a14:useLocalDpi xmlns:a14="http://schemas.microsoft.com/office/drawing/2010/main" val="0"/>
              </a:ext>
            </a:extLst>
          </a:blip>
          <a:stretch>
            <a:fillRect/>
          </a:stretch>
        </p:blipFill>
        <p:spPr>
          <a:xfrm>
            <a:off x="1143000" y="0"/>
            <a:ext cx="8001000" cy="6866890"/>
          </a:xfrm>
          <a:prstGeom prst="rect">
            <a:avLst/>
          </a:prstGeom>
          <a:ln>
            <a:noFill/>
          </a:ln>
          <a:effectLst>
            <a:softEdge rad="112500"/>
          </a:effectLst>
        </p:spPr>
      </p:pic>
      <p:sp>
        <p:nvSpPr>
          <p:cNvPr id="96258" name="Rectangle 2"/>
          <p:cNvSpPr>
            <a:spLocks noGrp="1" noChangeArrowheads="1"/>
          </p:cNvSpPr>
          <p:nvPr>
            <p:ph type="title"/>
          </p:nvPr>
        </p:nvSpPr>
        <p:spPr>
          <a:xfrm>
            <a:off x="1219200" y="274638"/>
            <a:ext cx="6553200" cy="1143000"/>
          </a:xfrm>
        </p:spPr>
        <p:txBody>
          <a:bodyPr>
            <a:normAutofit/>
          </a:bodyPr>
          <a:lstStyle/>
          <a:p>
            <a:r>
              <a:rPr lang="en-US" dirty="0"/>
              <a:t>Right Shoulder Arms</a:t>
            </a:r>
            <a:endParaRPr lang="en-US" altLang="en-US" dirty="0"/>
          </a:p>
        </p:txBody>
      </p:sp>
      <p:sp>
        <p:nvSpPr>
          <p:cNvPr id="96259" name="Rectangle 3"/>
          <p:cNvSpPr>
            <a:spLocks noGrp="1" noChangeArrowheads="1"/>
          </p:cNvSpPr>
          <p:nvPr>
            <p:ph idx="1"/>
          </p:nvPr>
        </p:nvSpPr>
        <p:spPr>
          <a:xfrm>
            <a:off x="1144555" y="1445015"/>
            <a:ext cx="7620000" cy="4419600"/>
          </a:xfrm>
        </p:spPr>
        <p:txBody>
          <a:bodyPr>
            <a:normAutofit fontScale="77500" lnSpcReduction="20000"/>
          </a:bodyPr>
          <a:lstStyle/>
          <a:p>
            <a:pPr marL="0" indent="0">
              <a:buNone/>
            </a:pPr>
            <a:r>
              <a:rPr lang="en-US" sz="4000" b="1" u="sng" dirty="0"/>
              <a:t>Objectives</a:t>
            </a:r>
            <a:endParaRPr lang="en-US" sz="4000" dirty="0"/>
          </a:p>
          <a:p>
            <a:r>
              <a:rPr lang="en-US" i="1" dirty="0"/>
              <a:t>90% of Unit Cadets can properly execute the manual of arms using a replica (3-4 pound) rifle with sharpness, precision, and snap when given proper commands.</a:t>
            </a:r>
          </a:p>
          <a:p>
            <a:pPr marL="0" indent="0">
              <a:buNone/>
            </a:pPr>
            <a:endParaRPr lang="en-US" i="1" dirty="0"/>
          </a:p>
          <a:p>
            <a:pPr marL="0" indent="0">
              <a:buNone/>
            </a:pPr>
            <a:r>
              <a:rPr lang="en-US" dirty="0">
                <a:highlight>
                  <a:srgbClr val="FFFF00"/>
                </a:highlight>
              </a:rPr>
              <a:t>8. Properly execute </a:t>
            </a:r>
            <a:r>
              <a:rPr lang="en-US" i="1" dirty="0">
                <a:highlight>
                  <a:srgbClr val="FFFF00"/>
                </a:highlight>
              </a:rPr>
              <a:t>Right Shoulder Arms with a rifle.</a:t>
            </a:r>
            <a:endParaRPr lang="en-US" dirty="0">
              <a:highlight>
                <a:srgbClr val="FFFF00"/>
              </a:highlight>
            </a:endParaRPr>
          </a:p>
          <a:p>
            <a:pPr marL="0" indent="0">
              <a:buNone/>
            </a:pPr>
            <a:endParaRPr lang="en-US" sz="4000" b="1" u="sng" dirty="0"/>
          </a:p>
          <a:p>
            <a:pPr marL="0" indent="0">
              <a:buNone/>
            </a:pPr>
            <a:r>
              <a:rPr lang="en-US" sz="4000" b="1" u="sng" dirty="0"/>
              <a:t>Essential Question</a:t>
            </a:r>
            <a:r>
              <a:rPr lang="en-US" sz="4000" dirty="0"/>
              <a:t>: </a:t>
            </a:r>
          </a:p>
          <a:p>
            <a:pPr marL="0" indent="0">
              <a:buNone/>
            </a:pPr>
            <a:r>
              <a:rPr lang="en-US" sz="4000" b="1" dirty="0">
                <a:highlight>
                  <a:srgbClr val="FFFF00"/>
                </a:highlight>
              </a:rPr>
              <a:t>How do the hands move in the movement </a:t>
            </a:r>
            <a:r>
              <a:rPr lang="en-US" sz="4000" b="1" i="1" dirty="0">
                <a:highlight>
                  <a:srgbClr val="FFFF00"/>
                </a:highlight>
              </a:rPr>
              <a:t>Right Shoulder, Arms</a:t>
            </a:r>
            <a:r>
              <a:rPr lang="en-US" sz="4000" b="1" dirty="0">
                <a:highlight>
                  <a:srgbClr val="FFFF00"/>
                </a:highlight>
              </a:rPr>
              <a:t>?</a:t>
            </a:r>
            <a:endParaRPr lang="en-US" altLang="en-US" sz="4000" dirty="0"/>
          </a:p>
        </p:txBody>
      </p:sp>
    </p:spTree>
    <p:extLst>
      <p:ext uri="{BB962C8B-B14F-4D97-AF65-F5344CB8AC3E}">
        <p14:creationId xmlns:p14="http://schemas.microsoft.com/office/powerpoint/2010/main" val="146706096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2E4F7-B757-9446-8EC4-B66F25D8813D}"/>
              </a:ext>
            </a:extLst>
          </p:cNvPr>
          <p:cNvSpPr>
            <a:spLocks noGrp="1"/>
          </p:cNvSpPr>
          <p:nvPr>
            <p:ph type="title"/>
          </p:nvPr>
        </p:nvSpPr>
        <p:spPr/>
        <p:txBody>
          <a:bodyPr/>
          <a:lstStyle/>
          <a:p>
            <a:r>
              <a:rPr lang="en-US" dirty="0"/>
              <a:t>Right Shoulder Arms</a:t>
            </a:r>
          </a:p>
        </p:txBody>
      </p:sp>
      <p:sp>
        <p:nvSpPr>
          <p:cNvPr id="3" name="Content Placeholder 2">
            <a:extLst>
              <a:ext uri="{FF2B5EF4-FFF2-40B4-BE49-F238E27FC236}">
                <a16:creationId xmlns:a16="http://schemas.microsoft.com/office/drawing/2014/main" id="{587C0EA0-1468-E344-97B3-B77301B7178F}"/>
              </a:ext>
            </a:extLst>
          </p:cNvPr>
          <p:cNvSpPr>
            <a:spLocks noGrp="1"/>
          </p:cNvSpPr>
          <p:nvPr>
            <p:ph idx="1"/>
          </p:nvPr>
        </p:nvSpPr>
        <p:spPr>
          <a:xfrm>
            <a:off x="3124200" y="1453774"/>
            <a:ext cx="5486400" cy="4495800"/>
          </a:xfrm>
        </p:spPr>
        <p:txBody>
          <a:bodyPr>
            <a:noAutofit/>
          </a:bodyPr>
          <a:lstStyle/>
          <a:p>
            <a:pPr marL="0" indent="0">
              <a:buNone/>
            </a:pPr>
            <a:r>
              <a:rPr lang="en-US" sz="2000" i="1" dirty="0"/>
              <a:t>Right Shoulder Arms</a:t>
            </a:r>
            <a:r>
              <a:rPr lang="en-US" sz="2000" dirty="0"/>
              <a:t> from </a:t>
            </a:r>
            <a:r>
              <a:rPr lang="en-US" sz="2000" i="1" dirty="0"/>
              <a:t>Order Arms</a:t>
            </a:r>
            <a:r>
              <a:rPr lang="en-US" sz="2000" dirty="0"/>
              <a:t> is a four-count movement. The command is </a:t>
            </a:r>
            <a:r>
              <a:rPr lang="en-US" sz="2000" b="1" i="1" dirty="0"/>
              <a:t>Right Shoulder, </a:t>
            </a:r>
            <a:r>
              <a:rPr lang="en-US" sz="2000" b="1" dirty="0"/>
              <a:t>ARMS</a:t>
            </a:r>
            <a:r>
              <a:rPr lang="en-US" sz="2000" dirty="0"/>
              <a:t>.</a:t>
            </a:r>
          </a:p>
          <a:p>
            <a:r>
              <a:rPr lang="en-US" sz="2000" dirty="0"/>
              <a:t>Execute count one, the command of execution </a:t>
            </a:r>
            <a:r>
              <a:rPr lang="en-US" sz="2000" b="1" dirty="0"/>
              <a:t>ARMS.</a:t>
            </a:r>
            <a:endParaRPr lang="en-US" sz="2000" dirty="0"/>
          </a:p>
          <a:p>
            <a:r>
              <a:rPr lang="en-US" sz="2000" dirty="0"/>
              <a:t>On count two, release the grasp of the right hand and grasp the heel of the butt between the first two fingers with the thumb and forefinger touching.</a:t>
            </a:r>
            <a:r>
              <a:rPr lang="en-US" sz="2000" dirty="0">
                <a:solidFill>
                  <a:srgbClr val="000000"/>
                </a:solidFill>
                <a:latin typeface="Calibri" panose="020F0502020204030204" pitchFamily="34" charset="0"/>
                <a:ea typeface="Calibri" panose="020F0502020204030204" pitchFamily="34" charset="0"/>
              </a:rPr>
              <a:t> </a:t>
            </a:r>
          </a:p>
          <a:p>
            <a:pPr marL="400050" lvl="1" indent="0">
              <a:buNone/>
            </a:pPr>
            <a:r>
              <a:rPr lang="en-US" sz="1800" dirty="0">
                <a:solidFill>
                  <a:srgbClr val="000000"/>
                </a:solidFill>
                <a:latin typeface="Calibri" panose="020F0502020204030204" pitchFamily="34" charset="0"/>
                <a:ea typeface="Calibri" panose="020F0502020204030204" pitchFamily="34" charset="0"/>
              </a:rPr>
              <a:t>(NOTE: Do NOT put the right hand on the small of the stock as in </a:t>
            </a:r>
            <a:r>
              <a:rPr lang="en-US" sz="1800" i="1" dirty="0">
                <a:solidFill>
                  <a:srgbClr val="000000"/>
                </a:solidFill>
                <a:latin typeface="Calibri" panose="020F0502020204030204" pitchFamily="34" charset="0"/>
                <a:ea typeface="Calibri" panose="020F0502020204030204" pitchFamily="34" charset="0"/>
              </a:rPr>
              <a:t>Port Arms</a:t>
            </a:r>
            <a:r>
              <a:rPr lang="en-US" sz="1800" dirty="0">
                <a:solidFill>
                  <a:srgbClr val="000000"/>
                </a:solidFill>
                <a:latin typeface="Calibri" panose="020F0502020204030204" pitchFamily="34" charset="0"/>
                <a:ea typeface="Calibri" panose="020F0502020204030204" pitchFamily="34" charset="0"/>
              </a:rPr>
              <a:t>.</a:t>
            </a:r>
            <a:r>
              <a:rPr lang="en-US" sz="1800" dirty="0"/>
              <a:t> </a:t>
            </a:r>
            <a:r>
              <a:rPr lang="en-US" sz="1800" dirty="0">
                <a:solidFill>
                  <a:srgbClr val="000000"/>
                </a:solidFill>
                <a:latin typeface="Calibri" panose="020F0502020204030204" pitchFamily="34" charset="0"/>
              </a:rPr>
              <a:t>Move the right hand directly from the handguard to the butt of the rifle.)</a:t>
            </a:r>
          </a:p>
        </p:txBody>
      </p:sp>
      <p:pic>
        <p:nvPicPr>
          <p:cNvPr id="4" name="Picture 3">
            <a:extLst>
              <a:ext uri="{FF2B5EF4-FFF2-40B4-BE49-F238E27FC236}">
                <a16:creationId xmlns:a16="http://schemas.microsoft.com/office/drawing/2014/main" id="{CF8204C9-FD19-4DE5-A5A0-B5878F757EC6}"/>
              </a:ext>
            </a:extLst>
          </p:cNvPr>
          <p:cNvPicPr/>
          <p:nvPr/>
        </p:nvPicPr>
        <p:blipFill rotWithShape="1">
          <a:blip r:embed="rId2" cstate="print">
            <a:extLst>
              <a:ext uri="{28A0092B-C50C-407E-A947-70E740481C1C}">
                <a14:useLocalDpi xmlns:a14="http://schemas.microsoft.com/office/drawing/2010/main" val="0"/>
              </a:ext>
            </a:extLst>
          </a:blip>
          <a:srcRect/>
          <a:stretch/>
        </p:blipFill>
        <p:spPr>
          <a:xfrm>
            <a:off x="152400" y="1828800"/>
            <a:ext cx="2819400" cy="3810000"/>
          </a:xfrm>
          <a:prstGeom prst="rect">
            <a:avLst/>
          </a:prstGeom>
        </p:spPr>
      </p:pic>
    </p:spTree>
    <p:extLst>
      <p:ext uri="{BB962C8B-B14F-4D97-AF65-F5344CB8AC3E}">
        <p14:creationId xmlns:p14="http://schemas.microsoft.com/office/powerpoint/2010/main" val="86536867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2E4F7-B757-9446-8EC4-B66F25D8813D}"/>
              </a:ext>
            </a:extLst>
          </p:cNvPr>
          <p:cNvSpPr>
            <a:spLocks noGrp="1"/>
          </p:cNvSpPr>
          <p:nvPr>
            <p:ph type="title"/>
          </p:nvPr>
        </p:nvSpPr>
        <p:spPr>
          <a:xfrm>
            <a:off x="990600" y="274638"/>
            <a:ext cx="7772400" cy="1143000"/>
          </a:xfrm>
        </p:spPr>
        <p:txBody>
          <a:bodyPr>
            <a:normAutofit fontScale="90000"/>
          </a:bodyPr>
          <a:lstStyle/>
          <a:p>
            <a:r>
              <a:rPr lang="en-US" sz="4900" dirty="0"/>
              <a:t>Right Shoulder Arms </a:t>
            </a:r>
            <a:r>
              <a:rPr lang="en-US" sz="4000" dirty="0"/>
              <a:t>(continued)</a:t>
            </a:r>
          </a:p>
        </p:txBody>
      </p:sp>
      <p:sp>
        <p:nvSpPr>
          <p:cNvPr id="3" name="Content Placeholder 2">
            <a:extLst>
              <a:ext uri="{FF2B5EF4-FFF2-40B4-BE49-F238E27FC236}">
                <a16:creationId xmlns:a16="http://schemas.microsoft.com/office/drawing/2014/main" id="{587C0EA0-1468-E344-97B3-B77301B7178F}"/>
              </a:ext>
            </a:extLst>
          </p:cNvPr>
          <p:cNvSpPr>
            <a:spLocks noGrp="1"/>
          </p:cNvSpPr>
          <p:nvPr>
            <p:ph idx="1"/>
          </p:nvPr>
        </p:nvSpPr>
        <p:spPr>
          <a:xfrm>
            <a:off x="914400" y="1861008"/>
            <a:ext cx="7543800" cy="4722354"/>
          </a:xfrm>
        </p:spPr>
        <p:txBody>
          <a:bodyPr>
            <a:noAutofit/>
          </a:bodyPr>
          <a:lstStyle/>
          <a:p>
            <a:pPr>
              <a:spcBef>
                <a:spcPts val="0"/>
              </a:spcBef>
              <a:spcAft>
                <a:spcPts val="1200"/>
              </a:spcAft>
            </a:pPr>
            <a:r>
              <a:rPr lang="en-US" sz="2000" dirty="0"/>
              <a:t>On count three (without moving the head), release the grasp of the left hand, twist the rifle so that the sights are up, and place the weapon onto the right shoulder, moving the left hand to the small of the stock to guide the rifle to the shoulder. </a:t>
            </a:r>
          </a:p>
          <a:p>
            <a:pPr>
              <a:spcBef>
                <a:spcPts val="0"/>
              </a:spcBef>
              <a:spcAft>
                <a:spcPts val="1200"/>
              </a:spcAft>
            </a:pPr>
            <a:r>
              <a:rPr lang="en-US" sz="2000" dirty="0"/>
              <a:t>Keep the fingers and thumb (left hand) extended and joined with the palm turned toward the body. </a:t>
            </a:r>
          </a:p>
          <a:p>
            <a:pPr>
              <a:spcBef>
                <a:spcPts val="0"/>
              </a:spcBef>
              <a:spcAft>
                <a:spcPts val="1200"/>
              </a:spcAft>
            </a:pPr>
            <a:r>
              <a:rPr lang="en-US" sz="2000" dirty="0"/>
              <a:t>Keep the left elbow down, and keep the right forearm horizontal (parallel to the ground) with the right upper arm touching the body and elbow on line with the back. </a:t>
            </a:r>
          </a:p>
          <a:p>
            <a:pPr>
              <a:spcBef>
                <a:spcPts val="0"/>
              </a:spcBef>
              <a:spcAft>
                <a:spcPts val="1200"/>
              </a:spcAft>
            </a:pPr>
            <a:r>
              <a:rPr lang="en-US" sz="2000" dirty="0"/>
              <a:t>On count four, sharply move the left hand back to the left side as in the </a:t>
            </a:r>
            <a:r>
              <a:rPr lang="en-US" sz="2000" i="1" dirty="0"/>
              <a:t>Position of Attention</a:t>
            </a:r>
            <a:r>
              <a:rPr lang="en-US" sz="2000" dirty="0"/>
              <a:t>.</a:t>
            </a:r>
          </a:p>
        </p:txBody>
      </p:sp>
      <p:sp>
        <p:nvSpPr>
          <p:cNvPr id="5" name="TextBox 4">
            <a:extLst>
              <a:ext uri="{FF2B5EF4-FFF2-40B4-BE49-F238E27FC236}">
                <a16:creationId xmlns:a16="http://schemas.microsoft.com/office/drawing/2014/main" id="{632A40EF-8CF1-4650-970F-6F50BB401BCF}"/>
              </a:ext>
            </a:extLst>
          </p:cNvPr>
          <p:cNvSpPr txBox="1"/>
          <p:nvPr/>
        </p:nvSpPr>
        <p:spPr>
          <a:xfrm>
            <a:off x="1403022" y="6096000"/>
            <a:ext cx="6337955" cy="369332"/>
          </a:xfrm>
          <a:prstGeom prst="rect">
            <a:avLst/>
          </a:prstGeom>
          <a:solidFill>
            <a:schemeClr val="accent5">
              <a:lumMod val="20000"/>
              <a:lumOff val="80000"/>
            </a:schemeClr>
          </a:solidFill>
          <a:ln w="25400" cmpd="sng">
            <a:solidFill>
              <a:schemeClr val="accent5">
                <a:lumMod val="50000"/>
              </a:schemeClr>
            </a:solidFill>
          </a:ln>
        </p:spPr>
        <p:txBody>
          <a:bodyPr wrap="square" rtlCol="0">
            <a:spAutoFit/>
          </a:bodyPr>
          <a:lstStyle/>
          <a:p>
            <a:r>
              <a:rPr lang="en-US" b="1" dirty="0">
                <a:solidFill>
                  <a:srgbClr val="002060"/>
                </a:solidFill>
              </a:rPr>
              <a:t>**The next slide shows </a:t>
            </a:r>
            <a:r>
              <a:rPr lang="en-US" b="1" i="1" dirty="0">
                <a:solidFill>
                  <a:srgbClr val="002060"/>
                </a:solidFill>
              </a:rPr>
              <a:t>Right Shoulder Arms</a:t>
            </a:r>
            <a:r>
              <a:rPr lang="en-US" b="1" dirty="0">
                <a:solidFill>
                  <a:srgbClr val="002060"/>
                </a:solidFill>
              </a:rPr>
              <a:t> from </a:t>
            </a:r>
            <a:r>
              <a:rPr lang="en-US" b="1" i="1" dirty="0">
                <a:solidFill>
                  <a:srgbClr val="002060"/>
                </a:solidFill>
              </a:rPr>
              <a:t>Order Arms</a:t>
            </a:r>
            <a:r>
              <a:rPr lang="en-US" b="1" dirty="0">
                <a:solidFill>
                  <a:srgbClr val="002060"/>
                </a:solidFill>
              </a:rPr>
              <a:t>**</a:t>
            </a:r>
          </a:p>
        </p:txBody>
      </p:sp>
    </p:spTree>
    <p:extLst>
      <p:ext uri="{BB962C8B-B14F-4D97-AF65-F5344CB8AC3E}">
        <p14:creationId xmlns:p14="http://schemas.microsoft.com/office/powerpoint/2010/main" val="34905999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wearing a hat&#10;&#10;Description generated with high confidence">
            <a:extLst>
              <a:ext uri="{FF2B5EF4-FFF2-40B4-BE49-F238E27FC236}">
                <a16:creationId xmlns:a16="http://schemas.microsoft.com/office/drawing/2014/main" id="{C8525200-1BFF-4AE6-89BC-6CEBD417F10B}"/>
              </a:ext>
            </a:extLst>
          </p:cNvPr>
          <p:cNvPicPr/>
          <p:nvPr/>
        </p:nvPicPr>
        <p:blipFill>
          <a:blip r:embed="rId2" cstate="print">
            <a:lum bright="70000" contrast="-70000"/>
            <a:extLst>
              <a:ext uri="{28A0092B-C50C-407E-A947-70E740481C1C}">
                <a14:useLocalDpi xmlns:a14="http://schemas.microsoft.com/office/drawing/2010/main" val="0"/>
              </a:ext>
            </a:extLst>
          </a:blip>
          <a:stretch>
            <a:fillRect/>
          </a:stretch>
        </p:blipFill>
        <p:spPr>
          <a:xfrm>
            <a:off x="1143000" y="0"/>
            <a:ext cx="8001000" cy="6866890"/>
          </a:xfrm>
          <a:prstGeom prst="rect">
            <a:avLst/>
          </a:prstGeom>
          <a:ln>
            <a:noFill/>
          </a:ln>
          <a:effectLst>
            <a:softEdge rad="112500"/>
          </a:effectLst>
        </p:spPr>
      </p:pic>
      <p:sp>
        <p:nvSpPr>
          <p:cNvPr id="96258" name="Rectangle 2"/>
          <p:cNvSpPr>
            <a:spLocks noGrp="1" noChangeArrowheads="1"/>
          </p:cNvSpPr>
          <p:nvPr>
            <p:ph type="title"/>
          </p:nvPr>
        </p:nvSpPr>
        <p:spPr>
          <a:xfrm>
            <a:off x="1219200" y="274638"/>
            <a:ext cx="6553200" cy="1143000"/>
          </a:xfrm>
        </p:spPr>
        <p:txBody>
          <a:bodyPr>
            <a:normAutofit/>
          </a:bodyPr>
          <a:lstStyle/>
          <a:p>
            <a:r>
              <a:rPr lang="en-US" altLang="en-US" dirty="0"/>
              <a:t>Basic Procedures</a:t>
            </a:r>
          </a:p>
        </p:txBody>
      </p:sp>
      <p:sp>
        <p:nvSpPr>
          <p:cNvPr id="96259" name="Rectangle 3"/>
          <p:cNvSpPr>
            <a:spLocks noGrp="1" noChangeArrowheads="1"/>
          </p:cNvSpPr>
          <p:nvPr>
            <p:ph idx="1"/>
          </p:nvPr>
        </p:nvSpPr>
        <p:spPr>
          <a:xfrm>
            <a:off x="1144555" y="1445015"/>
            <a:ext cx="7620000" cy="4419600"/>
          </a:xfrm>
        </p:spPr>
        <p:txBody>
          <a:bodyPr>
            <a:normAutofit fontScale="70000" lnSpcReduction="20000"/>
          </a:bodyPr>
          <a:lstStyle/>
          <a:p>
            <a:pPr marL="0" indent="0">
              <a:buNone/>
            </a:pPr>
            <a:r>
              <a:rPr lang="en-US" sz="4000" b="1" u="sng" dirty="0"/>
              <a:t>Objectives</a:t>
            </a:r>
            <a:endParaRPr lang="en-US" sz="4000" dirty="0"/>
          </a:p>
          <a:p>
            <a:r>
              <a:rPr lang="en-US" i="1" dirty="0"/>
              <a:t>90% of Unit Cadets can properly execute the manual of arms using a replica (3-4 pound) rifle with sharpness, precision, and snap when given proper commands.</a:t>
            </a:r>
          </a:p>
          <a:p>
            <a:pPr marL="0" indent="0">
              <a:buNone/>
            </a:pPr>
            <a:endParaRPr lang="en-US" i="1" dirty="0"/>
          </a:p>
          <a:p>
            <a:pPr marL="514350" indent="-514350">
              <a:buAutoNum type="arabicPeriod"/>
            </a:pPr>
            <a:r>
              <a:rPr lang="en-US" dirty="0">
                <a:highlight>
                  <a:srgbClr val="FFFF00"/>
                </a:highlight>
                <a:hlinkClick r:id="rId3" action="ppaction://hlinksldjump"/>
              </a:rPr>
              <a:t>Identify the basic rules that govern the Manual of Arms.</a:t>
            </a:r>
            <a:endParaRPr lang="en-US" dirty="0">
              <a:highlight>
                <a:srgbClr val="FFFF00"/>
              </a:highlight>
            </a:endParaRPr>
          </a:p>
          <a:p>
            <a:pPr marL="514350" indent="-514350">
              <a:buAutoNum type="arabicPeriod"/>
            </a:pPr>
            <a:r>
              <a:rPr lang="en-US" dirty="0"/>
              <a:t>Identify the parts of a rifle used in the Manual of Arms.</a:t>
            </a:r>
          </a:p>
          <a:p>
            <a:pPr marL="0" indent="0">
              <a:buNone/>
            </a:pPr>
            <a:endParaRPr lang="en-US" sz="4000" b="1" u="sng" dirty="0"/>
          </a:p>
          <a:p>
            <a:pPr marL="0" indent="0">
              <a:buNone/>
            </a:pPr>
            <a:r>
              <a:rPr lang="en-US" sz="4000" b="1" u="sng" dirty="0"/>
              <a:t>Essential Question</a:t>
            </a:r>
            <a:r>
              <a:rPr lang="en-US" sz="4000" dirty="0"/>
              <a:t>: </a:t>
            </a:r>
          </a:p>
          <a:p>
            <a:pPr marL="0" indent="0">
              <a:buNone/>
            </a:pPr>
            <a:r>
              <a:rPr lang="en-US" sz="4000" b="1" dirty="0">
                <a:highlight>
                  <a:srgbClr val="FFFF00"/>
                </a:highlight>
              </a:rPr>
              <a:t>When can you execute facing movements?</a:t>
            </a:r>
            <a:endParaRPr lang="en-US" altLang="en-US" sz="4000" dirty="0"/>
          </a:p>
        </p:txBody>
      </p:sp>
    </p:spTree>
    <p:extLst>
      <p:ext uri="{BB962C8B-B14F-4D97-AF65-F5344CB8AC3E}">
        <p14:creationId xmlns:p14="http://schemas.microsoft.com/office/powerpoint/2010/main" val="249047271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2E4F7-B757-9446-8EC4-B66F25D8813D}"/>
              </a:ext>
            </a:extLst>
          </p:cNvPr>
          <p:cNvSpPr>
            <a:spLocks noGrp="1"/>
          </p:cNvSpPr>
          <p:nvPr>
            <p:ph type="title"/>
          </p:nvPr>
        </p:nvSpPr>
        <p:spPr>
          <a:xfrm>
            <a:off x="1143000" y="274638"/>
            <a:ext cx="7162800" cy="1143000"/>
          </a:xfrm>
        </p:spPr>
        <p:txBody>
          <a:bodyPr>
            <a:normAutofit fontScale="90000"/>
          </a:bodyPr>
          <a:lstStyle/>
          <a:p>
            <a:r>
              <a:rPr lang="en-US" sz="4900" i="1" dirty="0"/>
              <a:t>Right Shoulder Arms</a:t>
            </a:r>
            <a:r>
              <a:rPr lang="en-US" sz="4900" dirty="0"/>
              <a:t> from </a:t>
            </a:r>
            <a:r>
              <a:rPr lang="en-US" sz="4900" i="1" dirty="0"/>
              <a:t>Order Arms</a:t>
            </a:r>
            <a:endParaRPr lang="en-US" sz="4000" i="1" dirty="0"/>
          </a:p>
        </p:txBody>
      </p:sp>
      <p:pic>
        <p:nvPicPr>
          <p:cNvPr id="4" name="Content Placeholder 3">
            <a:extLst>
              <a:ext uri="{FF2B5EF4-FFF2-40B4-BE49-F238E27FC236}">
                <a16:creationId xmlns:a16="http://schemas.microsoft.com/office/drawing/2014/main" id="{7E3C43FD-8EDD-4A2A-B92C-6F8E32CF9292}"/>
              </a:ext>
            </a:extLst>
          </p:cNvPr>
          <p:cNvPicPr>
            <a:picLocks noGrp="1" noChangeAspect="1"/>
          </p:cNvPicPr>
          <p:nvPr>
            <p:ph idx="1"/>
          </p:nvPr>
        </p:nvPicPr>
        <p:blipFill>
          <a:blip r:embed="rId2"/>
          <a:stretch>
            <a:fillRect/>
          </a:stretch>
        </p:blipFill>
        <p:spPr>
          <a:xfrm>
            <a:off x="1025165" y="3048000"/>
            <a:ext cx="6966036" cy="3733138"/>
          </a:xfrm>
          <a:prstGeom prst="rect">
            <a:avLst/>
          </a:prstGeom>
        </p:spPr>
      </p:pic>
      <p:sp>
        <p:nvSpPr>
          <p:cNvPr id="6" name="TextBox 5">
            <a:extLst>
              <a:ext uri="{FF2B5EF4-FFF2-40B4-BE49-F238E27FC236}">
                <a16:creationId xmlns:a16="http://schemas.microsoft.com/office/drawing/2014/main" id="{7A49EBFC-DA6D-4880-B482-D77370EDF529}"/>
              </a:ext>
            </a:extLst>
          </p:cNvPr>
          <p:cNvSpPr txBox="1"/>
          <p:nvPr/>
        </p:nvSpPr>
        <p:spPr>
          <a:xfrm>
            <a:off x="4876800" y="2234625"/>
            <a:ext cx="3657600" cy="584775"/>
          </a:xfrm>
          <a:prstGeom prst="rect">
            <a:avLst/>
          </a:prstGeom>
          <a:solidFill>
            <a:schemeClr val="accent6">
              <a:lumMod val="20000"/>
              <a:lumOff val="80000"/>
            </a:schemeClr>
          </a:solidFill>
          <a:ln>
            <a:solidFill>
              <a:schemeClr val="tx1"/>
            </a:solidFill>
          </a:ln>
        </p:spPr>
        <p:txBody>
          <a:bodyPr wrap="square" rtlCol="0">
            <a:spAutoFit/>
          </a:bodyPr>
          <a:lstStyle/>
          <a:p>
            <a:r>
              <a:rPr lang="en-US" sz="1600" b="1" i="1" u="sng" dirty="0"/>
              <a:t>Note</a:t>
            </a:r>
            <a:r>
              <a:rPr lang="en-US" sz="1600" b="1" i="1" dirty="0"/>
              <a:t>: Left elbow should be down. Photo shows incorrect position of elbow.</a:t>
            </a:r>
            <a:endParaRPr lang="en-US" sz="1600" dirty="0"/>
          </a:p>
        </p:txBody>
      </p:sp>
      <p:cxnSp>
        <p:nvCxnSpPr>
          <p:cNvPr id="8" name="Straight Arrow Connector 7">
            <a:extLst>
              <a:ext uri="{FF2B5EF4-FFF2-40B4-BE49-F238E27FC236}">
                <a16:creationId xmlns:a16="http://schemas.microsoft.com/office/drawing/2014/main" id="{A487FFCE-382C-4E6A-A937-8D52F42CAF9F}"/>
              </a:ext>
            </a:extLst>
          </p:cNvPr>
          <p:cNvCxnSpPr/>
          <p:nvPr/>
        </p:nvCxnSpPr>
        <p:spPr>
          <a:xfrm flipH="1">
            <a:off x="6553200" y="2819400"/>
            <a:ext cx="533400" cy="848809"/>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17680764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39FBA8-3E06-0949-9802-9884E689AD37}"/>
              </a:ext>
            </a:extLst>
          </p:cNvPr>
          <p:cNvSpPr>
            <a:spLocks noGrp="1"/>
          </p:cNvSpPr>
          <p:nvPr>
            <p:ph type="title"/>
          </p:nvPr>
        </p:nvSpPr>
        <p:spPr/>
        <p:txBody>
          <a:bodyPr/>
          <a:lstStyle/>
          <a:p>
            <a:r>
              <a:rPr lang="en-US" dirty="0"/>
              <a:t>Holding the Butt of the Rifle</a:t>
            </a:r>
          </a:p>
        </p:txBody>
      </p:sp>
      <p:grpSp>
        <p:nvGrpSpPr>
          <p:cNvPr id="9" name="Group 8">
            <a:extLst>
              <a:ext uri="{FF2B5EF4-FFF2-40B4-BE49-F238E27FC236}">
                <a16:creationId xmlns:a16="http://schemas.microsoft.com/office/drawing/2014/main" id="{AC8AA673-680D-3D43-837B-8FB01810A2FD}"/>
              </a:ext>
            </a:extLst>
          </p:cNvPr>
          <p:cNvGrpSpPr/>
          <p:nvPr/>
        </p:nvGrpSpPr>
        <p:grpSpPr>
          <a:xfrm>
            <a:off x="1676400" y="1417638"/>
            <a:ext cx="5410200" cy="3230562"/>
            <a:chOff x="0" y="0"/>
            <a:chExt cx="3377251" cy="1513054"/>
          </a:xfrm>
        </p:grpSpPr>
        <p:pic>
          <p:nvPicPr>
            <p:cNvPr id="10" name="Picture 9">
              <a:extLst>
                <a:ext uri="{FF2B5EF4-FFF2-40B4-BE49-F238E27FC236}">
                  <a16:creationId xmlns:a16="http://schemas.microsoft.com/office/drawing/2014/main" id="{4D3AF352-937A-9C4C-9BC8-73BFA1FCC559}"/>
                </a:ext>
              </a:extLst>
            </p:cNvPr>
            <p:cNvPicPr>
              <a:picLocks noChangeAspect="1"/>
            </p:cNvPicPr>
            <p:nvPr/>
          </p:nvPicPr>
          <p:blipFill rotWithShape="1">
            <a:blip r:embed="rId2"/>
            <a:srcRect l="35337" t="35920" r="53487" b="50255"/>
            <a:stretch/>
          </p:blipFill>
          <p:spPr>
            <a:xfrm>
              <a:off x="1803826" y="0"/>
              <a:ext cx="1573425" cy="1513054"/>
            </a:xfrm>
            <a:prstGeom prst="rect">
              <a:avLst/>
            </a:prstGeom>
          </p:spPr>
        </p:pic>
        <p:pic>
          <p:nvPicPr>
            <p:cNvPr id="11" name="Picture 10">
              <a:extLst>
                <a:ext uri="{FF2B5EF4-FFF2-40B4-BE49-F238E27FC236}">
                  <a16:creationId xmlns:a16="http://schemas.microsoft.com/office/drawing/2014/main" id="{23282853-D926-9048-875A-682D231492FA}"/>
                </a:ext>
              </a:extLst>
            </p:cNvPr>
            <p:cNvPicPr>
              <a:picLocks noChangeAspect="1"/>
            </p:cNvPicPr>
            <p:nvPr/>
          </p:nvPicPr>
          <p:blipFill rotWithShape="1">
            <a:blip r:embed="rId3"/>
            <a:srcRect l="75311" t="22274" r="15469" b="71445"/>
            <a:stretch/>
          </p:blipFill>
          <p:spPr>
            <a:xfrm>
              <a:off x="0" y="0"/>
              <a:ext cx="1615029" cy="1492679"/>
            </a:xfrm>
            <a:prstGeom prst="rect">
              <a:avLst/>
            </a:prstGeom>
          </p:spPr>
        </p:pic>
      </p:grpSp>
      <p:sp>
        <p:nvSpPr>
          <p:cNvPr id="12" name="Text Box 2">
            <a:extLst>
              <a:ext uri="{FF2B5EF4-FFF2-40B4-BE49-F238E27FC236}">
                <a16:creationId xmlns:a16="http://schemas.microsoft.com/office/drawing/2014/main" id="{3CD115A6-8B51-134E-AAD7-CC9849CD9443}"/>
              </a:ext>
            </a:extLst>
          </p:cNvPr>
          <p:cNvSpPr txBox="1">
            <a:spLocks noChangeArrowheads="1"/>
          </p:cNvSpPr>
          <p:nvPr/>
        </p:nvSpPr>
        <p:spPr bwMode="auto">
          <a:xfrm>
            <a:off x="990601" y="4766459"/>
            <a:ext cx="7162799" cy="134780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spAutoFit/>
          </a:bodyPr>
          <a:lstStyle/>
          <a:p>
            <a:pPr marL="0" marR="0">
              <a:lnSpc>
                <a:spcPct val="115000"/>
              </a:lnSpc>
              <a:spcBef>
                <a:spcPts val="0"/>
              </a:spcBef>
              <a:spcAft>
                <a:spcPts val="1000"/>
              </a:spcAft>
            </a:pPr>
            <a:r>
              <a:rPr lang="en-US" u="sng" dirty="0">
                <a:effectLst/>
                <a:latin typeface="Calibri" panose="020F0502020204030204" pitchFamily="34" charset="0"/>
                <a:ea typeface="Calibri" panose="020F0502020204030204" pitchFamily="34" charset="0"/>
                <a:cs typeface="Times New Roman" panose="02020603050405020304" pitchFamily="18" charset="0"/>
              </a:rPr>
              <a:t>NOTE</a:t>
            </a:r>
            <a:r>
              <a:rPr lang="en-US" dirty="0">
                <a:effectLst/>
                <a:latin typeface="Calibri" panose="020F0502020204030204" pitchFamily="34" charset="0"/>
                <a:ea typeface="Calibri" panose="020F0502020204030204" pitchFamily="34" charset="0"/>
                <a:cs typeface="Times New Roman" panose="02020603050405020304" pitchFamily="18" charset="0"/>
              </a:rPr>
              <a:t>: It is very specific how one is to hold the butt of the rifle at Right and Left Shoulder Arms. Touch the tip of the index finger to the tip of the thumb, forming an oblong. The thumb and index finger go on the front of the rifle. The other three fingers go on the bottom of the rifle butt.</a:t>
            </a:r>
          </a:p>
        </p:txBody>
      </p:sp>
    </p:spTree>
    <p:extLst>
      <p:ext uri="{BB962C8B-B14F-4D97-AF65-F5344CB8AC3E}">
        <p14:creationId xmlns:p14="http://schemas.microsoft.com/office/powerpoint/2010/main" val="281872349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0874EE-455F-40EF-9D1F-F82D7EBEFAB1}"/>
              </a:ext>
            </a:extLst>
          </p:cNvPr>
          <p:cNvSpPr>
            <a:spLocks noGrp="1"/>
          </p:cNvSpPr>
          <p:nvPr>
            <p:ph type="title"/>
          </p:nvPr>
        </p:nvSpPr>
        <p:spPr>
          <a:xfrm>
            <a:off x="2362200" y="160337"/>
            <a:ext cx="4419600" cy="1143000"/>
          </a:xfrm>
        </p:spPr>
        <p:txBody>
          <a:bodyPr>
            <a:normAutofit fontScale="90000"/>
          </a:bodyPr>
          <a:lstStyle/>
          <a:p>
            <a:r>
              <a:rPr lang="en-US" i="1" dirty="0"/>
              <a:t>Order Arms </a:t>
            </a:r>
            <a:r>
              <a:rPr lang="en-US" dirty="0"/>
              <a:t>from </a:t>
            </a:r>
            <a:r>
              <a:rPr lang="en-US" i="1" dirty="0"/>
              <a:t>Right Shoulder Arms</a:t>
            </a:r>
          </a:p>
        </p:txBody>
      </p:sp>
      <p:sp>
        <p:nvSpPr>
          <p:cNvPr id="3" name="Content Placeholder 2">
            <a:extLst>
              <a:ext uri="{FF2B5EF4-FFF2-40B4-BE49-F238E27FC236}">
                <a16:creationId xmlns:a16="http://schemas.microsoft.com/office/drawing/2014/main" id="{8E76547C-8E2A-4970-BBBF-40F34A8D4C96}"/>
              </a:ext>
            </a:extLst>
          </p:cNvPr>
          <p:cNvSpPr>
            <a:spLocks noGrp="1"/>
          </p:cNvSpPr>
          <p:nvPr>
            <p:ph idx="1"/>
          </p:nvPr>
        </p:nvSpPr>
        <p:spPr/>
        <p:txBody>
          <a:bodyPr>
            <a:normAutofit fontScale="62500" lnSpcReduction="20000"/>
          </a:bodyPr>
          <a:lstStyle/>
          <a:p>
            <a:pPr marL="0" indent="0">
              <a:lnSpc>
                <a:spcPct val="120000"/>
              </a:lnSpc>
              <a:spcBef>
                <a:spcPts val="0"/>
              </a:spcBef>
              <a:spcAft>
                <a:spcPts val="1200"/>
              </a:spcAft>
              <a:buNone/>
            </a:pPr>
            <a:r>
              <a:rPr lang="en-US" i="1" dirty="0"/>
              <a:t>Order Arms</a:t>
            </a:r>
            <a:r>
              <a:rPr lang="en-US" dirty="0"/>
              <a:t> from </a:t>
            </a:r>
            <a:r>
              <a:rPr lang="en-US" i="1" dirty="0"/>
              <a:t>Right Shoulder Arms</a:t>
            </a:r>
            <a:r>
              <a:rPr lang="en-US" dirty="0"/>
              <a:t> is a four-count movement. The command is </a:t>
            </a:r>
            <a:r>
              <a:rPr lang="en-US" b="1" i="1" dirty="0"/>
              <a:t>Order,</a:t>
            </a:r>
            <a:r>
              <a:rPr lang="en-US" dirty="0"/>
              <a:t> </a:t>
            </a:r>
            <a:r>
              <a:rPr lang="en-US" b="1" dirty="0"/>
              <a:t>ARMS.</a:t>
            </a:r>
            <a:r>
              <a:rPr lang="en-US" dirty="0"/>
              <a:t> </a:t>
            </a:r>
          </a:p>
          <a:p>
            <a:pPr lvl="0">
              <a:lnSpc>
                <a:spcPct val="120000"/>
              </a:lnSpc>
              <a:spcBef>
                <a:spcPts val="0"/>
              </a:spcBef>
              <a:spcAft>
                <a:spcPts val="1200"/>
              </a:spcAft>
            </a:pPr>
            <a:r>
              <a:rPr lang="en-US" dirty="0"/>
              <a:t>On the command of execution </a:t>
            </a:r>
            <a:r>
              <a:rPr lang="en-US" b="1" dirty="0"/>
              <a:t>ARMS</a:t>
            </a:r>
            <a:r>
              <a:rPr lang="en-US" dirty="0"/>
              <a:t>, without moving the head and without changing the grasp of the right hand, press down quickly and firmly on the butt of the rifle with the right hand and twist the weapon (with the sights up), guiding it diagonally across the body and about four inches (4”) from the waist. </a:t>
            </a:r>
          </a:p>
          <a:p>
            <a:pPr lvl="0">
              <a:lnSpc>
                <a:spcPct val="120000"/>
              </a:lnSpc>
              <a:spcBef>
                <a:spcPts val="0"/>
              </a:spcBef>
              <a:spcAft>
                <a:spcPts val="1200"/>
              </a:spcAft>
            </a:pPr>
            <a:r>
              <a:rPr lang="en-US" dirty="0"/>
              <a:t>Grasp the rifle with the left hand at the balance. </a:t>
            </a:r>
          </a:p>
          <a:p>
            <a:pPr lvl="0">
              <a:lnSpc>
                <a:spcPct val="120000"/>
              </a:lnSpc>
              <a:spcBef>
                <a:spcPts val="0"/>
              </a:spcBef>
              <a:spcAft>
                <a:spcPts val="1200"/>
              </a:spcAft>
            </a:pPr>
            <a:r>
              <a:rPr lang="en-US" dirty="0"/>
              <a:t>On count two, move the right hand up and across the body and firmly grasp the rifle just forward of the lower band without moving the rifle; keep the right elbow down without strain.</a:t>
            </a:r>
          </a:p>
          <a:p>
            <a:pPr>
              <a:lnSpc>
                <a:spcPct val="120000"/>
              </a:lnSpc>
              <a:spcBef>
                <a:spcPts val="0"/>
              </a:spcBef>
              <a:spcAft>
                <a:spcPts val="1200"/>
              </a:spcAft>
            </a:pPr>
            <a:r>
              <a:rPr lang="en-US" dirty="0"/>
              <a:t>Counts three and four are the same as from </a:t>
            </a:r>
            <a:r>
              <a:rPr lang="en-US" i="1" dirty="0"/>
              <a:t>Port Arms</a:t>
            </a:r>
            <a:r>
              <a:rPr lang="en-US" dirty="0"/>
              <a:t> to </a:t>
            </a:r>
            <a:r>
              <a:rPr lang="en-US" i="1" dirty="0"/>
              <a:t>Order Arms</a:t>
            </a:r>
            <a:r>
              <a:rPr lang="en-US" dirty="0"/>
              <a:t>.</a:t>
            </a:r>
          </a:p>
        </p:txBody>
      </p:sp>
    </p:spTree>
    <p:extLst>
      <p:ext uri="{BB962C8B-B14F-4D97-AF65-F5344CB8AC3E}">
        <p14:creationId xmlns:p14="http://schemas.microsoft.com/office/powerpoint/2010/main" val="69015563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CE1DB-11F5-42F9-B8C9-71179C243F1D}"/>
              </a:ext>
            </a:extLst>
          </p:cNvPr>
          <p:cNvSpPr>
            <a:spLocks noGrp="1"/>
          </p:cNvSpPr>
          <p:nvPr>
            <p:ph type="title"/>
          </p:nvPr>
        </p:nvSpPr>
        <p:spPr/>
        <p:txBody>
          <a:bodyPr>
            <a:normAutofit fontScale="90000"/>
          </a:bodyPr>
          <a:lstStyle/>
          <a:p>
            <a:r>
              <a:rPr lang="en-US" i="1" dirty="0"/>
              <a:t>Order Arms </a:t>
            </a:r>
            <a:r>
              <a:rPr lang="en-US" dirty="0"/>
              <a:t>from </a:t>
            </a:r>
            <a:r>
              <a:rPr lang="en-US" i="1" dirty="0"/>
              <a:t>Right Shoulder Arms</a:t>
            </a:r>
            <a:endParaRPr lang="en-US" dirty="0"/>
          </a:p>
        </p:txBody>
      </p:sp>
      <p:pic>
        <p:nvPicPr>
          <p:cNvPr id="4" name="Picture 3">
            <a:extLst>
              <a:ext uri="{FF2B5EF4-FFF2-40B4-BE49-F238E27FC236}">
                <a16:creationId xmlns:a16="http://schemas.microsoft.com/office/drawing/2014/main" id="{5CC307FC-0090-4E30-BCCC-616E1A69F840}"/>
              </a:ext>
            </a:extLst>
          </p:cNvPr>
          <p:cNvPicPr>
            <a:picLocks noChangeAspect="1"/>
          </p:cNvPicPr>
          <p:nvPr/>
        </p:nvPicPr>
        <p:blipFill>
          <a:blip r:embed="rId2"/>
          <a:stretch>
            <a:fillRect/>
          </a:stretch>
        </p:blipFill>
        <p:spPr>
          <a:xfrm>
            <a:off x="245133" y="1968148"/>
            <a:ext cx="8670267" cy="4432652"/>
          </a:xfrm>
          <a:prstGeom prst="rect">
            <a:avLst/>
          </a:prstGeom>
        </p:spPr>
      </p:pic>
    </p:spTree>
    <p:extLst>
      <p:ext uri="{BB962C8B-B14F-4D97-AF65-F5344CB8AC3E}">
        <p14:creationId xmlns:p14="http://schemas.microsoft.com/office/powerpoint/2010/main" val="177976027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03DB9-C535-446F-B85D-4BBB5BC9F6BF}"/>
              </a:ext>
            </a:extLst>
          </p:cNvPr>
          <p:cNvSpPr>
            <a:spLocks noGrp="1"/>
          </p:cNvSpPr>
          <p:nvPr>
            <p:ph type="title"/>
          </p:nvPr>
        </p:nvSpPr>
        <p:spPr/>
        <p:txBody>
          <a:bodyPr/>
          <a:lstStyle/>
          <a:p>
            <a:r>
              <a:rPr lang="en-US" dirty="0">
                <a:hlinkClick r:id="rId2" action="ppaction://hlinksldjump"/>
              </a:rPr>
              <a:t>Check on Learning</a:t>
            </a:r>
            <a:endParaRPr lang="en-US" dirty="0"/>
          </a:p>
        </p:txBody>
      </p:sp>
      <p:sp>
        <p:nvSpPr>
          <p:cNvPr id="3" name="Content Placeholder 2">
            <a:extLst>
              <a:ext uri="{FF2B5EF4-FFF2-40B4-BE49-F238E27FC236}">
                <a16:creationId xmlns:a16="http://schemas.microsoft.com/office/drawing/2014/main" id="{80367589-DA95-49E4-9B80-429546740AD1}"/>
              </a:ext>
            </a:extLst>
          </p:cNvPr>
          <p:cNvSpPr>
            <a:spLocks noGrp="1"/>
          </p:cNvSpPr>
          <p:nvPr>
            <p:ph idx="1"/>
          </p:nvPr>
        </p:nvSpPr>
        <p:spPr>
          <a:xfrm>
            <a:off x="1143000" y="1600200"/>
            <a:ext cx="7543800" cy="4983162"/>
          </a:xfrm>
        </p:spPr>
        <p:txBody>
          <a:bodyPr>
            <a:normAutofit fontScale="92500"/>
          </a:bodyPr>
          <a:lstStyle/>
          <a:p>
            <a:pPr marL="514350" indent="-514350">
              <a:buFont typeface="+mj-lt"/>
              <a:buAutoNum type="arabicPeriod"/>
            </a:pPr>
            <a:r>
              <a:rPr lang="en-US" dirty="0"/>
              <a:t>What is the command of execution in </a:t>
            </a:r>
            <a:r>
              <a:rPr lang="en-US" i="1" dirty="0"/>
              <a:t>Right Shoulder, Arms</a:t>
            </a:r>
            <a:r>
              <a:rPr lang="en-US" dirty="0"/>
              <a:t>?</a:t>
            </a:r>
          </a:p>
          <a:p>
            <a:pPr marL="514350" indent="-514350">
              <a:buFont typeface="+mj-lt"/>
              <a:buAutoNum type="arabicPeriod"/>
            </a:pPr>
            <a:r>
              <a:rPr lang="en-US" dirty="0"/>
              <a:t>T/F - On count two, the Cadet releases the grasp of the right hand and grasps the heel of the butt between the first two fingers with the thumb and forefinger touching.</a:t>
            </a:r>
          </a:p>
          <a:p>
            <a:pPr marL="514350" indent="-514350">
              <a:buFont typeface="+mj-lt"/>
              <a:buAutoNum type="arabicPeriod"/>
            </a:pPr>
            <a:r>
              <a:rPr lang="en-US" dirty="0"/>
              <a:t>On count three, release the grasp of the _____ hand, twist the rifle so that the sights are up, and place the weapon onto the right shoulder.</a:t>
            </a:r>
          </a:p>
          <a:p>
            <a:pPr marL="514350" indent="-514350">
              <a:buFont typeface="+mj-lt"/>
              <a:buAutoNum type="arabicPeriod"/>
            </a:pPr>
            <a:endParaRPr lang="en-US" dirty="0"/>
          </a:p>
        </p:txBody>
      </p:sp>
      <p:sp>
        <p:nvSpPr>
          <p:cNvPr id="4" name="Content Placeholder 2">
            <a:extLst>
              <a:ext uri="{FF2B5EF4-FFF2-40B4-BE49-F238E27FC236}">
                <a16:creationId xmlns:a16="http://schemas.microsoft.com/office/drawing/2014/main" id="{12227D2F-01CF-F141-AFD3-5A49AF4BB5B3}"/>
              </a:ext>
            </a:extLst>
          </p:cNvPr>
          <p:cNvSpPr txBox="1">
            <a:spLocks/>
          </p:cNvSpPr>
          <p:nvPr/>
        </p:nvSpPr>
        <p:spPr>
          <a:xfrm>
            <a:off x="3200400" y="1295400"/>
            <a:ext cx="5486400" cy="528796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2000" dirty="0"/>
          </a:p>
        </p:txBody>
      </p:sp>
    </p:spTree>
    <p:extLst>
      <p:ext uri="{BB962C8B-B14F-4D97-AF65-F5344CB8AC3E}">
        <p14:creationId xmlns:p14="http://schemas.microsoft.com/office/powerpoint/2010/main" val="333476815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FDAE22-D7E4-465C-8F57-FAFD8ACEF0F0}"/>
              </a:ext>
            </a:extLst>
          </p:cNvPr>
          <p:cNvSpPr>
            <a:spLocks noGrp="1"/>
          </p:cNvSpPr>
          <p:nvPr>
            <p:ph type="title"/>
          </p:nvPr>
        </p:nvSpPr>
        <p:spPr/>
        <p:txBody>
          <a:bodyPr/>
          <a:lstStyle/>
          <a:p>
            <a:r>
              <a:rPr lang="en-US" dirty="0"/>
              <a:t>Practicum</a:t>
            </a:r>
          </a:p>
        </p:txBody>
      </p:sp>
      <p:sp>
        <p:nvSpPr>
          <p:cNvPr id="4" name="Rectangle: Rounded Corners 3">
            <a:extLst>
              <a:ext uri="{FF2B5EF4-FFF2-40B4-BE49-F238E27FC236}">
                <a16:creationId xmlns:a16="http://schemas.microsoft.com/office/drawing/2014/main" id="{E576DAA0-555A-4C1B-8CC3-9A1D38EC4718}"/>
              </a:ext>
            </a:extLst>
          </p:cNvPr>
          <p:cNvSpPr/>
          <p:nvPr/>
        </p:nvSpPr>
        <p:spPr>
          <a:xfrm>
            <a:off x="1066800" y="1905000"/>
            <a:ext cx="7239000" cy="3657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t>In the classroom, gym, or outside:</a:t>
            </a:r>
          </a:p>
          <a:p>
            <a:endParaRPr lang="en-US" sz="3200" dirty="0"/>
          </a:p>
          <a:p>
            <a:pPr marL="285750" indent="-285750">
              <a:buFont typeface="Arial" panose="020B0604020202020204" pitchFamily="34" charset="0"/>
              <a:buChar char="•"/>
            </a:pPr>
            <a:r>
              <a:rPr lang="en-US" sz="3200" dirty="0"/>
              <a:t>Practice </a:t>
            </a:r>
            <a:r>
              <a:rPr lang="en-US" sz="3200" i="1" dirty="0"/>
              <a:t>Right Shoulder Arms </a:t>
            </a:r>
            <a:r>
              <a:rPr lang="en-US" sz="3200" dirty="0"/>
              <a:t>with a replica rifle or prop</a:t>
            </a:r>
          </a:p>
          <a:p>
            <a:pPr marL="742950" lvl="1" indent="-285750">
              <a:buFont typeface="Arial" panose="020B0604020202020204" pitchFamily="34" charset="0"/>
              <a:buChar char="•"/>
            </a:pPr>
            <a:r>
              <a:rPr lang="en-US" sz="3200" dirty="0"/>
              <a:t>Ensure the butt of the rifle is being held correctly.</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321657483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hlinkClick r:id="rId2" action="ppaction://hlinksldjump"/>
              </a:rPr>
              <a:t>Left Shoulder Arms</a:t>
            </a:r>
            <a:endParaRPr lang="en-US" dirty="0"/>
          </a:p>
        </p:txBody>
      </p:sp>
      <p:sp>
        <p:nvSpPr>
          <p:cNvPr id="5" name="Text Placeholder 4"/>
          <p:cNvSpPr>
            <a:spLocks noGrp="1"/>
          </p:cNvSpPr>
          <p:nvPr>
            <p:ph type="body" idx="1"/>
          </p:nvPr>
        </p:nvSpPr>
        <p:spPr>
          <a:xfrm>
            <a:off x="507793" y="4800600"/>
            <a:ext cx="7772400" cy="1500187"/>
          </a:xfrm>
        </p:spPr>
        <p:txBody>
          <a:bodyPr/>
          <a:lstStyle/>
          <a:p>
            <a:pPr lvl="0"/>
            <a:r>
              <a:rPr lang="en-US" dirty="0"/>
              <a:t>9. Properly execute </a:t>
            </a:r>
            <a:r>
              <a:rPr lang="en-US" i="1" dirty="0"/>
              <a:t>Left Shoulder Arms </a:t>
            </a:r>
            <a:r>
              <a:rPr lang="en-US" dirty="0"/>
              <a:t>with a rifle.</a:t>
            </a:r>
          </a:p>
        </p:txBody>
      </p:sp>
    </p:spTree>
    <p:extLst>
      <p:ext uri="{BB962C8B-B14F-4D97-AF65-F5344CB8AC3E}">
        <p14:creationId xmlns:p14="http://schemas.microsoft.com/office/powerpoint/2010/main" val="170833614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wearing a hat&#10;&#10;Description generated with high confidence">
            <a:extLst>
              <a:ext uri="{FF2B5EF4-FFF2-40B4-BE49-F238E27FC236}">
                <a16:creationId xmlns:a16="http://schemas.microsoft.com/office/drawing/2014/main" id="{C8525200-1BFF-4AE6-89BC-6CEBD417F10B}"/>
              </a:ext>
            </a:extLst>
          </p:cNvPr>
          <p:cNvPicPr/>
          <p:nvPr/>
        </p:nvPicPr>
        <p:blipFill>
          <a:blip r:embed="rId2" cstate="print">
            <a:lum bright="70000" contrast="-70000"/>
            <a:extLst>
              <a:ext uri="{28A0092B-C50C-407E-A947-70E740481C1C}">
                <a14:useLocalDpi xmlns:a14="http://schemas.microsoft.com/office/drawing/2010/main" val="0"/>
              </a:ext>
            </a:extLst>
          </a:blip>
          <a:stretch>
            <a:fillRect/>
          </a:stretch>
        </p:blipFill>
        <p:spPr>
          <a:xfrm>
            <a:off x="1143000" y="0"/>
            <a:ext cx="8001000" cy="6866890"/>
          </a:xfrm>
          <a:prstGeom prst="rect">
            <a:avLst/>
          </a:prstGeom>
          <a:ln>
            <a:noFill/>
          </a:ln>
          <a:effectLst>
            <a:softEdge rad="112500"/>
          </a:effectLst>
        </p:spPr>
      </p:pic>
      <p:sp>
        <p:nvSpPr>
          <p:cNvPr id="96258" name="Rectangle 2"/>
          <p:cNvSpPr>
            <a:spLocks noGrp="1" noChangeArrowheads="1"/>
          </p:cNvSpPr>
          <p:nvPr>
            <p:ph type="title"/>
          </p:nvPr>
        </p:nvSpPr>
        <p:spPr>
          <a:xfrm>
            <a:off x="1219200" y="274638"/>
            <a:ext cx="6553200" cy="1143000"/>
          </a:xfrm>
        </p:spPr>
        <p:txBody>
          <a:bodyPr>
            <a:normAutofit/>
          </a:bodyPr>
          <a:lstStyle/>
          <a:p>
            <a:r>
              <a:rPr lang="en-US" dirty="0"/>
              <a:t>Left Shoulder Arms</a:t>
            </a:r>
            <a:endParaRPr lang="en-US" altLang="en-US" dirty="0"/>
          </a:p>
        </p:txBody>
      </p:sp>
      <p:sp>
        <p:nvSpPr>
          <p:cNvPr id="96259" name="Rectangle 3"/>
          <p:cNvSpPr>
            <a:spLocks noGrp="1" noChangeArrowheads="1"/>
          </p:cNvSpPr>
          <p:nvPr>
            <p:ph idx="1"/>
          </p:nvPr>
        </p:nvSpPr>
        <p:spPr>
          <a:xfrm>
            <a:off x="1144555" y="1445015"/>
            <a:ext cx="7620000" cy="4419600"/>
          </a:xfrm>
        </p:spPr>
        <p:txBody>
          <a:bodyPr>
            <a:normAutofit fontScale="77500" lnSpcReduction="20000"/>
          </a:bodyPr>
          <a:lstStyle/>
          <a:p>
            <a:pPr marL="0" indent="0">
              <a:buNone/>
            </a:pPr>
            <a:r>
              <a:rPr lang="en-US" sz="4000" b="1" u="sng" dirty="0"/>
              <a:t>Objectives</a:t>
            </a:r>
            <a:endParaRPr lang="en-US" sz="4000" dirty="0"/>
          </a:p>
          <a:p>
            <a:r>
              <a:rPr lang="en-US" i="1" dirty="0"/>
              <a:t>90% of Unit Cadets can properly execute the manual of arms using a replica (3-4 pound) rifle with sharpness, precision, and snap when given proper commands.</a:t>
            </a:r>
          </a:p>
          <a:p>
            <a:pPr marL="0" indent="0">
              <a:buNone/>
            </a:pPr>
            <a:endParaRPr lang="en-US" i="1" dirty="0"/>
          </a:p>
          <a:p>
            <a:pPr marL="0" indent="0">
              <a:buNone/>
            </a:pPr>
            <a:r>
              <a:rPr lang="en-US" dirty="0">
                <a:highlight>
                  <a:srgbClr val="FFFF00"/>
                </a:highlight>
              </a:rPr>
              <a:t>9. Properly execute </a:t>
            </a:r>
            <a:r>
              <a:rPr lang="en-US" i="1" dirty="0">
                <a:highlight>
                  <a:srgbClr val="FFFF00"/>
                </a:highlight>
              </a:rPr>
              <a:t>Left Shoulder Arms</a:t>
            </a:r>
            <a:r>
              <a:rPr lang="en-US" dirty="0">
                <a:highlight>
                  <a:srgbClr val="FFFF00"/>
                </a:highlight>
              </a:rPr>
              <a:t> with a rifle.</a:t>
            </a:r>
          </a:p>
          <a:p>
            <a:pPr marL="0" indent="0">
              <a:buNone/>
            </a:pPr>
            <a:endParaRPr lang="en-US" sz="4000" b="1" u="sng" dirty="0"/>
          </a:p>
          <a:p>
            <a:pPr marL="0" indent="0">
              <a:buNone/>
            </a:pPr>
            <a:r>
              <a:rPr lang="en-US" sz="4000" b="1" u="sng" dirty="0"/>
              <a:t>Essential Question</a:t>
            </a:r>
            <a:r>
              <a:rPr lang="en-US" sz="4000" dirty="0"/>
              <a:t>: </a:t>
            </a:r>
          </a:p>
          <a:p>
            <a:pPr marL="0" indent="0">
              <a:buNone/>
            </a:pPr>
            <a:r>
              <a:rPr lang="en-US" sz="4000" b="1" dirty="0">
                <a:highlight>
                  <a:srgbClr val="FFFF00"/>
                </a:highlight>
              </a:rPr>
              <a:t>What is the placement of the left arm at the end of the </a:t>
            </a:r>
            <a:r>
              <a:rPr lang="en-US" sz="4000" b="1" i="1" dirty="0">
                <a:highlight>
                  <a:srgbClr val="FFFF00"/>
                </a:highlight>
              </a:rPr>
              <a:t>Left Shoulder Arms</a:t>
            </a:r>
            <a:r>
              <a:rPr lang="en-US" sz="4000" b="1" dirty="0">
                <a:highlight>
                  <a:srgbClr val="FFFF00"/>
                </a:highlight>
              </a:rPr>
              <a:t> movement?</a:t>
            </a:r>
            <a:endParaRPr lang="en-US" altLang="en-US" sz="4000" dirty="0"/>
          </a:p>
        </p:txBody>
      </p:sp>
    </p:spTree>
    <p:extLst>
      <p:ext uri="{BB962C8B-B14F-4D97-AF65-F5344CB8AC3E}">
        <p14:creationId xmlns:p14="http://schemas.microsoft.com/office/powerpoint/2010/main" val="89314538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916A95-EFDF-B643-8499-7A83DB7C3067}"/>
              </a:ext>
            </a:extLst>
          </p:cNvPr>
          <p:cNvSpPr>
            <a:spLocks noGrp="1"/>
          </p:cNvSpPr>
          <p:nvPr>
            <p:ph type="title"/>
          </p:nvPr>
        </p:nvSpPr>
        <p:spPr/>
        <p:txBody>
          <a:bodyPr/>
          <a:lstStyle/>
          <a:p>
            <a:r>
              <a:rPr lang="en-US" dirty="0"/>
              <a:t>Left Shoulder Arms</a:t>
            </a:r>
          </a:p>
        </p:txBody>
      </p:sp>
      <p:sp>
        <p:nvSpPr>
          <p:cNvPr id="3" name="Content Placeholder 2">
            <a:extLst>
              <a:ext uri="{FF2B5EF4-FFF2-40B4-BE49-F238E27FC236}">
                <a16:creationId xmlns:a16="http://schemas.microsoft.com/office/drawing/2014/main" id="{FBABB04F-75F0-A341-AC7E-5261BA3781F2}"/>
              </a:ext>
            </a:extLst>
          </p:cNvPr>
          <p:cNvSpPr>
            <a:spLocks noGrp="1"/>
          </p:cNvSpPr>
          <p:nvPr>
            <p:ph idx="1"/>
          </p:nvPr>
        </p:nvSpPr>
        <p:spPr>
          <a:xfrm>
            <a:off x="457200" y="1600200"/>
            <a:ext cx="5181600" cy="4800600"/>
          </a:xfrm>
        </p:spPr>
        <p:txBody>
          <a:bodyPr>
            <a:normAutofit fontScale="85000" lnSpcReduction="20000"/>
          </a:bodyPr>
          <a:lstStyle/>
          <a:p>
            <a:pPr marL="0" indent="0">
              <a:buNone/>
            </a:pPr>
            <a:r>
              <a:rPr lang="en-US" i="1" dirty="0"/>
              <a:t>Left Shoulder Arms</a:t>
            </a:r>
            <a:r>
              <a:rPr lang="en-US" dirty="0"/>
              <a:t> from </a:t>
            </a:r>
            <a:r>
              <a:rPr lang="en-US" i="1" dirty="0"/>
              <a:t>Order Arms</a:t>
            </a:r>
            <a:r>
              <a:rPr lang="en-US" dirty="0"/>
              <a:t> is a four-count movement. The command is </a:t>
            </a:r>
            <a:r>
              <a:rPr lang="en-US" b="1" i="1" dirty="0"/>
              <a:t>Left Shoulder, </a:t>
            </a:r>
            <a:r>
              <a:rPr lang="en-US" b="1" dirty="0"/>
              <a:t>ARMS</a:t>
            </a:r>
            <a:r>
              <a:rPr lang="en-US" dirty="0"/>
              <a:t>. </a:t>
            </a:r>
          </a:p>
          <a:p>
            <a:r>
              <a:rPr lang="en-US" dirty="0"/>
              <a:t>On the command of execution</a:t>
            </a:r>
            <a:r>
              <a:rPr lang="en-US" b="1" i="1" dirty="0"/>
              <a:t> </a:t>
            </a:r>
            <a:r>
              <a:rPr lang="en-US" b="1" dirty="0"/>
              <a:t>ARMS</a:t>
            </a:r>
            <a:r>
              <a:rPr lang="en-US" dirty="0"/>
              <a:t>, execute</a:t>
            </a:r>
            <a:r>
              <a:rPr lang="en-US" b="1" i="1" dirty="0"/>
              <a:t> </a:t>
            </a:r>
            <a:r>
              <a:rPr lang="en-US" i="1" dirty="0"/>
              <a:t>Port Arms</a:t>
            </a:r>
            <a:r>
              <a:rPr lang="en-US" b="1" i="1" dirty="0"/>
              <a:t> </a:t>
            </a:r>
            <a:r>
              <a:rPr lang="en-US" dirty="0"/>
              <a:t>in two counts. </a:t>
            </a:r>
          </a:p>
          <a:p>
            <a:r>
              <a:rPr lang="en-US" dirty="0"/>
              <a:t>On count three, release the grasp of the left hand and (without moving the head) place the rifle on the left shoulder with the right hand (with the sights up), keeping the right elbow down. </a:t>
            </a:r>
          </a:p>
        </p:txBody>
      </p:sp>
      <p:pic>
        <p:nvPicPr>
          <p:cNvPr id="5" name="Picture 4">
            <a:extLst>
              <a:ext uri="{FF2B5EF4-FFF2-40B4-BE49-F238E27FC236}">
                <a16:creationId xmlns:a16="http://schemas.microsoft.com/office/drawing/2014/main" id="{CB796E76-761A-429A-8F5A-5D5BA59B5317}"/>
              </a:ext>
            </a:extLst>
          </p:cNvPr>
          <p:cNvPicPr>
            <a:picLocks noChangeAspect="1"/>
          </p:cNvPicPr>
          <p:nvPr/>
        </p:nvPicPr>
        <p:blipFill>
          <a:blip r:embed="rId2"/>
          <a:stretch>
            <a:fillRect/>
          </a:stretch>
        </p:blipFill>
        <p:spPr>
          <a:xfrm>
            <a:off x="6019800" y="1600200"/>
            <a:ext cx="2797703" cy="3394113"/>
          </a:xfrm>
          <a:prstGeom prst="rect">
            <a:avLst/>
          </a:prstGeom>
        </p:spPr>
      </p:pic>
    </p:spTree>
    <p:extLst>
      <p:ext uri="{BB962C8B-B14F-4D97-AF65-F5344CB8AC3E}">
        <p14:creationId xmlns:p14="http://schemas.microsoft.com/office/powerpoint/2010/main" val="94948327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916A95-EFDF-B643-8499-7A83DB7C3067}"/>
              </a:ext>
            </a:extLst>
          </p:cNvPr>
          <p:cNvSpPr>
            <a:spLocks noGrp="1"/>
          </p:cNvSpPr>
          <p:nvPr>
            <p:ph type="title"/>
          </p:nvPr>
        </p:nvSpPr>
        <p:spPr>
          <a:xfrm>
            <a:off x="990600" y="274638"/>
            <a:ext cx="7772400" cy="1143000"/>
          </a:xfrm>
        </p:spPr>
        <p:txBody>
          <a:bodyPr/>
          <a:lstStyle/>
          <a:p>
            <a:r>
              <a:rPr lang="en-US" dirty="0"/>
              <a:t>Left Shoulder Arms </a:t>
            </a:r>
            <a:r>
              <a:rPr lang="en-US" sz="3600" dirty="0"/>
              <a:t>(continued)</a:t>
            </a:r>
            <a:endParaRPr lang="en-US" dirty="0"/>
          </a:p>
        </p:txBody>
      </p:sp>
      <p:sp>
        <p:nvSpPr>
          <p:cNvPr id="3" name="Content Placeholder 2">
            <a:extLst>
              <a:ext uri="{FF2B5EF4-FFF2-40B4-BE49-F238E27FC236}">
                <a16:creationId xmlns:a16="http://schemas.microsoft.com/office/drawing/2014/main" id="{FBABB04F-75F0-A341-AC7E-5261BA3781F2}"/>
              </a:ext>
            </a:extLst>
          </p:cNvPr>
          <p:cNvSpPr>
            <a:spLocks noGrp="1"/>
          </p:cNvSpPr>
          <p:nvPr>
            <p:ph idx="1"/>
          </p:nvPr>
        </p:nvSpPr>
        <p:spPr>
          <a:xfrm>
            <a:off x="762000" y="1782762"/>
            <a:ext cx="7924800" cy="4800600"/>
          </a:xfrm>
        </p:spPr>
        <p:txBody>
          <a:bodyPr>
            <a:normAutofit lnSpcReduction="10000"/>
          </a:bodyPr>
          <a:lstStyle/>
          <a:p>
            <a:pPr lvl="0"/>
            <a:r>
              <a:rPr lang="en-US" dirty="0"/>
              <a:t>At the same time, grasp the rifle with the left hand with the heel of the butt between the first two fingers and with the thumb and forefinger touching.</a:t>
            </a:r>
          </a:p>
          <a:p>
            <a:pPr lvl="0"/>
            <a:r>
              <a:rPr lang="en-US" dirty="0"/>
              <a:t>The left forearm is horizontal (parallel to the ground), and the left upper arm is against the side and on line with the back.</a:t>
            </a:r>
          </a:p>
          <a:p>
            <a:r>
              <a:rPr lang="en-US" dirty="0"/>
              <a:t>On count four, move the right hand sharply to the right side as in the </a:t>
            </a:r>
            <a:r>
              <a:rPr lang="en-US" i="1" dirty="0"/>
              <a:t>Position of Attention</a:t>
            </a:r>
            <a:r>
              <a:rPr lang="en-US" dirty="0"/>
              <a:t>.</a:t>
            </a:r>
          </a:p>
        </p:txBody>
      </p:sp>
    </p:spTree>
    <p:extLst>
      <p:ext uri="{BB962C8B-B14F-4D97-AF65-F5344CB8AC3E}">
        <p14:creationId xmlns:p14="http://schemas.microsoft.com/office/powerpoint/2010/main" val="18727819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Basic Rules Governing the Manual of Arms</a:t>
            </a:r>
          </a:p>
        </p:txBody>
      </p:sp>
      <p:sp>
        <p:nvSpPr>
          <p:cNvPr id="6" name="TextBox 5">
            <a:extLst>
              <a:ext uri="{FF2B5EF4-FFF2-40B4-BE49-F238E27FC236}">
                <a16:creationId xmlns:a16="http://schemas.microsoft.com/office/drawing/2014/main" id="{CB0AC6B3-0644-4483-897E-0B4DCB05E5BB}"/>
              </a:ext>
            </a:extLst>
          </p:cNvPr>
          <p:cNvSpPr txBox="1"/>
          <p:nvPr/>
        </p:nvSpPr>
        <p:spPr>
          <a:xfrm>
            <a:off x="974501" y="1417638"/>
            <a:ext cx="7543800" cy="1846659"/>
          </a:xfrm>
          <a:prstGeom prst="rect">
            <a:avLst/>
          </a:prstGeom>
          <a:noFill/>
        </p:spPr>
        <p:txBody>
          <a:bodyPr wrap="square" rtlCol="0">
            <a:spAutoFit/>
          </a:bodyPr>
          <a:lstStyle/>
          <a:p>
            <a:r>
              <a:rPr lang="en-US" sz="2400" u="sng" dirty="0"/>
              <a:t>References</a:t>
            </a:r>
            <a:r>
              <a:rPr lang="en-US" dirty="0"/>
              <a:t>:</a:t>
            </a:r>
          </a:p>
          <a:p>
            <a:endParaRPr lang="en-US" dirty="0"/>
          </a:p>
          <a:p>
            <a:pPr marL="285750" lvl="0" indent="-285750">
              <a:buFont typeface="Arial" panose="020B0604020202020204" pitchFamily="34" charset="0"/>
              <a:buChar char="•"/>
            </a:pPr>
            <a:r>
              <a:rPr lang="en-US" dirty="0"/>
              <a:t>TC 3-21.5.  Drill and Ceremonies (US Army).  </a:t>
            </a:r>
            <a:r>
              <a:rPr lang="en-US" u="sng" dirty="0">
                <a:hlinkClick r:id="rId2"/>
              </a:rPr>
              <a:t>https://cacadets.org/Regulations</a:t>
            </a:r>
            <a:r>
              <a:rPr lang="en-US" u="sng" dirty="0"/>
              <a:t> </a:t>
            </a:r>
            <a:r>
              <a:rPr lang="en-US" dirty="0"/>
              <a:t>Chapter 5 and Appendix D </a:t>
            </a:r>
          </a:p>
          <a:p>
            <a:endParaRPr lang="en-US" dirty="0"/>
          </a:p>
          <a:p>
            <a:pPr marL="285750" indent="-285750">
              <a:buFont typeface="Arial" panose="020B0604020202020204" pitchFamily="34" charset="0"/>
              <a:buChar char="•"/>
            </a:pPr>
            <a:r>
              <a:rPr lang="en-US" dirty="0"/>
              <a:t>Fort Jackson Army Individual Drill Videos</a:t>
            </a:r>
            <a:r>
              <a:rPr lang="en-US" sz="1600" dirty="0"/>
              <a:t>: </a:t>
            </a:r>
            <a:r>
              <a:rPr lang="en-US" sz="1600" dirty="0">
                <a:hlinkClick r:id="rId3"/>
              </a:rPr>
              <a:t>https://vimeo.com/channels/524805</a:t>
            </a:r>
            <a:endParaRPr lang="en-US" sz="1600" dirty="0"/>
          </a:p>
        </p:txBody>
      </p:sp>
      <p:pic>
        <p:nvPicPr>
          <p:cNvPr id="4" name="Picture 3">
            <a:extLst>
              <a:ext uri="{FF2B5EF4-FFF2-40B4-BE49-F238E27FC236}">
                <a16:creationId xmlns:a16="http://schemas.microsoft.com/office/drawing/2014/main" id="{215F22C1-B48A-4FAC-B29C-F9001CDC080F}"/>
              </a:ext>
            </a:extLst>
          </p:cNvPr>
          <p:cNvPicPr>
            <a:picLocks noChangeAspect="1"/>
          </p:cNvPicPr>
          <p:nvPr/>
        </p:nvPicPr>
        <p:blipFill>
          <a:blip r:embed="rId4"/>
          <a:stretch>
            <a:fillRect/>
          </a:stretch>
        </p:blipFill>
        <p:spPr>
          <a:xfrm>
            <a:off x="1905000" y="3733800"/>
            <a:ext cx="5123928" cy="2514600"/>
          </a:xfrm>
          <a:prstGeom prst="rect">
            <a:avLst/>
          </a:prstGeom>
        </p:spPr>
      </p:pic>
    </p:spTree>
    <p:extLst>
      <p:ext uri="{BB962C8B-B14F-4D97-AF65-F5344CB8AC3E}">
        <p14:creationId xmlns:p14="http://schemas.microsoft.com/office/powerpoint/2010/main" val="167891366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31F9C3-158F-4D66-B42C-44B077D79D80}"/>
              </a:ext>
            </a:extLst>
          </p:cNvPr>
          <p:cNvSpPr>
            <a:spLocks noGrp="1"/>
          </p:cNvSpPr>
          <p:nvPr>
            <p:ph type="title"/>
          </p:nvPr>
        </p:nvSpPr>
        <p:spPr>
          <a:xfrm>
            <a:off x="1447800" y="228600"/>
            <a:ext cx="6248400" cy="1143000"/>
          </a:xfrm>
        </p:spPr>
        <p:txBody>
          <a:bodyPr>
            <a:normAutofit fontScale="90000"/>
          </a:bodyPr>
          <a:lstStyle/>
          <a:p>
            <a:r>
              <a:rPr lang="en-US" i="1" dirty="0"/>
              <a:t>Left Shoulder Arms </a:t>
            </a:r>
            <a:r>
              <a:rPr lang="en-US" dirty="0"/>
              <a:t>from</a:t>
            </a:r>
            <a:r>
              <a:rPr lang="en-US" i="1" dirty="0"/>
              <a:t> Order Arms</a:t>
            </a:r>
            <a:endParaRPr lang="en-US" dirty="0"/>
          </a:p>
        </p:txBody>
      </p:sp>
      <p:pic>
        <p:nvPicPr>
          <p:cNvPr id="4" name="Picture 3">
            <a:extLst>
              <a:ext uri="{FF2B5EF4-FFF2-40B4-BE49-F238E27FC236}">
                <a16:creationId xmlns:a16="http://schemas.microsoft.com/office/drawing/2014/main" id="{D409632E-EA07-4433-8ABC-7F0EE489B9E0}"/>
              </a:ext>
            </a:extLst>
          </p:cNvPr>
          <p:cNvPicPr>
            <a:picLocks noChangeAspect="1"/>
          </p:cNvPicPr>
          <p:nvPr/>
        </p:nvPicPr>
        <p:blipFill>
          <a:blip r:embed="rId2"/>
          <a:stretch>
            <a:fillRect/>
          </a:stretch>
        </p:blipFill>
        <p:spPr>
          <a:xfrm>
            <a:off x="228600" y="1752600"/>
            <a:ext cx="8686800" cy="4601656"/>
          </a:xfrm>
          <a:prstGeom prst="rect">
            <a:avLst/>
          </a:prstGeom>
        </p:spPr>
      </p:pic>
    </p:spTree>
    <p:extLst>
      <p:ext uri="{BB962C8B-B14F-4D97-AF65-F5344CB8AC3E}">
        <p14:creationId xmlns:p14="http://schemas.microsoft.com/office/powerpoint/2010/main" val="228614897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9641C-971E-4ED8-A469-FA8217627644}"/>
              </a:ext>
            </a:extLst>
          </p:cNvPr>
          <p:cNvSpPr>
            <a:spLocks noGrp="1"/>
          </p:cNvSpPr>
          <p:nvPr>
            <p:ph type="title"/>
          </p:nvPr>
        </p:nvSpPr>
        <p:spPr>
          <a:xfrm>
            <a:off x="1905000" y="160337"/>
            <a:ext cx="5638800" cy="1143000"/>
          </a:xfrm>
        </p:spPr>
        <p:txBody>
          <a:bodyPr>
            <a:normAutofit fontScale="90000"/>
          </a:bodyPr>
          <a:lstStyle/>
          <a:p>
            <a:r>
              <a:rPr lang="en-US" i="1" dirty="0"/>
              <a:t>Order Arms </a:t>
            </a:r>
            <a:r>
              <a:rPr lang="en-US" dirty="0"/>
              <a:t>from</a:t>
            </a:r>
            <a:r>
              <a:rPr lang="en-US" i="1" dirty="0"/>
              <a:t> Left Shoulder Arms </a:t>
            </a:r>
            <a:endParaRPr lang="en-US" dirty="0"/>
          </a:p>
        </p:txBody>
      </p:sp>
      <p:sp>
        <p:nvSpPr>
          <p:cNvPr id="3" name="Content Placeholder 2">
            <a:extLst>
              <a:ext uri="{FF2B5EF4-FFF2-40B4-BE49-F238E27FC236}">
                <a16:creationId xmlns:a16="http://schemas.microsoft.com/office/drawing/2014/main" id="{A76FABAA-D886-46E7-9139-654081740F5C}"/>
              </a:ext>
            </a:extLst>
          </p:cNvPr>
          <p:cNvSpPr>
            <a:spLocks noGrp="1"/>
          </p:cNvSpPr>
          <p:nvPr>
            <p:ph idx="1"/>
          </p:nvPr>
        </p:nvSpPr>
        <p:spPr>
          <a:xfrm>
            <a:off x="457200" y="1600200"/>
            <a:ext cx="8229600" cy="4953000"/>
          </a:xfrm>
        </p:spPr>
        <p:txBody>
          <a:bodyPr>
            <a:normAutofit fontScale="70000" lnSpcReduction="20000"/>
          </a:bodyPr>
          <a:lstStyle/>
          <a:p>
            <a:pPr marL="0" indent="0">
              <a:lnSpc>
                <a:spcPct val="120000"/>
              </a:lnSpc>
              <a:spcBef>
                <a:spcPts val="0"/>
              </a:spcBef>
              <a:spcAft>
                <a:spcPts val="1200"/>
              </a:spcAft>
              <a:buNone/>
            </a:pPr>
            <a:r>
              <a:rPr lang="en-US" i="1" dirty="0"/>
              <a:t>Order Arms </a:t>
            </a:r>
            <a:r>
              <a:rPr lang="en-US" dirty="0"/>
              <a:t>from</a:t>
            </a:r>
            <a:r>
              <a:rPr lang="en-US" i="1" dirty="0"/>
              <a:t> Left Shoulder Arms </a:t>
            </a:r>
            <a:r>
              <a:rPr lang="en-US" dirty="0"/>
              <a:t>is a five-count movement. The command is </a:t>
            </a:r>
            <a:r>
              <a:rPr lang="en-US" b="1" i="1" dirty="0"/>
              <a:t>Order, </a:t>
            </a:r>
            <a:r>
              <a:rPr lang="en-US" b="1" dirty="0"/>
              <a:t>ARMS</a:t>
            </a:r>
            <a:r>
              <a:rPr lang="en-US" dirty="0"/>
              <a:t>.</a:t>
            </a:r>
          </a:p>
          <a:p>
            <a:pPr lvl="0">
              <a:lnSpc>
                <a:spcPct val="120000"/>
              </a:lnSpc>
              <a:spcBef>
                <a:spcPts val="0"/>
              </a:spcBef>
              <a:spcAft>
                <a:spcPts val="1200"/>
              </a:spcAft>
            </a:pPr>
            <a:r>
              <a:rPr lang="en-US" dirty="0"/>
              <a:t>On the command of execution</a:t>
            </a:r>
            <a:r>
              <a:rPr lang="en-US" b="1" i="1" dirty="0"/>
              <a:t> </a:t>
            </a:r>
            <a:r>
              <a:rPr lang="en-US" b="1" dirty="0"/>
              <a:t>ARMS,</a:t>
            </a:r>
            <a:r>
              <a:rPr lang="en-US" b="1" i="1" dirty="0"/>
              <a:t> </a:t>
            </a:r>
            <a:r>
              <a:rPr lang="en-US" dirty="0"/>
              <a:t>move the right hand up and across</a:t>
            </a:r>
            <a:r>
              <a:rPr lang="en-US" b="1" i="1" dirty="0"/>
              <a:t> </a:t>
            </a:r>
            <a:r>
              <a:rPr lang="en-US" dirty="0"/>
              <a:t>the body and grasp the small of the stock, keeping the right elbow down.</a:t>
            </a:r>
          </a:p>
          <a:p>
            <a:pPr lvl="0">
              <a:lnSpc>
                <a:spcPct val="120000"/>
              </a:lnSpc>
              <a:spcBef>
                <a:spcPts val="0"/>
              </a:spcBef>
              <a:spcAft>
                <a:spcPts val="1200"/>
              </a:spcAft>
            </a:pPr>
            <a:r>
              <a:rPr lang="en-US" dirty="0"/>
              <a:t>On count two (without moving the head), release the grasp of the left hand and with the right hand move the rifle diagonally across the body (sights up) about four inches (4”) from the body.</a:t>
            </a:r>
          </a:p>
          <a:p>
            <a:pPr lvl="0">
              <a:lnSpc>
                <a:spcPct val="120000"/>
              </a:lnSpc>
              <a:spcBef>
                <a:spcPts val="0"/>
              </a:spcBef>
              <a:spcAft>
                <a:spcPts val="1200"/>
              </a:spcAft>
            </a:pPr>
            <a:r>
              <a:rPr lang="en-US" dirty="0"/>
              <a:t>At the same time, grasp the rifle at the balance with the left hand, and resume </a:t>
            </a:r>
            <a:r>
              <a:rPr lang="en-US" i="1" dirty="0"/>
              <a:t>Port Arms</a:t>
            </a:r>
            <a:r>
              <a:rPr lang="en-US" dirty="0"/>
              <a:t>.</a:t>
            </a:r>
          </a:p>
          <a:p>
            <a:pPr lvl="0">
              <a:lnSpc>
                <a:spcPct val="120000"/>
              </a:lnSpc>
              <a:spcBef>
                <a:spcPts val="0"/>
              </a:spcBef>
              <a:spcAft>
                <a:spcPts val="1200"/>
              </a:spcAft>
            </a:pPr>
            <a:r>
              <a:rPr lang="en-US" dirty="0"/>
              <a:t>Counts three, four, and five are the same as </a:t>
            </a:r>
            <a:r>
              <a:rPr lang="en-US" i="1" dirty="0"/>
              <a:t>Order Arms</a:t>
            </a:r>
            <a:r>
              <a:rPr lang="en-US" dirty="0"/>
              <a:t> from </a:t>
            </a:r>
            <a:r>
              <a:rPr lang="en-US" i="1" dirty="0"/>
              <a:t>Port Arms</a:t>
            </a:r>
            <a:r>
              <a:rPr lang="en-US" dirty="0"/>
              <a:t>.</a:t>
            </a:r>
          </a:p>
        </p:txBody>
      </p:sp>
    </p:spTree>
    <p:extLst>
      <p:ext uri="{BB962C8B-B14F-4D97-AF65-F5344CB8AC3E}">
        <p14:creationId xmlns:p14="http://schemas.microsoft.com/office/powerpoint/2010/main" val="173788221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ECCF94-C156-411F-BE5A-20A1AD0FF669}"/>
              </a:ext>
            </a:extLst>
          </p:cNvPr>
          <p:cNvSpPr>
            <a:spLocks noGrp="1"/>
          </p:cNvSpPr>
          <p:nvPr>
            <p:ph type="title"/>
          </p:nvPr>
        </p:nvSpPr>
        <p:spPr>
          <a:xfrm>
            <a:off x="1638300" y="304800"/>
            <a:ext cx="5867400" cy="1143000"/>
          </a:xfrm>
        </p:spPr>
        <p:txBody>
          <a:bodyPr>
            <a:normAutofit fontScale="90000"/>
          </a:bodyPr>
          <a:lstStyle/>
          <a:p>
            <a:r>
              <a:rPr lang="en-US" i="1" dirty="0"/>
              <a:t>Order Arms </a:t>
            </a:r>
            <a:r>
              <a:rPr lang="en-US" dirty="0"/>
              <a:t>from</a:t>
            </a:r>
            <a:r>
              <a:rPr lang="en-US" i="1" dirty="0"/>
              <a:t> Left Shoulder Arms </a:t>
            </a:r>
            <a:endParaRPr lang="en-US" dirty="0"/>
          </a:p>
        </p:txBody>
      </p:sp>
      <p:pic>
        <p:nvPicPr>
          <p:cNvPr id="4" name="Picture 3">
            <a:extLst>
              <a:ext uri="{FF2B5EF4-FFF2-40B4-BE49-F238E27FC236}">
                <a16:creationId xmlns:a16="http://schemas.microsoft.com/office/drawing/2014/main" id="{C409DBCF-21E5-43DC-9E6D-CD46B77428A7}"/>
              </a:ext>
            </a:extLst>
          </p:cNvPr>
          <p:cNvPicPr>
            <a:picLocks noChangeAspect="1"/>
          </p:cNvPicPr>
          <p:nvPr/>
        </p:nvPicPr>
        <p:blipFill>
          <a:blip r:embed="rId2"/>
          <a:stretch>
            <a:fillRect/>
          </a:stretch>
        </p:blipFill>
        <p:spPr>
          <a:xfrm>
            <a:off x="242312" y="2057400"/>
            <a:ext cx="8659375" cy="3505200"/>
          </a:xfrm>
          <a:prstGeom prst="rect">
            <a:avLst/>
          </a:prstGeom>
        </p:spPr>
      </p:pic>
    </p:spTree>
    <p:extLst>
      <p:ext uri="{BB962C8B-B14F-4D97-AF65-F5344CB8AC3E}">
        <p14:creationId xmlns:p14="http://schemas.microsoft.com/office/powerpoint/2010/main" val="125106082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03DB9-C535-446F-B85D-4BBB5BC9F6BF}"/>
              </a:ext>
            </a:extLst>
          </p:cNvPr>
          <p:cNvSpPr>
            <a:spLocks noGrp="1"/>
          </p:cNvSpPr>
          <p:nvPr>
            <p:ph type="title"/>
          </p:nvPr>
        </p:nvSpPr>
        <p:spPr/>
        <p:txBody>
          <a:bodyPr/>
          <a:lstStyle/>
          <a:p>
            <a:r>
              <a:rPr lang="en-US" dirty="0">
                <a:hlinkClick r:id="rId2" action="ppaction://hlinksldjump"/>
              </a:rPr>
              <a:t>Check on Learning</a:t>
            </a:r>
            <a:endParaRPr lang="en-US" dirty="0"/>
          </a:p>
        </p:txBody>
      </p:sp>
      <p:sp>
        <p:nvSpPr>
          <p:cNvPr id="3" name="Content Placeholder 2">
            <a:extLst>
              <a:ext uri="{FF2B5EF4-FFF2-40B4-BE49-F238E27FC236}">
                <a16:creationId xmlns:a16="http://schemas.microsoft.com/office/drawing/2014/main" id="{80367589-DA95-49E4-9B80-429546740AD1}"/>
              </a:ext>
            </a:extLst>
          </p:cNvPr>
          <p:cNvSpPr>
            <a:spLocks noGrp="1"/>
          </p:cNvSpPr>
          <p:nvPr>
            <p:ph idx="1"/>
          </p:nvPr>
        </p:nvSpPr>
        <p:spPr>
          <a:xfrm>
            <a:off x="1143000" y="1752600"/>
            <a:ext cx="7543800" cy="4983162"/>
          </a:xfrm>
        </p:spPr>
        <p:txBody>
          <a:bodyPr>
            <a:normAutofit/>
          </a:bodyPr>
          <a:lstStyle/>
          <a:p>
            <a:pPr marL="514350" indent="-514350">
              <a:spcAft>
                <a:spcPts val="1200"/>
              </a:spcAft>
              <a:buFont typeface="+mj-lt"/>
              <a:buAutoNum type="arabicPeriod"/>
            </a:pPr>
            <a:r>
              <a:rPr lang="en-US" dirty="0"/>
              <a:t>What is the command of execution in </a:t>
            </a:r>
            <a:r>
              <a:rPr lang="en-US" i="1" dirty="0"/>
              <a:t>Left Shoulder, Arms</a:t>
            </a:r>
            <a:r>
              <a:rPr lang="en-US" dirty="0"/>
              <a:t>?</a:t>
            </a:r>
          </a:p>
          <a:p>
            <a:pPr marL="514350" indent="-514350">
              <a:spcAft>
                <a:spcPts val="1200"/>
              </a:spcAft>
              <a:buFont typeface="+mj-lt"/>
              <a:buAutoNum type="arabicPeriod"/>
            </a:pPr>
            <a:r>
              <a:rPr lang="en-US" dirty="0"/>
              <a:t>At the end of the </a:t>
            </a:r>
            <a:r>
              <a:rPr lang="en-US" i="1" dirty="0"/>
              <a:t>Left Shoulder Arms</a:t>
            </a:r>
            <a:r>
              <a:rPr lang="en-US" dirty="0"/>
              <a:t> movement, the left forearm is </a:t>
            </a:r>
            <a:r>
              <a:rPr lang="en-US" u="sng" dirty="0"/>
              <a:t>		</a:t>
            </a:r>
            <a:r>
              <a:rPr lang="en-US" dirty="0"/>
              <a:t> to the ground and the left upper arm is    </a:t>
            </a:r>
            <a:r>
              <a:rPr lang="en-US" u="sng" dirty="0"/>
              <a:t>				</a:t>
            </a:r>
            <a:r>
              <a:rPr lang="en-US" dirty="0"/>
              <a:t> the side and on line with the </a:t>
            </a:r>
            <a:r>
              <a:rPr lang="en-US" u="sng" dirty="0"/>
              <a:t>				</a:t>
            </a:r>
            <a:r>
              <a:rPr lang="en-US" dirty="0"/>
              <a:t>.</a:t>
            </a:r>
          </a:p>
          <a:p>
            <a:pPr marL="514350" indent="-514350">
              <a:buFont typeface="+mj-lt"/>
              <a:buAutoNum type="arabicPeriod"/>
            </a:pPr>
            <a:endParaRPr lang="en-US" dirty="0"/>
          </a:p>
        </p:txBody>
      </p:sp>
      <p:sp>
        <p:nvSpPr>
          <p:cNvPr id="4" name="Content Placeholder 2">
            <a:extLst>
              <a:ext uri="{FF2B5EF4-FFF2-40B4-BE49-F238E27FC236}">
                <a16:creationId xmlns:a16="http://schemas.microsoft.com/office/drawing/2014/main" id="{12227D2F-01CF-F141-AFD3-5A49AF4BB5B3}"/>
              </a:ext>
            </a:extLst>
          </p:cNvPr>
          <p:cNvSpPr txBox="1">
            <a:spLocks/>
          </p:cNvSpPr>
          <p:nvPr/>
        </p:nvSpPr>
        <p:spPr>
          <a:xfrm>
            <a:off x="3200400" y="1295400"/>
            <a:ext cx="5486400" cy="528796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2000" dirty="0"/>
          </a:p>
        </p:txBody>
      </p:sp>
    </p:spTree>
    <p:extLst>
      <p:ext uri="{BB962C8B-B14F-4D97-AF65-F5344CB8AC3E}">
        <p14:creationId xmlns:p14="http://schemas.microsoft.com/office/powerpoint/2010/main" val="221903292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FDAE22-D7E4-465C-8F57-FAFD8ACEF0F0}"/>
              </a:ext>
            </a:extLst>
          </p:cNvPr>
          <p:cNvSpPr>
            <a:spLocks noGrp="1"/>
          </p:cNvSpPr>
          <p:nvPr>
            <p:ph type="title"/>
          </p:nvPr>
        </p:nvSpPr>
        <p:spPr/>
        <p:txBody>
          <a:bodyPr/>
          <a:lstStyle/>
          <a:p>
            <a:r>
              <a:rPr lang="en-US" dirty="0"/>
              <a:t>Practicum</a:t>
            </a:r>
          </a:p>
        </p:txBody>
      </p:sp>
      <p:sp>
        <p:nvSpPr>
          <p:cNvPr id="4" name="Rectangle: Rounded Corners 3">
            <a:extLst>
              <a:ext uri="{FF2B5EF4-FFF2-40B4-BE49-F238E27FC236}">
                <a16:creationId xmlns:a16="http://schemas.microsoft.com/office/drawing/2014/main" id="{E576DAA0-555A-4C1B-8CC3-9A1D38EC4718}"/>
              </a:ext>
            </a:extLst>
          </p:cNvPr>
          <p:cNvSpPr/>
          <p:nvPr/>
        </p:nvSpPr>
        <p:spPr>
          <a:xfrm>
            <a:off x="1066800" y="1905000"/>
            <a:ext cx="7239000" cy="3657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t>In the classroom, gym, or outside:</a:t>
            </a:r>
          </a:p>
          <a:p>
            <a:endParaRPr lang="en-US" sz="3200" dirty="0"/>
          </a:p>
          <a:p>
            <a:pPr marL="285750" indent="-285750">
              <a:buFont typeface="Arial" panose="020B0604020202020204" pitchFamily="34" charset="0"/>
              <a:buChar char="•"/>
            </a:pPr>
            <a:r>
              <a:rPr lang="en-US" sz="3200" dirty="0"/>
              <a:t>Practice </a:t>
            </a:r>
            <a:r>
              <a:rPr lang="en-US" sz="3200" i="1" dirty="0"/>
              <a:t>Left Shoulder Arms </a:t>
            </a:r>
            <a:r>
              <a:rPr lang="en-US" sz="3200" dirty="0"/>
              <a:t>with a replica rifle or prop</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72336863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hlinkClick r:id="rId2" action="ppaction://hlinksldjump"/>
              </a:rPr>
              <a:t>Changing positions</a:t>
            </a:r>
            <a:endParaRPr lang="en-US" dirty="0"/>
          </a:p>
        </p:txBody>
      </p:sp>
      <p:sp>
        <p:nvSpPr>
          <p:cNvPr id="5" name="Text Placeholder 4"/>
          <p:cNvSpPr>
            <a:spLocks noGrp="1"/>
          </p:cNvSpPr>
          <p:nvPr>
            <p:ph type="body" idx="1"/>
          </p:nvPr>
        </p:nvSpPr>
        <p:spPr>
          <a:xfrm>
            <a:off x="520931" y="5029200"/>
            <a:ext cx="7772400" cy="1500187"/>
          </a:xfrm>
        </p:spPr>
        <p:txBody>
          <a:bodyPr/>
          <a:lstStyle/>
          <a:p>
            <a:pPr lvl="0"/>
            <a:r>
              <a:rPr lang="en-US" dirty="0"/>
              <a:t>10. Properly change from each of the positions in the Manual of Arms to any other position.</a:t>
            </a:r>
          </a:p>
          <a:p>
            <a:pPr lvl="0"/>
            <a:r>
              <a:rPr lang="en-US" dirty="0"/>
              <a:t>11. Properly execute </a:t>
            </a:r>
            <a:r>
              <a:rPr lang="en-US" i="1" dirty="0"/>
              <a:t>15-Count Manual of Arms </a:t>
            </a:r>
            <a:r>
              <a:rPr lang="en-US" dirty="0"/>
              <a:t>with a rifle.</a:t>
            </a:r>
          </a:p>
        </p:txBody>
      </p:sp>
    </p:spTree>
    <p:extLst>
      <p:ext uri="{BB962C8B-B14F-4D97-AF65-F5344CB8AC3E}">
        <p14:creationId xmlns:p14="http://schemas.microsoft.com/office/powerpoint/2010/main" val="36713084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wearing a hat&#10;&#10;Description generated with high confidence">
            <a:extLst>
              <a:ext uri="{FF2B5EF4-FFF2-40B4-BE49-F238E27FC236}">
                <a16:creationId xmlns:a16="http://schemas.microsoft.com/office/drawing/2014/main" id="{C8525200-1BFF-4AE6-89BC-6CEBD417F10B}"/>
              </a:ext>
            </a:extLst>
          </p:cNvPr>
          <p:cNvPicPr/>
          <p:nvPr/>
        </p:nvPicPr>
        <p:blipFill>
          <a:blip r:embed="rId2" cstate="print">
            <a:lum bright="70000" contrast="-70000"/>
            <a:extLst>
              <a:ext uri="{28A0092B-C50C-407E-A947-70E740481C1C}">
                <a14:useLocalDpi xmlns:a14="http://schemas.microsoft.com/office/drawing/2010/main" val="0"/>
              </a:ext>
            </a:extLst>
          </a:blip>
          <a:stretch>
            <a:fillRect/>
          </a:stretch>
        </p:blipFill>
        <p:spPr>
          <a:xfrm>
            <a:off x="1143000" y="0"/>
            <a:ext cx="8001000" cy="6866890"/>
          </a:xfrm>
          <a:prstGeom prst="rect">
            <a:avLst/>
          </a:prstGeom>
          <a:ln>
            <a:noFill/>
          </a:ln>
          <a:effectLst>
            <a:softEdge rad="112500"/>
          </a:effectLst>
        </p:spPr>
      </p:pic>
      <p:sp>
        <p:nvSpPr>
          <p:cNvPr id="96258" name="Rectangle 2"/>
          <p:cNvSpPr>
            <a:spLocks noGrp="1" noChangeArrowheads="1"/>
          </p:cNvSpPr>
          <p:nvPr>
            <p:ph type="title"/>
          </p:nvPr>
        </p:nvSpPr>
        <p:spPr>
          <a:xfrm>
            <a:off x="1219200" y="274638"/>
            <a:ext cx="6553200" cy="1143000"/>
          </a:xfrm>
        </p:spPr>
        <p:txBody>
          <a:bodyPr>
            <a:normAutofit/>
          </a:bodyPr>
          <a:lstStyle/>
          <a:p>
            <a:r>
              <a:rPr lang="en-US" dirty="0"/>
              <a:t>Changing Positions</a:t>
            </a:r>
            <a:endParaRPr lang="en-US" altLang="en-US" dirty="0"/>
          </a:p>
        </p:txBody>
      </p:sp>
      <p:sp>
        <p:nvSpPr>
          <p:cNvPr id="96259" name="Rectangle 3"/>
          <p:cNvSpPr>
            <a:spLocks noGrp="1" noChangeArrowheads="1"/>
          </p:cNvSpPr>
          <p:nvPr>
            <p:ph idx="1"/>
          </p:nvPr>
        </p:nvSpPr>
        <p:spPr>
          <a:xfrm>
            <a:off x="1144555" y="1445015"/>
            <a:ext cx="7620000" cy="4419600"/>
          </a:xfrm>
        </p:spPr>
        <p:txBody>
          <a:bodyPr>
            <a:normAutofit fontScale="70000" lnSpcReduction="20000"/>
          </a:bodyPr>
          <a:lstStyle/>
          <a:p>
            <a:pPr marL="0" indent="0">
              <a:buNone/>
            </a:pPr>
            <a:r>
              <a:rPr lang="en-US" sz="4000" b="1" u="sng" dirty="0"/>
              <a:t>Objectives</a:t>
            </a:r>
            <a:endParaRPr lang="en-US" sz="4000" dirty="0"/>
          </a:p>
          <a:p>
            <a:r>
              <a:rPr lang="en-US" i="1" dirty="0"/>
              <a:t>90% of Unit Cadets can properly execute the manual of arms using a replica (3-4 pound) rifle with sharpness, precision, and snap when given proper commands.</a:t>
            </a:r>
          </a:p>
          <a:p>
            <a:pPr marL="0" indent="0">
              <a:buNone/>
            </a:pPr>
            <a:endParaRPr lang="en-US" i="1" dirty="0"/>
          </a:p>
          <a:p>
            <a:pPr marL="0" lvl="0" indent="0">
              <a:spcBef>
                <a:spcPts val="0"/>
              </a:spcBef>
              <a:spcAft>
                <a:spcPts val="1200"/>
              </a:spcAft>
              <a:buNone/>
            </a:pPr>
            <a:r>
              <a:rPr lang="en-US" dirty="0">
                <a:highlight>
                  <a:srgbClr val="FFFF00"/>
                </a:highlight>
              </a:rPr>
              <a:t>10. Properly change from each of the positions in the Manual of Arms to any other position.</a:t>
            </a:r>
          </a:p>
          <a:p>
            <a:pPr marL="0" lvl="0" indent="0">
              <a:buNone/>
            </a:pPr>
            <a:r>
              <a:rPr lang="en-US" dirty="0">
                <a:highlight>
                  <a:srgbClr val="FFFF00"/>
                </a:highlight>
              </a:rPr>
              <a:t>11. Experienced Cadets properly execute </a:t>
            </a:r>
            <a:r>
              <a:rPr lang="en-US" i="1" dirty="0">
                <a:highlight>
                  <a:srgbClr val="FFFF00"/>
                </a:highlight>
              </a:rPr>
              <a:t>15-Count Manual of Arms </a:t>
            </a:r>
            <a:r>
              <a:rPr lang="en-US" dirty="0">
                <a:highlight>
                  <a:srgbClr val="FFFF00"/>
                </a:highlight>
              </a:rPr>
              <a:t>with a rifle.</a:t>
            </a:r>
          </a:p>
          <a:p>
            <a:pPr lvl="0"/>
            <a:endParaRPr lang="en-US" sz="4000" b="1" u="sng" dirty="0"/>
          </a:p>
          <a:p>
            <a:pPr marL="0" indent="0">
              <a:buNone/>
            </a:pPr>
            <a:r>
              <a:rPr lang="en-US" sz="4000" b="1" u="sng" dirty="0"/>
              <a:t>Essential Question</a:t>
            </a:r>
            <a:r>
              <a:rPr lang="en-US" sz="4000" dirty="0"/>
              <a:t>: </a:t>
            </a:r>
          </a:p>
          <a:p>
            <a:pPr marL="0" indent="0">
              <a:buNone/>
            </a:pPr>
            <a:r>
              <a:rPr lang="en-US" sz="4000" b="1" dirty="0">
                <a:highlight>
                  <a:srgbClr val="FFFF00"/>
                </a:highlight>
              </a:rPr>
              <a:t>What is the 15-count Manual of Arms?</a:t>
            </a:r>
            <a:endParaRPr lang="en-US" altLang="en-US" sz="4000" dirty="0"/>
          </a:p>
        </p:txBody>
      </p:sp>
    </p:spTree>
    <p:extLst>
      <p:ext uri="{BB962C8B-B14F-4D97-AF65-F5344CB8AC3E}">
        <p14:creationId xmlns:p14="http://schemas.microsoft.com/office/powerpoint/2010/main" val="218403427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7323C-F34B-4B48-B178-F6C428B72988}"/>
              </a:ext>
            </a:extLst>
          </p:cNvPr>
          <p:cNvSpPr>
            <a:spLocks noGrp="1"/>
          </p:cNvSpPr>
          <p:nvPr>
            <p:ph type="title"/>
          </p:nvPr>
        </p:nvSpPr>
        <p:spPr/>
        <p:txBody>
          <a:bodyPr>
            <a:normAutofit fontScale="90000"/>
          </a:bodyPr>
          <a:lstStyle/>
          <a:p>
            <a:r>
              <a:rPr lang="en-US" dirty="0"/>
              <a:t>Changing Positions</a:t>
            </a:r>
            <a:br>
              <a:rPr lang="en-US" dirty="0"/>
            </a:br>
            <a:r>
              <a:rPr lang="en-US" sz="2700" b="1" i="1" dirty="0">
                <a:solidFill>
                  <a:schemeClr val="accent1">
                    <a:lumMod val="50000"/>
                  </a:schemeClr>
                </a:solidFill>
              </a:rPr>
              <a:t>Right Shoulder Arms </a:t>
            </a:r>
            <a:r>
              <a:rPr lang="en-US" sz="2700" b="1" dirty="0">
                <a:solidFill>
                  <a:schemeClr val="accent1">
                    <a:lumMod val="50000"/>
                  </a:schemeClr>
                </a:solidFill>
              </a:rPr>
              <a:t>from</a:t>
            </a:r>
            <a:r>
              <a:rPr lang="en-US" sz="2700" b="1" i="1" dirty="0">
                <a:solidFill>
                  <a:schemeClr val="accent1">
                    <a:lumMod val="50000"/>
                  </a:schemeClr>
                </a:solidFill>
              </a:rPr>
              <a:t> Port Arms</a:t>
            </a:r>
            <a:endParaRPr lang="en-US" sz="2700" b="1" dirty="0">
              <a:solidFill>
                <a:schemeClr val="accent1">
                  <a:lumMod val="50000"/>
                </a:schemeClr>
              </a:solidFill>
            </a:endParaRPr>
          </a:p>
        </p:txBody>
      </p:sp>
      <p:sp>
        <p:nvSpPr>
          <p:cNvPr id="3" name="Content Placeholder 2">
            <a:extLst>
              <a:ext uri="{FF2B5EF4-FFF2-40B4-BE49-F238E27FC236}">
                <a16:creationId xmlns:a16="http://schemas.microsoft.com/office/drawing/2014/main" id="{A74EB40E-131B-CD40-A64A-48D0E741A94F}"/>
              </a:ext>
            </a:extLst>
          </p:cNvPr>
          <p:cNvSpPr>
            <a:spLocks noGrp="1"/>
          </p:cNvSpPr>
          <p:nvPr>
            <p:ph idx="1"/>
          </p:nvPr>
        </p:nvSpPr>
        <p:spPr>
          <a:xfrm>
            <a:off x="457200" y="1981200"/>
            <a:ext cx="8229600" cy="4525963"/>
          </a:xfrm>
        </p:spPr>
        <p:txBody>
          <a:bodyPr>
            <a:normAutofit fontScale="70000" lnSpcReduction="20000"/>
          </a:bodyPr>
          <a:lstStyle/>
          <a:p>
            <a:pPr marL="0" indent="0">
              <a:lnSpc>
                <a:spcPct val="120000"/>
              </a:lnSpc>
              <a:spcBef>
                <a:spcPts val="0"/>
              </a:spcBef>
              <a:spcAft>
                <a:spcPts val="1200"/>
              </a:spcAft>
              <a:buNone/>
            </a:pPr>
            <a:r>
              <a:rPr lang="en-US" i="1" dirty="0"/>
              <a:t>Right Shoulder Arms </a:t>
            </a:r>
            <a:r>
              <a:rPr lang="en-US" dirty="0"/>
              <a:t>from</a:t>
            </a:r>
            <a:r>
              <a:rPr lang="en-US" i="1" dirty="0"/>
              <a:t> Port Arms </a:t>
            </a:r>
            <a:r>
              <a:rPr lang="en-US" dirty="0"/>
              <a:t>is a three-count movement. The command is </a:t>
            </a:r>
            <a:r>
              <a:rPr lang="en-US" b="1" i="1" dirty="0"/>
              <a:t>Right Shoulder</a:t>
            </a:r>
            <a:r>
              <a:rPr lang="en-US" b="1" dirty="0"/>
              <a:t>, ARMS</a:t>
            </a:r>
            <a:r>
              <a:rPr lang="en-US" dirty="0"/>
              <a:t>.</a:t>
            </a:r>
          </a:p>
          <a:p>
            <a:pPr>
              <a:lnSpc>
                <a:spcPct val="120000"/>
              </a:lnSpc>
              <a:spcBef>
                <a:spcPts val="0"/>
              </a:spcBef>
              <a:spcAft>
                <a:spcPts val="1200"/>
              </a:spcAft>
            </a:pPr>
            <a:r>
              <a:rPr lang="en-US" dirty="0"/>
              <a:t>On the command of execution </a:t>
            </a:r>
            <a:r>
              <a:rPr lang="en-US" b="1" dirty="0"/>
              <a:t>ARMS,</a:t>
            </a:r>
            <a:r>
              <a:rPr lang="en-US" dirty="0"/>
              <a:t> release the grasp of the right hand and grasp the rifle with the heel of the butt between the first two fingers, with the thumb and forefinger touching. </a:t>
            </a:r>
          </a:p>
          <a:p>
            <a:pPr>
              <a:lnSpc>
                <a:spcPct val="120000"/>
              </a:lnSpc>
              <a:spcBef>
                <a:spcPts val="0"/>
              </a:spcBef>
              <a:spcAft>
                <a:spcPts val="1200"/>
              </a:spcAft>
            </a:pPr>
            <a:r>
              <a:rPr lang="en-US" dirty="0"/>
              <a:t>Counts two and three are the same as counts three and four from </a:t>
            </a:r>
            <a:r>
              <a:rPr lang="en-US" i="1" dirty="0"/>
              <a:t>Order Arms.</a:t>
            </a:r>
            <a:r>
              <a:rPr lang="en-US" dirty="0"/>
              <a:t> </a:t>
            </a:r>
          </a:p>
          <a:p>
            <a:pPr>
              <a:lnSpc>
                <a:spcPct val="120000"/>
              </a:lnSpc>
              <a:spcBef>
                <a:spcPts val="0"/>
              </a:spcBef>
              <a:spcAft>
                <a:spcPts val="1200"/>
              </a:spcAft>
            </a:pPr>
            <a:r>
              <a:rPr lang="en-US" dirty="0"/>
              <a:t>When marching</a:t>
            </a:r>
            <a:r>
              <a:rPr lang="en-US" i="1" dirty="0"/>
              <a:t>,</a:t>
            </a:r>
            <a:r>
              <a:rPr lang="en-US" dirty="0"/>
              <a:t> the command is given as the right foot strikes the ground; the right hand moves to the butt of the rifle when the left foot strikes the ground, immediately after the command.</a:t>
            </a:r>
          </a:p>
          <a:p>
            <a:endParaRPr lang="en-US" dirty="0"/>
          </a:p>
        </p:txBody>
      </p:sp>
    </p:spTree>
    <p:extLst>
      <p:ext uri="{BB962C8B-B14F-4D97-AF65-F5344CB8AC3E}">
        <p14:creationId xmlns:p14="http://schemas.microsoft.com/office/powerpoint/2010/main" val="180504111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58116-3EEA-234B-B602-25C62BB033B4}"/>
              </a:ext>
            </a:extLst>
          </p:cNvPr>
          <p:cNvSpPr>
            <a:spLocks noGrp="1"/>
          </p:cNvSpPr>
          <p:nvPr>
            <p:ph type="title"/>
          </p:nvPr>
        </p:nvSpPr>
        <p:spPr/>
        <p:txBody>
          <a:bodyPr>
            <a:normAutofit fontScale="90000"/>
          </a:bodyPr>
          <a:lstStyle/>
          <a:p>
            <a:r>
              <a:rPr lang="en-US" dirty="0"/>
              <a:t>Changing Positions</a:t>
            </a:r>
            <a:br>
              <a:rPr lang="en-US" dirty="0"/>
            </a:br>
            <a:r>
              <a:rPr lang="en-US" sz="2700" b="1" i="1" dirty="0">
                <a:solidFill>
                  <a:schemeClr val="accent1">
                    <a:lumMod val="50000"/>
                  </a:schemeClr>
                </a:solidFill>
              </a:rPr>
              <a:t>Port Arms </a:t>
            </a:r>
            <a:r>
              <a:rPr lang="en-US" sz="2700" b="1" dirty="0">
                <a:solidFill>
                  <a:schemeClr val="accent1">
                    <a:lumMod val="50000"/>
                  </a:schemeClr>
                </a:solidFill>
              </a:rPr>
              <a:t>from</a:t>
            </a:r>
            <a:r>
              <a:rPr lang="en-US" sz="2700" b="1" i="1" dirty="0">
                <a:solidFill>
                  <a:schemeClr val="accent1">
                    <a:lumMod val="50000"/>
                  </a:schemeClr>
                </a:solidFill>
              </a:rPr>
              <a:t> Right Shoulder Arms </a:t>
            </a:r>
            <a:endParaRPr lang="en-US" sz="2700" b="1" dirty="0">
              <a:solidFill>
                <a:schemeClr val="accent1">
                  <a:lumMod val="50000"/>
                </a:schemeClr>
              </a:solidFill>
            </a:endParaRPr>
          </a:p>
        </p:txBody>
      </p:sp>
      <p:sp>
        <p:nvSpPr>
          <p:cNvPr id="3" name="Content Placeholder 2">
            <a:extLst>
              <a:ext uri="{FF2B5EF4-FFF2-40B4-BE49-F238E27FC236}">
                <a16:creationId xmlns:a16="http://schemas.microsoft.com/office/drawing/2014/main" id="{5CA5623D-B2A1-334B-9F94-08C26C819558}"/>
              </a:ext>
            </a:extLst>
          </p:cNvPr>
          <p:cNvSpPr>
            <a:spLocks noGrp="1"/>
          </p:cNvSpPr>
          <p:nvPr>
            <p:ph idx="1"/>
          </p:nvPr>
        </p:nvSpPr>
        <p:spPr>
          <a:xfrm>
            <a:off x="457200" y="2064469"/>
            <a:ext cx="8229600" cy="4525963"/>
          </a:xfrm>
        </p:spPr>
        <p:txBody>
          <a:bodyPr>
            <a:normAutofit fontScale="77500" lnSpcReduction="20000"/>
          </a:bodyPr>
          <a:lstStyle/>
          <a:p>
            <a:pPr marL="0" indent="0">
              <a:lnSpc>
                <a:spcPct val="110000"/>
              </a:lnSpc>
              <a:spcBef>
                <a:spcPts val="0"/>
              </a:spcBef>
              <a:spcAft>
                <a:spcPts val="1200"/>
              </a:spcAft>
              <a:buNone/>
            </a:pPr>
            <a:r>
              <a:rPr lang="en-US" i="1" dirty="0"/>
              <a:t>Port Arms </a:t>
            </a:r>
            <a:r>
              <a:rPr lang="en-US" dirty="0"/>
              <a:t>from</a:t>
            </a:r>
            <a:r>
              <a:rPr lang="en-US" i="1" dirty="0"/>
              <a:t> Right Shoulder Arms </a:t>
            </a:r>
            <a:r>
              <a:rPr lang="en-US" dirty="0"/>
              <a:t>is a two-count movement. The command</a:t>
            </a:r>
            <a:r>
              <a:rPr lang="en-US" i="1" dirty="0"/>
              <a:t> </a:t>
            </a:r>
            <a:r>
              <a:rPr lang="en-US" dirty="0"/>
              <a:t>is </a:t>
            </a:r>
            <a:r>
              <a:rPr lang="en-US" b="1" i="1" dirty="0"/>
              <a:t>Right Shoulder, </a:t>
            </a:r>
            <a:r>
              <a:rPr lang="en-US" b="1" dirty="0"/>
              <a:t>ARMS.</a:t>
            </a:r>
            <a:endParaRPr lang="en-US" dirty="0"/>
          </a:p>
          <a:p>
            <a:pPr>
              <a:lnSpc>
                <a:spcPct val="110000"/>
              </a:lnSpc>
              <a:spcBef>
                <a:spcPts val="0"/>
              </a:spcBef>
              <a:spcAft>
                <a:spcPts val="1200"/>
              </a:spcAft>
            </a:pPr>
            <a:r>
              <a:rPr lang="en-US" dirty="0"/>
              <a:t>On the command of execution</a:t>
            </a:r>
            <a:r>
              <a:rPr lang="en-US" b="1" i="1" dirty="0"/>
              <a:t> </a:t>
            </a:r>
            <a:r>
              <a:rPr lang="en-US" b="1" dirty="0"/>
              <a:t>ARMS,</a:t>
            </a:r>
            <a:r>
              <a:rPr lang="en-US" b="1" i="1" dirty="0"/>
              <a:t> </a:t>
            </a:r>
            <a:r>
              <a:rPr lang="en-US" dirty="0"/>
              <a:t>execute count one of</a:t>
            </a:r>
            <a:r>
              <a:rPr lang="en-US" b="1" i="1" dirty="0"/>
              <a:t> </a:t>
            </a:r>
            <a:r>
              <a:rPr lang="en-US" i="1" dirty="0"/>
              <a:t>Order Arms</a:t>
            </a:r>
            <a:r>
              <a:rPr lang="en-US" b="1" i="1" dirty="0"/>
              <a:t> </a:t>
            </a:r>
            <a:r>
              <a:rPr lang="en-US" dirty="0"/>
              <a:t>from </a:t>
            </a:r>
            <a:r>
              <a:rPr lang="en-US" i="1" dirty="0"/>
              <a:t>Right Shoulder Arms.</a:t>
            </a:r>
            <a:r>
              <a:rPr lang="en-US" dirty="0"/>
              <a:t> </a:t>
            </a:r>
          </a:p>
          <a:p>
            <a:pPr>
              <a:lnSpc>
                <a:spcPct val="110000"/>
              </a:lnSpc>
              <a:spcBef>
                <a:spcPts val="0"/>
              </a:spcBef>
              <a:spcAft>
                <a:spcPts val="1200"/>
              </a:spcAft>
            </a:pPr>
            <a:r>
              <a:rPr lang="en-US" dirty="0"/>
              <a:t>On count two, release the grasp of the right hand and grasp the rifle at the small of the stock and come to </a:t>
            </a:r>
            <a:r>
              <a:rPr lang="en-US" i="1" dirty="0"/>
              <a:t>Port Arms.</a:t>
            </a:r>
            <a:r>
              <a:rPr lang="en-US" dirty="0"/>
              <a:t> </a:t>
            </a:r>
          </a:p>
          <a:p>
            <a:pPr>
              <a:lnSpc>
                <a:spcPct val="110000"/>
              </a:lnSpc>
              <a:spcBef>
                <a:spcPts val="0"/>
              </a:spcBef>
              <a:spcAft>
                <a:spcPts val="1200"/>
              </a:spcAft>
            </a:pPr>
            <a:r>
              <a:rPr lang="en-US" dirty="0"/>
              <a:t>When marching</a:t>
            </a:r>
            <a:r>
              <a:rPr lang="en-US" i="1" dirty="0"/>
              <a:t>,</a:t>
            </a:r>
            <a:r>
              <a:rPr lang="en-US" dirty="0"/>
              <a:t> the command is given as the right foot strikes the ground; the first movement, taking the rifle off the shoulder, happens the next time the left foot strikes the ground.</a:t>
            </a:r>
          </a:p>
          <a:p>
            <a:endParaRPr lang="en-US" dirty="0"/>
          </a:p>
        </p:txBody>
      </p:sp>
    </p:spTree>
    <p:extLst>
      <p:ext uri="{BB962C8B-B14F-4D97-AF65-F5344CB8AC3E}">
        <p14:creationId xmlns:p14="http://schemas.microsoft.com/office/powerpoint/2010/main" val="81271241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E96AA-CEA1-634A-9577-85BB0789BBD1}"/>
              </a:ext>
            </a:extLst>
          </p:cNvPr>
          <p:cNvSpPr>
            <a:spLocks noGrp="1"/>
          </p:cNvSpPr>
          <p:nvPr>
            <p:ph type="title"/>
          </p:nvPr>
        </p:nvSpPr>
        <p:spPr/>
        <p:txBody>
          <a:bodyPr>
            <a:normAutofit fontScale="90000"/>
          </a:bodyPr>
          <a:lstStyle/>
          <a:p>
            <a:r>
              <a:rPr lang="en-US" dirty="0"/>
              <a:t>Changing Positions</a:t>
            </a:r>
            <a:br>
              <a:rPr lang="en-US" dirty="0"/>
            </a:br>
            <a:r>
              <a:rPr lang="en-US" sz="2700" b="1" i="1" dirty="0">
                <a:solidFill>
                  <a:schemeClr val="accent1">
                    <a:lumMod val="50000"/>
                  </a:schemeClr>
                </a:solidFill>
              </a:rPr>
              <a:t>Left Shoulder Arms </a:t>
            </a:r>
            <a:r>
              <a:rPr lang="en-US" sz="2700" b="1" dirty="0">
                <a:solidFill>
                  <a:schemeClr val="accent1">
                    <a:lumMod val="50000"/>
                  </a:schemeClr>
                </a:solidFill>
              </a:rPr>
              <a:t>from</a:t>
            </a:r>
            <a:r>
              <a:rPr lang="en-US" sz="2700" b="1" i="1" dirty="0">
                <a:solidFill>
                  <a:schemeClr val="accent1">
                    <a:lumMod val="50000"/>
                  </a:schemeClr>
                </a:solidFill>
              </a:rPr>
              <a:t> Port Arms</a:t>
            </a:r>
            <a:endParaRPr lang="en-US" sz="2700" b="1" dirty="0">
              <a:solidFill>
                <a:schemeClr val="accent1">
                  <a:lumMod val="50000"/>
                </a:schemeClr>
              </a:solidFill>
            </a:endParaRPr>
          </a:p>
        </p:txBody>
      </p:sp>
      <p:sp>
        <p:nvSpPr>
          <p:cNvPr id="3" name="Content Placeholder 2">
            <a:extLst>
              <a:ext uri="{FF2B5EF4-FFF2-40B4-BE49-F238E27FC236}">
                <a16:creationId xmlns:a16="http://schemas.microsoft.com/office/drawing/2014/main" id="{8A456A89-8D0B-B841-AD13-DEC3534A1AD2}"/>
              </a:ext>
            </a:extLst>
          </p:cNvPr>
          <p:cNvSpPr>
            <a:spLocks noGrp="1"/>
          </p:cNvSpPr>
          <p:nvPr>
            <p:ph idx="1"/>
          </p:nvPr>
        </p:nvSpPr>
        <p:spPr>
          <a:xfrm>
            <a:off x="609600" y="2039331"/>
            <a:ext cx="8229600" cy="4525963"/>
          </a:xfrm>
        </p:spPr>
        <p:txBody>
          <a:bodyPr>
            <a:normAutofit/>
          </a:bodyPr>
          <a:lstStyle/>
          <a:p>
            <a:pPr marL="0" indent="0">
              <a:spcBef>
                <a:spcPts val="0"/>
              </a:spcBef>
              <a:spcAft>
                <a:spcPts val="1200"/>
              </a:spcAft>
              <a:buNone/>
            </a:pPr>
            <a:r>
              <a:rPr lang="en-US" sz="2800" i="1" dirty="0"/>
              <a:t>Left Shoulder Arms </a:t>
            </a:r>
            <a:r>
              <a:rPr lang="en-US" sz="2800" dirty="0"/>
              <a:t>from</a:t>
            </a:r>
            <a:r>
              <a:rPr lang="en-US" sz="2800" i="1" dirty="0"/>
              <a:t> Port Arms </a:t>
            </a:r>
            <a:r>
              <a:rPr lang="en-US" sz="2800" dirty="0"/>
              <a:t>is a two-count movement. The command is</a:t>
            </a:r>
            <a:r>
              <a:rPr lang="en-US" sz="2800" i="1" dirty="0"/>
              <a:t> </a:t>
            </a:r>
            <a:r>
              <a:rPr lang="en-US" sz="2800" b="1" i="1" dirty="0"/>
              <a:t>Left Shoulder, </a:t>
            </a:r>
            <a:r>
              <a:rPr lang="en-US" sz="2800" b="1" dirty="0"/>
              <a:t>ARMS.</a:t>
            </a:r>
            <a:endParaRPr lang="en-US" sz="2800" dirty="0"/>
          </a:p>
          <a:p>
            <a:pPr>
              <a:spcBef>
                <a:spcPts val="0"/>
              </a:spcBef>
              <a:spcAft>
                <a:spcPts val="1200"/>
              </a:spcAft>
            </a:pPr>
            <a:r>
              <a:rPr lang="en-US" sz="2800" dirty="0"/>
              <a:t>On the command of execution</a:t>
            </a:r>
            <a:r>
              <a:rPr lang="en-US" sz="2800" b="1" i="1" dirty="0"/>
              <a:t> </a:t>
            </a:r>
            <a:r>
              <a:rPr lang="en-US" sz="2800" b="1" dirty="0"/>
              <a:t>ARMS,</a:t>
            </a:r>
            <a:r>
              <a:rPr lang="en-US" sz="2800" b="1" i="1" dirty="0"/>
              <a:t> </a:t>
            </a:r>
            <a:r>
              <a:rPr lang="en-US" sz="2800" dirty="0"/>
              <a:t>execute</a:t>
            </a:r>
            <a:r>
              <a:rPr lang="en-US" sz="2800" b="1" i="1" dirty="0"/>
              <a:t> </a:t>
            </a:r>
            <a:r>
              <a:rPr lang="en-US" sz="2800" i="1" dirty="0"/>
              <a:t>Left Shoulder</a:t>
            </a:r>
            <a:r>
              <a:rPr lang="en-US" sz="2800" b="1" i="1" dirty="0"/>
              <a:t> </a:t>
            </a:r>
            <a:r>
              <a:rPr lang="en-US" sz="2800" i="1" dirty="0"/>
              <a:t>Arms </a:t>
            </a:r>
            <a:r>
              <a:rPr lang="en-US" sz="2800" dirty="0"/>
              <a:t>in the same manner as counts three and four from</a:t>
            </a:r>
            <a:r>
              <a:rPr lang="en-US" sz="2800" i="1" dirty="0"/>
              <a:t> Order Arms. </a:t>
            </a:r>
          </a:p>
          <a:p>
            <a:pPr>
              <a:spcBef>
                <a:spcPts val="0"/>
              </a:spcBef>
              <a:spcAft>
                <a:spcPts val="1200"/>
              </a:spcAft>
            </a:pPr>
            <a:r>
              <a:rPr lang="en-US" sz="2800" dirty="0"/>
              <a:t>When marching</a:t>
            </a:r>
            <a:r>
              <a:rPr lang="en-US" sz="2800" i="1" dirty="0"/>
              <a:t>, </a:t>
            </a:r>
            <a:r>
              <a:rPr lang="en-US" sz="2800" dirty="0"/>
              <a:t>the</a:t>
            </a:r>
            <a:r>
              <a:rPr lang="en-US" sz="2800" i="1" dirty="0"/>
              <a:t> </a:t>
            </a:r>
            <a:r>
              <a:rPr lang="en-US" sz="2800" dirty="0"/>
              <a:t>command is given as the left foot strikes the ground.</a:t>
            </a:r>
          </a:p>
        </p:txBody>
      </p:sp>
    </p:spTree>
    <p:extLst>
      <p:ext uri="{BB962C8B-B14F-4D97-AF65-F5344CB8AC3E}">
        <p14:creationId xmlns:p14="http://schemas.microsoft.com/office/powerpoint/2010/main" val="42947465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DA132-4CAB-4B3F-B583-E3EB93EEAEEB}"/>
              </a:ext>
            </a:extLst>
          </p:cNvPr>
          <p:cNvSpPr>
            <a:spLocks noGrp="1"/>
          </p:cNvSpPr>
          <p:nvPr>
            <p:ph type="title"/>
          </p:nvPr>
        </p:nvSpPr>
        <p:spPr/>
        <p:txBody>
          <a:bodyPr>
            <a:normAutofit fontScale="90000"/>
          </a:bodyPr>
          <a:lstStyle/>
          <a:p>
            <a:r>
              <a:rPr lang="en-US" dirty="0"/>
              <a:t>Basic Rules Governing the Manual of Arms</a:t>
            </a:r>
          </a:p>
        </p:txBody>
      </p:sp>
      <p:sp>
        <p:nvSpPr>
          <p:cNvPr id="3" name="Content Placeholder 2">
            <a:extLst>
              <a:ext uri="{FF2B5EF4-FFF2-40B4-BE49-F238E27FC236}">
                <a16:creationId xmlns:a16="http://schemas.microsoft.com/office/drawing/2014/main" id="{E3C36160-8D46-4FBC-8F73-43236E86C486}"/>
              </a:ext>
            </a:extLst>
          </p:cNvPr>
          <p:cNvSpPr>
            <a:spLocks noGrp="1"/>
          </p:cNvSpPr>
          <p:nvPr>
            <p:ph idx="1"/>
          </p:nvPr>
        </p:nvSpPr>
        <p:spPr>
          <a:xfrm>
            <a:off x="533400" y="2133600"/>
            <a:ext cx="8077200" cy="4525963"/>
          </a:xfrm>
        </p:spPr>
        <p:txBody>
          <a:bodyPr>
            <a:normAutofit/>
          </a:bodyPr>
          <a:lstStyle/>
          <a:p>
            <a:pPr>
              <a:spcBef>
                <a:spcPts val="0"/>
              </a:spcBef>
              <a:spcAft>
                <a:spcPts val="600"/>
              </a:spcAft>
            </a:pPr>
            <a:r>
              <a:rPr lang="en-US" sz="2400" dirty="0"/>
              <a:t>The Army Drill and Ceremonies Manual, </a:t>
            </a:r>
            <a:r>
              <a:rPr lang="en-US" sz="2400" dirty="0">
                <a:hlinkClick r:id="rId2"/>
              </a:rPr>
              <a:t>TC3-21.5</a:t>
            </a:r>
            <a:r>
              <a:rPr lang="en-US" sz="2400" dirty="0"/>
              <a:t>, (Chap. 5) covers the Manual of Arms for M-16 series rifle</a:t>
            </a:r>
          </a:p>
          <a:p>
            <a:pPr lvl="1">
              <a:spcBef>
                <a:spcPts val="0"/>
              </a:spcBef>
              <a:spcAft>
                <a:spcPts val="1800"/>
              </a:spcAft>
            </a:pPr>
            <a:r>
              <a:rPr lang="en-US" sz="2400" dirty="0"/>
              <a:t>Other weapon types covered in Appendices B – F</a:t>
            </a:r>
          </a:p>
          <a:p>
            <a:pPr>
              <a:spcBef>
                <a:spcPts val="0"/>
              </a:spcBef>
              <a:spcAft>
                <a:spcPts val="1800"/>
              </a:spcAft>
            </a:pPr>
            <a:r>
              <a:rPr lang="en-US" sz="2400" dirty="0"/>
              <a:t>CACC usually uses replicas of the M1903 Springfield, M1 Rifle</a:t>
            </a:r>
          </a:p>
          <a:p>
            <a:pPr>
              <a:spcBef>
                <a:spcPts val="0"/>
              </a:spcBef>
              <a:spcAft>
                <a:spcPts val="600"/>
              </a:spcAft>
            </a:pPr>
            <a:r>
              <a:rPr lang="en-US" sz="2400" dirty="0"/>
              <a:t>Standards set in TC3-21.5, Appendix D</a:t>
            </a:r>
          </a:p>
          <a:p>
            <a:pPr lvl="1">
              <a:spcBef>
                <a:spcPts val="0"/>
              </a:spcBef>
              <a:spcAft>
                <a:spcPts val="1200"/>
              </a:spcAft>
            </a:pPr>
            <a:r>
              <a:rPr lang="en-US" sz="2400" dirty="0"/>
              <a:t>Some basic rules are taken from TC3-21.5, </a:t>
            </a:r>
            <a:r>
              <a:rPr lang="en-US" sz="2400" dirty="0" err="1"/>
              <a:t>Chp</a:t>
            </a:r>
            <a:r>
              <a:rPr lang="en-US" sz="2400" dirty="0"/>
              <a:t>. 5</a:t>
            </a:r>
          </a:p>
        </p:txBody>
      </p:sp>
    </p:spTree>
    <p:extLst>
      <p:ext uri="{BB962C8B-B14F-4D97-AF65-F5344CB8AC3E}">
        <p14:creationId xmlns:p14="http://schemas.microsoft.com/office/powerpoint/2010/main" val="20136440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5E26D-5B69-9F4E-85C6-43BFBBE21A55}"/>
              </a:ext>
            </a:extLst>
          </p:cNvPr>
          <p:cNvSpPr>
            <a:spLocks noGrp="1"/>
          </p:cNvSpPr>
          <p:nvPr>
            <p:ph type="title"/>
          </p:nvPr>
        </p:nvSpPr>
        <p:spPr/>
        <p:txBody>
          <a:bodyPr>
            <a:normAutofit fontScale="90000"/>
          </a:bodyPr>
          <a:lstStyle/>
          <a:p>
            <a:r>
              <a:rPr lang="en-US" dirty="0"/>
              <a:t>Changing Positions</a:t>
            </a:r>
            <a:br>
              <a:rPr lang="en-US" dirty="0"/>
            </a:br>
            <a:r>
              <a:rPr lang="en-US" sz="2700" b="1" i="1" dirty="0">
                <a:solidFill>
                  <a:schemeClr val="accent1">
                    <a:lumMod val="50000"/>
                  </a:schemeClr>
                </a:solidFill>
              </a:rPr>
              <a:t>Port Arms from Left Shoulder Arms</a:t>
            </a:r>
          </a:p>
        </p:txBody>
      </p:sp>
      <p:sp>
        <p:nvSpPr>
          <p:cNvPr id="3" name="Content Placeholder 2">
            <a:extLst>
              <a:ext uri="{FF2B5EF4-FFF2-40B4-BE49-F238E27FC236}">
                <a16:creationId xmlns:a16="http://schemas.microsoft.com/office/drawing/2014/main" id="{F811C4E7-C968-BA42-BED3-1E50614F5265}"/>
              </a:ext>
            </a:extLst>
          </p:cNvPr>
          <p:cNvSpPr>
            <a:spLocks noGrp="1"/>
          </p:cNvSpPr>
          <p:nvPr>
            <p:ph idx="1"/>
          </p:nvPr>
        </p:nvSpPr>
        <p:spPr>
          <a:xfrm>
            <a:off x="457200" y="1752600"/>
            <a:ext cx="8229600" cy="4525963"/>
          </a:xfrm>
        </p:spPr>
        <p:txBody>
          <a:bodyPr>
            <a:normAutofit fontScale="85000" lnSpcReduction="20000"/>
          </a:bodyPr>
          <a:lstStyle/>
          <a:p>
            <a:pPr marL="0" indent="0">
              <a:lnSpc>
                <a:spcPct val="110000"/>
              </a:lnSpc>
              <a:spcBef>
                <a:spcPts val="0"/>
              </a:spcBef>
              <a:spcAft>
                <a:spcPts val="1200"/>
              </a:spcAft>
              <a:buNone/>
            </a:pPr>
            <a:r>
              <a:rPr lang="en-US" sz="3300" i="1" dirty="0"/>
              <a:t>Port Arms </a:t>
            </a:r>
            <a:r>
              <a:rPr lang="en-US" sz="3300" dirty="0"/>
              <a:t>from</a:t>
            </a:r>
            <a:r>
              <a:rPr lang="en-US" sz="3300" i="1" dirty="0"/>
              <a:t> Left Shoulder Arms </a:t>
            </a:r>
            <a:r>
              <a:rPr lang="en-US" sz="3300" dirty="0"/>
              <a:t>is a two-count movement. The command is</a:t>
            </a:r>
            <a:r>
              <a:rPr lang="en-US" sz="3300" i="1" dirty="0"/>
              <a:t> </a:t>
            </a:r>
            <a:r>
              <a:rPr lang="en-US" sz="3300" b="1" i="1" dirty="0"/>
              <a:t>Port, </a:t>
            </a:r>
            <a:r>
              <a:rPr lang="en-US" sz="3300" b="1" dirty="0"/>
              <a:t>ARMS.</a:t>
            </a:r>
            <a:endParaRPr lang="en-US" sz="3300" dirty="0"/>
          </a:p>
          <a:p>
            <a:pPr>
              <a:lnSpc>
                <a:spcPct val="110000"/>
              </a:lnSpc>
              <a:spcBef>
                <a:spcPts val="0"/>
              </a:spcBef>
              <a:spcAft>
                <a:spcPts val="1200"/>
              </a:spcAft>
            </a:pPr>
            <a:r>
              <a:rPr lang="en-US" sz="3300" dirty="0"/>
              <a:t>On the command of execution</a:t>
            </a:r>
            <a:r>
              <a:rPr lang="en-US" sz="3300" b="1" i="1" dirty="0"/>
              <a:t> </a:t>
            </a:r>
            <a:r>
              <a:rPr lang="en-US" sz="3300" b="1" dirty="0"/>
              <a:t>ARMS,</a:t>
            </a:r>
            <a:r>
              <a:rPr lang="en-US" sz="3300" b="1" i="1" dirty="0"/>
              <a:t> </a:t>
            </a:r>
            <a:r>
              <a:rPr lang="en-US" sz="3300" dirty="0"/>
              <a:t>execute the first two counts of</a:t>
            </a:r>
            <a:r>
              <a:rPr lang="en-US" sz="3300" b="1" i="1" dirty="0"/>
              <a:t> </a:t>
            </a:r>
            <a:r>
              <a:rPr lang="en-US" sz="3300" i="1" dirty="0"/>
              <a:t>Order Arms </a:t>
            </a:r>
            <a:r>
              <a:rPr lang="en-US" sz="3300" dirty="0"/>
              <a:t>from</a:t>
            </a:r>
            <a:r>
              <a:rPr lang="en-US" sz="3300" i="1" dirty="0"/>
              <a:t> Left Shoulder Arms. </a:t>
            </a:r>
          </a:p>
          <a:p>
            <a:pPr>
              <a:lnSpc>
                <a:spcPct val="110000"/>
              </a:lnSpc>
              <a:spcBef>
                <a:spcPts val="0"/>
              </a:spcBef>
              <a:spcAft>
                <a:spcPts val="1200"/>
              </a:spcAft>
            </a:pPr>
            <a:r>
              <a:rPr lang="en-US" sz="3300" dirty="0"/>
              <a:t>When marching</a:t>
            </a:r>
            <a:r>
              <a:rPr lang="en-US" sz="3300" i="1" dirty="0"/>
              <a:t>, </a:t>
            </a:r>
            <a:r>
              <a:rPr lang="en-US" sz="3300" dirty="0"/>
              <a:t>the command is given as the left</a:t>
            </a:r>
            <a:r>
              <a:rPr lang="en-US" sz="3300" i="1" dirty="0"/>
              <a:t> </a:t>
            </a:r>
            <a:r>
              <a:rPr lang="en-US" sz="3300" dirty="0"/>
              <a:t>foot strikes the ground; the first movement, putting the rifle onto the left shoulder, takes place when the left foot strikes the ground, so the Cadet skips a beat after the command is given.</a:t>
            </a:r>
          </a:p>
        </p:txBody>
      </p:sp>
    </p:spTree>
    <p:extLst>
      <p:ext uri="{BB962C8B-B14F-4D97-AF65-F5344CB8AC3E}">
        <p14:creationId xmlns:p14="http://schemas.microsoft.com/office/powerpoint/2010/main" val="282341062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B95840-AEE4-784B-AC6A-3283D31CAED5}"/>
              </a:ext>
            </a:extLst>
          </p:cNvPr>
          <p:cNvSpPr>
            <a:spLocks noGrp="1"/>
          </p:cNvSpPr>
          <p:nvPr>
            <p:ph type="title"/>
          </p:nvPr>
        </p:nvSpPr>
        <p:spPr/>
        <p:txBody>
          <a:bodyPr>
            <a:normAutofit fontScale="90000"/>
          </a:bodyPr>
          <a:lstStyle/>
          <a:p>
            <a:r>
              <a:rPr lang="en-US" i="1" dirty="0"/>
              <a:t>Changing Positions</a:t>
            </a:r>
            <a:br>
              <a:rPr lang="en-US" i="1" dirty="0"/>
            </a:br>
            <a:r>
              <a:rPr lang="en-US" sz="2700" b="1" i="1" dirty="0">
                <a:solidFill>
                  <a:schemeClr val="accent1">
                    <a:lumMod val="50000"/>
                  </a:schemeClr>
                </a:solidFill>
              </a:rPr>
              <a:t>Left Shoulder Arms </a:t>
            </a:r>
            <a:r>
              <a:rPr lang="en-US" sz="2700" b="1" dirty="0">
                <a:solidFill>
                  <a:schemeClr val="accent1">
                    <a:lumMod val="50000"/>
                  </a:schemeClr>
                </a:solidFill>
              </a:rPr>
              <a:t>from</a:t>
            </a:r>
            <a:r>
              <a:rPr lang="en-US" sz="2700" b="1" i="1" dirty="0">
                <a:solidFill>
                  <a:schemeClr val="accent1">
                    <a:lumMod val="50000"/>
                  </a:schemeClr>
                </a:solidFill>
              </a:rPr>
              <a:t> Right Shoulder Arms</a:t>
            </a:r>
            <a:endParaRPr lang="en-US" sz="2700" b="1" dirty="0">
              <a:solidFill>
                <a:schemeClr val="accent1">
                  <a:lumMod val="50000"/>
                </a:schemeClr>
              </a:solidFill>
            </a:endParaRPr>
          </a:p>
        </p:txBody>
      </p:sp>
      <p:sp>
        <p:nvSpPr>
          <p:cNvPr id="3" name="Content Placeholder 2">
            <a:extLst>
              <a:ext uri="{FF2B5EF4-FFF2-40B4-BE49-F238E27FC236}">
                <a16:creationId xmlns:a16="http://schemas.microsoft.com/office/drawing/2014/main" id="{439CC13E-87CF-4849-ABEC-4B36E7EE8F43}"/>
              </a:ext>
            </a:extLst>
          </p:cNvPr>
          <p:cNvSpPr>
            <a:spLocks noGrp="1"/>
          </p:cNvSpPr>
          <p:nvPr>
            <p:ph idx="1"/>
          </p:nvPr>
        </p:nvSpPr>
        <p:spPr>
          <a:xfrm>
            <a:off x="457200" y="1828800"/>
            <a:ext cx="8229600" cy="4525963"/>
          </a:xfrm>
        </p:spPr>
        <p:txBody>
          <a:bodyPr>
            <a:normAutofit fontScale="62500" lnSpcReduction="20000"/>
          </a:bodyPr>
          <a:lstStyle/>
          <a:p>
            <a:pPr marL="0" indent="0">
              <a:lnSpc>
                <a:spcPct val="120000"/>
              </a:lnSpc>
              <a:spcBef>
                <a:spcPts val="0"/>
              </a:spcBef>
              <a:spcAft>
                <a:spcPts val="1200"/>
              </a:spcAft>
              <a:buNone/>
            </a:pPr>
            <a:r>
              <a:rPr lang="en-US" i="1" dirty="0"/>
              <a:t>Left Shoulder Arms </a:t>
            </a:r>
            <a:r>
              <a:rPr lang="en-US" dirty="0"/>
              <a:t>from</a:t>
            </a:r>
            <a:r>
              <a:rPr lang="en-US" i="1" dirty="0"/>
              <a:t> Right Shoulder Arms </a:t>
            </a:r>
            <a:r>
              <a:rPr lang="en-US" dirty="0"/>
              <a:t>is a four-count movement. The command is </a:t>
            </a:r>
            <a:r>
              <a:rPr lang="en-US" b="1" i="1" dirty="0"/>
              <a:t>Left Shoulder, </a:t>
            </a:r>
            <a:r>
              <a:rPr lang="en-US" b="1" dirty="0"/>
              <a:t>ARMS.</a:t>
            </a:r>
            <a:endParaRPr lang="en-US" dirty="0"/>
          </a:p>
          <a:p>
            <a:pPr>
              <a:lnSpc>
                <a:spcPct val="120000"/>
              </a:lnSpc>
              <a:spcBef>
                <a:spcPts val="0"/>
              </a:spcBef>
              <a:spcAft>
                <a:spcPts val="1200"/>
              </a:spcAft>
            </a:pPr>
            <a:r>
              <a:rPr lang="en-US" dirty="0"/>
              <a:t>On the command of execution </a:t>
            </a:r>
            <a:r>
              <a:rPr lang="en-US" b="1" dirty="0"/>
              <a:t>ARMS,</a:t>
            </a:r>
            <a:r>
              <a:rPr lang="en-US" dirty="0"/>
              <a:t> execute the first count the same as executing </a:t>
            </a:r>
            <a:r>
              <a:rPr lang="en-US" i="1" dirty="0"/>
              <a:t>Order Arms.</a:t>
            </a:r>
            <a:r>
              <a:rPr lang="en-US" dirty="0"/>
              <a:t> </a:t>
            </a:r>
          </a:p>
          <a:p>
            <a:pPr>
              <a:lnSpc>
                <a:spcPct val="120000"/>
              </a:lnSpc>
              <a:spcBef>
                <a:spcPts val="0"/>
              </a:spcBef>
              <a:spcAft>
                <a:spcPts val="1200"/>
              </a:spcAft>
            </a:pPr>
            <a:r>
              <a:rPr lang="en-US" dirty="0"/>
              <a:t>On count two, remove the right hand from the butt of the rifle and grasp the small of the stock </a:t>
            </a:r>
            <a:r>
              <a:rPr lang="en-US" i="1" dirty="0"/>
              <a:t>(Port Arms).</a:t>
            </a:r>
          </a:p>
          <a:p>
            <a:pPr>
              <a:lnSpc>
                <a:spcPct val="120000"/>
              </a:lnSpc>
              <a:spcBef>
                <a:spcPts val="0"/>
              </a:spcBef>
              <a:spcAft>
                <a:spcPts val="1200"/>
              </a:spcAft>
            </a:pPr>
            <a:r>
              <a:rPr lang="en-US" dirty="0"/>
              <a:t>Counts three and four are the same movements as from </a:t>
            </a:r>
            <a:r>
              <a:rPr lang="en-US" i="1" dirty="0"/>
              <a:t>Port Arms.</a:t>
            </a:r>
            <a:r>
              <a:rPr lang="en-US" dirty="0"/>
              <a:t> </a:t>
            </a:r>
          </a:p>
          <a:p>
            <a:pPr>
              <a:lnSpc>
                <a:spcPct val="120000"/>
              </a:lnSpc>
              <a:spcBef>
                <a:spcPts val="0"/>
              </a:spcBef>
              <a:spcAft>
                <a:spcPts val="1200"/>
              </a:spcAft>
            </a:pPr>
            <a:r>
              <a:rPr lang="en-US" dirty="0"/>
              <a:t>When marching</a:t>
            </a:r>
            <a:r>
              <a:rPr lang="en-US" i="1" dirty="0"/>
              <a:t>,</a:t>
            </a:r>
            <a:r>
              <a:rPr lang="en-US" dirty="0"/>
              <a:t> the command is given as the left foot strikes the ground; the first movement, taking the rifle off the right shoulder, happens when the left foot strikes the ground - skipping a beat after the command.</a:t>
            </a:r>
          </a:p>
          <a:p>
            <a:endParaRPr lang="en-US" dirty="0"/>
          </a:p>
        </p:txBody>
      </p:sp>
    </p:spTree>
    <p:extLst>
      <p:ext uri="{BB962C8B-B14F-4D97-AF65-F5344CB8AC3E}">
        <p14:creationId xmlns:p14="http://schemas.microsoft.com/office/powerpoint/2010/main" val="263896856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B7FD5E-516C-7146-9232-DA64A4A1817F}"/>
              </a:ext>
            </a:extLst>
          </p:cNvPr>
          <p:cNvSpPr>
            <a:spLocks noGrp="1"/>
          </p:cNvSpPr>
          <p:nvPr>
            <p:ph type="title"/>
          </p:nvPr>
        </p:nvSpPr>
        <p:spPr/>
        <p:txBody>
          <a:bodyPr>
            <a:normAutofit fontScale="90000"/>
          </a:bodyPr>
          <a:lstStyle/>
          <a:p>
            <a:r>
              <a:rPr lang="en-US" dirty="0"/>
              <a:t>Changing Positions</a:t>
            </a:r>
            <a:br>
              <a:rPr lang="en-US" dirty="0"/>
            </a:br>
            <a:r>
              <a:rPr lang="en-US" sz="2700" b="1" i="1" dirty="0">
                <a:solidFill>
                  <a:schemeClr val="accent1">
                    <a:lumMod val="50000"/>
                  </a:schemeClr>
                </a:solidFill>
              </a:rPr>
              <a:t>Right Shoulder Arms </a:t>
            </a:r>
            <a:r>
              <a:rPr lang="en-US" sz="2700" b="1" dirty="0">
                <a:solidFill>
                  <a:schemeClr val="accent1">
                    <a:lumMod val="50000"/>
                  </a:schemeClr>
                </a:solidFill>
              </a:rPr>
              <a:t>from</a:t>
            </a:r>
            <a:r>
              <a:rPr lang="en-US" sz="2700" b="1" i="1" dirty="0">
                <a:solidFill>
                  <a:schemeClr val="accent1">
                    <a:lumMod val="50000"/>
                  </a:schemeClr>
                </a:solidFill>
              </a:rPr>
              <a:t> Left Shoulder Arms</a:t>
            </a:r>
            <a:endParaRPr lang="en-US" sz="2700" b="1" dirty="0">
              <a:solidFill>
                <a:schemeClr val="accent1">
                  <a:lumMod val="50000"/>
                </a:schemeClr>
              </a:solidFill>
            </a:endParaRPr>
          </a:p>
        </p:txBody>
      </p:sp>
      <p:sp>
        <p:nvSpPr>
          <p:cNvPr id="3" name="Content Placeholder 2">
            <a:extLst>
              <a:ext uri="{FF2B5EF4-FFF2-40B4-BE49-F238E27FC236}">
                <a16:creationId xmlns:a16="http://schemas.microsoft.com/office/drawing/2014/main" id="{2136CFAA-094E-184B-92CE-E8250D8A5CAC}"/>
              </a:ext>
            </a:extLst>
          </p:cNvPr>
          <p:cNvSpPr>
            <a:spLocks noGrp="1"/>
          </p:cNvSpPr>
          <p:nvPr>
            <p:ph idx="1"/>
          </p:nvPr>
        </p:nvSpPr>
        <p:spPr>
          <a:xfrm>
            <a:off x="457200" y="1905000"/>
            <a:ext cx="8229600" cy="4525963"/>
          </a:xfrm>
        </p:spPr>
        <p:txBody>
          <a:bodyPr>
            <a:normAutofit fontScale="77500" lnSpcReduction="20000"/>
          </a:bodyPr>
          <a:lstStyle/>
          <a:p>
            <a:pPr marL="0" indent="0">
              <a:lnSpc>
                <a:spcPct val="120000"/>
              </a:lnSpc>
              <a:spcBef>
                <a:spcPts val="0"/>
              </a:spcBef>
              <a:spcAft>
                <a:spcPts val="1200"/>
              </a:spcAft>
              <a:buNone/>
            </a:pPr>
            <a:r>
              <a:rPr lang="en-US" i="1" dirty="0"/>
              <a:t>Right Shoulder Arms </a:t>
            </a:r>
            <a:r>
              <a:rPr lang="en-US" dirty="0"/>
              <a:t>from</a:t>
            </a:r>
            <a:r>
              <a:rPr lang="en-US" i="1" dirty="0"/>
              <a:t> Left Shoulder Arms </a:t>
            </a:r>
            <a:r>
              <a:rPr lang="en-US" dirty="0"/>
              <a:t>is a five-count movement. The command is </a:t>
            </a:r>
            <a:r>
              <a:rPr lang="en-US" b="1" i="1" dirty="0"/>
              <a:t>Right Shoulder, </a:t>
            </a:r>
            <a:r>
              <a:rPr lang="en-US" b="1" dirty="0"/>
              <a:t>ARMS.</a:t>
            </a:r>
            <a:endParaRPr lang="en-US" dirty="0"/>
          </a:p>
          <a:p>
            <a:pPr>
              <a:lnSpc>
                <a:spcPct val="120000"/>
              </a:lnSpc>
              <a:spcBef>
                <a:spcPts val="0"/>
              </a:spcBef>
              <a:spcAft>
                <a:spcPts val="1200"/>
              </a:spcAft>
            </a:pPr>
            <a:r>
              <a:rPr lang="en-US" dirty="0"/>
              <a:t>On the command of execution </a:t>
            </a:r>
            <a:r>
              <a:rPr lang="en-US" b="1" dirty="0"/>
              <a:t>ARMS,</a:t>
            </a:r>
            <a:r>
              <a:rPr lang="en-US" dirty="0"/>
              <a:t> execute </a:t>
            </a:r>
            <a:r>
              <a:rPr lang="en-US" i="1" dirty="0"/>
              <a:t>Port Arms </a:t>
            </a:r>
            <a:r>
              <a:rPr lang="en-US" dirty="0"/>
              <a:t>in two counts. </a:t>
            </a:r>
          </a:p>
          <a:p>
            <a:pPr>
              <a:lnSpc>
                <a:spcPct val="120000"/>
              </a:lnSpc>
              <a:spcBef>
                <a:spcPts val="0"/>
              </a:spcBef>
              <a:spcAft>
                <a:spcPts val="1200"/>
              </a:spcAft>
            </a:pPr>
            <a:r>
              <a:rPr lang="en-US" dirty="0"/>
              <a:t>Counts three, four, and five are the same as from</a:t>
            </a:r>
            <a:r>
              <a:rPr lang="en-US" i="1" dirty="0"/>
              <a:t> Port Arms. </a:t>
            </a:r>
          </a:p>
          <a:p>
            <a:pPr>
              <a:lnSpc>
                <a:spcPct val="120000"/>
              </a:lnSpc>
              <a:spcBef>
                <a:spcPts val="0"/>
              </a:spcBef>
              <a:spcAft>
                <a:spcPts val="1200"/>
              </a:spcAft>
            </a:pPr>
            <a:r>
              <a:rPr lang="en-US" dirty="0"/>
              <a:t>When </a:t>
            </a:r>
            <a:r>
              <a:rPr lang="en-US" i="1" dirty="0"/>
              <a:t>marching,</a:t>
            </a:r>
            <a:r>
              <a:rPr lang="en-US" dirty="0"/>
              <a:t> the command is given as the right foot strikes the ground; the first movement, putting the right hand on the small of the stock, happens when the left foot strikes the ground, immediately after the command.</a:t>
            </a:r>
          </a:p>
          <a:p>
            <a:endParaRPr lang="en-US" dirty="0"/>
          </a:p>
        </p:txBody>
      </p:sp>
    </p:spTree>
    <p:extLst>
      <p:ext uri="{BB962C8B-B14F-4D97-AF65-F5344CB8AC3E}">
        <p14:creationId xmlns:p14="http://schemas.microsoft.com/office/powerpoint/2010/main" val="266113874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04D16-2D02-324A-B7F9-F1CF26D15A39}"/>
              </a:ext>
            </a:extLst>
          </p:cNvPr>
          <p:cNvSpPr>
            <a:spLocks noGrp="1"/>
          </p:cNvSpPr>
          <p:nvPr>
            <p:ph type="title"/>
          </p:nvPr>
        </p:nvSpPr>
        <p:spPr>
          <a:xfrm>
            <a:off x="977462" y="274638"/>
            <a:ext cx="8014138" cy="1143000"/>
          </a:xfrm>
        </p:spPr>
        <p:txBody>
          <a:bodyPr>
            <a:normAutofit fontScale="90000"/>
          </a:bodyPr>
          <a:lstStyle/>
          <a:p>
            <a:r>
              <a:rPr lang="en-US" dirty="0"/>
              <a:t>Changing Positions</a:t>
            </a:r>
            <a:br>
              <a:rPr lang="en-US" dirty="0"/>
            </a:br>
            <a:r>
              <a:rPr lang="en-US" sz="2700" b="1" i="1" dirty="0">
                <a:solidFill>
                  <a:schemeClr val="accent1">
                    <a:lumMod val="50000"/>
                  </a:schemeClr>
                </a:solidFill>
              </a:rPr>
              <a:t>Present Arms </a:t>
            </a:r>
            <a:r>
              <a:rPr lang="en-US" sz="2700" b="1" dirty="0">
                <a:solidFill>
                  <a:schemeClr val="accent1">
                    <a:lumMod val="50000"/>
                  </a:schemeClr>
                </a:solidFill>
              </a:rPr>
              <a:t>from</a:t>
            </a:r>
            <a:r>
              <a:rPr lang="en-US" sz="2700" b="1" i="1" dirty="0">
                <a:solidFill>
                  <a:schemeClr val="accent1">
                    <a:lumMod val="50000"/>
                  </a:schemeClr>
                </a:solidFill>
              </a:rPr>
              <a:t> Right Shoulder Arms </a:t>
            </a:r>
            <a:r>
              <a:rPr lang="en-US" sz="2700" b="1" dirty="0">
                <a:solidFill>
                  <a:schemeClr val="accent1">
                    <a:lumMod val="50000"/>
                  </a:schemeClr>
                </a:solidFill>
              </a:rPr>
              <a:t>or</a:t>
            </a:r>
            <a:r>
              <a:rPr lang="en-US" sz="2700" b="1" i="1" dirty="0">
                <a:solidFill>
                  <a:schemeClr val="accent1">
                    <a:lumMod val="50000"/>
                  </a:schemeClr>
                </a:solidFill>
              </a:rPr>
              <a:t> Left Shoulder Arms</a:t>
            </a:r>
            <a:endParaRPr lang="en-US" sz="2700" b="1" dirty="0">
              <a:solidFill>
                <a:schemeClr val="accent1">
                  <a:lumMod val="50000"/>
                </a:schemeClr>
              </a:solidFill>
            </a:endParaRPr>
          </a:p>
        </p:txBody>
      </p:sp>
      <p:sp>
        <p:nvSpPr>
          <p:cNvPr id="3" name="Content Placeholder 2">
            <a:extLst>
              <a:ext uri="{FF2B5EF4-FFF2-40B4-BE49-F238E27FC236}">
                <a16:creationId xmlns:a16="http://schemas.microsoft.com/office/drawing/2014/main" id="{CE8FFEA5-C9D0-084B-92CD-D3E69A250257}"/>
              </a:ext>
            </a:extLst>
          </p:cNvPr>
          <p:cNvSpPr>
            <a:spLocks noGrp="1"/>
          </p:cNvSpPr>
          <p:nvPr>
            <p:ph idx="1"/>
          </p:nvPr>
        </p:nvSpPr>
        <p:spPr>
          <a:xfrm>
            <a:off x="457200" y="1905000"/>
            <a:ext cx="8229600" cy="4495800"/>
          </a:xfrm>
        </p:spPr>
        <p:txBody>
          <a:bodyPr>
            <a:normAutofit fontScale="85000" lnSpcReduction="10000"/>
          </a:bodyPr>
          <a:lstStyle/>
          <a:p>
            <a:pPr marL="0" indent="0">
              <a:lnSpc>
                <a:spcPct val="110000"/>
              </a:lnSpc>
              <a:spcBef>
                <a:spcPts val="0"/>
              </a:spcBef>
              <a:spcAft>
                <a:spcPts val="1200"/>
              </a:spcAft>
              <a:buNone/>
            </a:pPr>
            <a:r>
              <a:rPr lang="en-US" i="1" dirty="0"/>
              <a:t>Present Arms </a:t>
            </a:r>
            <a:r>
              <a:rPr lang="en-US" dirty="0"/>
              <a:t>from</a:t>
            </a:r>
            <a:r>
              <a:rPr lang="en-US" i="1" dirty="0"/>
              <a:t> Right Shoulder Arms </a:t>
            </a:r>
            <a:r>
              <a:rPr lang="en-US" dirty="0"/>
              <a:t>or</a:t>
            </a:r>
            <a:r>
              <a:rPr lang="en-US" i="1" dirty="0"/>
              <a:t> Left Shoulder Arms, </a:t>
            </a:r>
            <a:r>
              <a:rPr lang="en-US" dirty="0"/>
              <a:t>while in</a:t>
            </a:r>
            <a:r>
              <a:rPr lang="en-US" i="1" dirty="0"/>
              <a:t> </a:t>
            </a:r>
            <a:r>
              <a:rPr lang="en-US" dirty="0"/>
              <a:t>formation, is executed from the </a:t>
            </a:r>
            <a:r>
              <a:rPr lang="en-US" i="1" dirty="0"/>
              <a:t>Halt</a:t>
            </a:r>
            <a:r>
              <a:rPr lang="en-US" dirty="0"/>
              <a:t> only, NOT while marching. The command is </a:t>
            </a:r>
            <a:r>
              <a:rPr lang="en-US" b="1" i="1" dirty="0"/>
              <a:t>Present, </a:t>
            </a:r>
            <a:r>
              <a:rPr lang="en-US" b="1" dirty="0"/>
              <a:t>ARMS.</a:t>
            </a:r>
            <a:r>
              <a:rPr lang="en-US" dirty="0"/>
              <a:t> </a:t>
            </a:r>
          </a:p>
          <a:p>
            <a:pPr>
              <a:lnSpc>
                <a:spcPct val="110000"/>
              </a:lnSpc>
              <a:spcBef>
                <a:spcPts val="0"/>
              </a:spcBef>
              <a:spcAft>
                <a:spcPts val="1200"/>
              </a:spcAft>
            </a:pPr>
            <a:r>
              <a:rPr lang="en-US" dirty="0"/>
              <a:t>On the command of execution </a:t>
            </a:r>
            <a:r>
              <a:rPr lang="en-US" b="1" dirty="0"/>
              <a:t>ARMS,</a:t>
            </a:r>
            <a:r>
              <a:rPr lang="en-US" dirty="0"/>
              <a:t> come to </a:t>
            </a:r>
            <a:r>
              <a:rPr lang="en-US" i="1" dirty="0"/>
              <a:t>Port Arms</a:t>
            </a:r>
            <a:r>
              <a:rPr lang="en-US" dirty="0"/>
              <a:t> from either shoulder and then execute </a:t>
            </a:r>
            <a:r>
              <a:rPr lang="en-US" i="1" dirty="0"/>
              <a:t>Present Arms </a:t>
            </a:r>
            <a:r>
              <a:rPr lang="en-US" dirty="0"/>
              <a:t>(in one count) from</a:t>
            </a:r>
            <a:r>
              <a:rPr lang="en-US" i="1" dirty="0"/>
              <a:t> Port Arms. </a:t>
            </a:r>
            <a:r>
              <a:rPr lang="en-US" dirty="0"/>
              <a:t> </a:t>
            </a:r>
          </a:p>
          <a:p>
            <a:pPr>
              <a:lnSpc>
                <a:spcPct val="110000"/>
              </a:lnSpc>
              <a:spcBef>
                <a:spcPts val="0"/>
              </a:spcBef>
              <a:spcAft>
                <a:spcPts val="1200"/>
              </a:spcAft>
            </a:pPr>
            <a:r>
              <a:rPr lang="en-US" dirty="0"/>
              <a:t>Cadets who might salute during </a:t>
            </a:r>
            <a:r>
              <a:rPr lang="en-US" i="1" dirty="0"/>
              <a:t>Eyes Right</a:t>
            </a:r>
            <a:r>
              <a:rPr lang="en-US" dirty="0"/>
              <a:t> while marching in a ceremony (Platoon Leaders and above), if carrying rifles, rifles should be at </a:t>
            </a:r>
            <a:r>
              <a:rPr lang="en-US" i="1" dirty="0"/>
              <a:t>Sling Arms</a:t>
            </a:r>
            <a:r>
              <a:rPr lang="en-US" dirty="0"/>
              <a:t>.</a:t>
            </a:r>
          </a:p>
        </p:txBody>
      </p:sp>
    </p:spTree>
    <p:extLst>
      <p:ext uri="{BB962C8B-B14F-4D97-AF65-F5344CB8AC3E}">
        <p14:creationId xmlns:p14="http://schemas.microsoft.com/office/powerpoint/2010/main" val="137741290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0EB5A9-C301-47C5-893E-2DEBD4C2B027}"/>
              </a:ext>
            </a:extLst>
          </p:cNvPr>
          <p:cNvSpPr>
            <a:spLocks noGrp="1"/>
          </p:cNvSpPr>
          <p:nvPr>
            <p:ph type="title"/>
          </p:nvPr>
        </p:nvSpPr>
        <p:spPr>
          <a:xfrm>
            <a:off x="990600" y="274638"/>
            <a:ext cx="8001000" cy="1143000"/>
          </a:xfrm>
        </p:spPr>
        <p:txBody>
          <a:bodyPr>
            <a:normAutofit fontScale="90000"/>
          </a:bodyPr>
          <a:lstStyle/>
          <a:p>
            <a:r>
              <a:rPr lang="en-US" dirty="0"/>
              <a:t>Changing Positions</a:t>
            </a:r>
            <a:br>
              <a:rPr lang="en-US" dirty="0"/>
            </a:br>
            <a:endParaRPr lang="en-US" sz="2700" dirty="0"/>
          </a:p>
        </p:txBody>
      </p:sp>
      <p:sp>
        <p:nvSpPr>
          <p:cNvPr id="3" name="Content Placeholder 2">
            <a:extLst>
              <a:ext uri="{FF2B5EF4-FFF2-40B4-BE49-F238E27FC236}">
                <a16:creationId xmlns:a16="http://schemas.microsoft.com/office/drawing/2014/main" id="{5ABFF1A1-DD85-41DD-9BE0-A466CC49240F}"/>
              </a:ext>
            </a:extLst>
          </p:cNvPr>
          <p:cNvSpPr>
            <a:spLocks noGrp="1"/>
          </p:cNvSpPr>
          <p:nvPr>
            <p:ph idx="1"/>
          </p:nvPr>
        </p:nvSpPr>
        <p:spPr>
          <a:xfrm>
            <a:off x="457200" y="1828800"/>
            <a:ext cx="8229600" cy="4525963"/>
          </a:xfrm>
        </p:spPr>
        <p:txBody>
          <a:bodyPr/>
          <a:lstStyle/>
          <a:p>
            <a:pPr marL="0" indent="0">
              <a:spcBef>
                <a:spcPts val="0"/>
              </a:spcBef>
              <a:spcAft>
                <a:spcPts val="1200"/>
              </a:spcAft>
              <a:buNone/>
            </a:pPr>
            <a:r>
              <a:rPr lang="en-US" dirty="0"/>
              <a:t>To resume </a:t>
            </a:r>
            <a:r>
              <a:rPr lang="en-US" i="1" dirty="0"/>
              <a:t>Right (Left) Shoulder Arms</a:t>
            </a:r>
            <a:r>
              <a:rPr lang="en-US" dirty="0"/>
              <a:t> from </a:t>
            </a:r>
            <a:r>
              <a:rPr lang="en-US" i="1" dirty="0"/>
              <a:t>Present Arms,</a:t>
            </a:r>
            <a:r>
              <a:rPr lang="en-US" dirty="0"/>
              <a:t> the command is </a:t>
            </a:r>
            <a:r>
              <a:rPr lang="en-US" b="1" i="1" dirty="0"/>
              <a:t>Right (Left) Shoulder, </a:t>
            </a:r>
            <a:r>
              <a:rPr lang="en-US" b="1" dirty="0"/>
              <a:t>ARMS.</a:t>
            </a:r>
            <a:endParaRPr lang="en-US" dirty="0"/>
          </a:p>
          <a:p>
            <a:pPr lvl="0">
              <a:spcBef>
                <a:spcPts val="0"/>
              </a:spcBef>
              <a:spcAft>
                <a:spcPts val="1200"/>
              </a:spcAft>
            </a:pPr>
            <a:r>
              <a:rPr lang="en-US" dirty="0"/>
              <a:t>On the command of execution</a:t>
            </a:r>
            <a:r>
              <a:rPr lang="en-US" b="1" i="1" dirty="0"/>
              <a:t> </a:t>
            </a:r>
            <a:r>
              <a:rPr lang="en-US" b="1" dirty="0"/>
              <a:t>ARMS,</a:t>
            </a:r>
            <a:r>
              <a:rPr lang="en-US" b="1" i="1" dirty="0"/>
              <a:t> </a:t>
            </a:r>
            <a:r>
              <a:rPr lang="en-US" dirty="0"/>
              <a:t>execute</a:t>
            </a:r>
            <a:r>
              <a:rPr lang="en-US" b="1" i="1" dirty="0"/>
              <a:t> </a:t>
            </a:r>
            <a:r>
              <a:rPr lang="en-US" i="1" dirty="0"/>
              <a:t>Port Arms</a:t>
            </a:r>
            <a:r>
              <a:rPr lang="en-US" b="1" i="1" dirty="0"/>
              <a:t> </a:t>
            </a:r>
            <a:r>
              <a:rPr lang="en-US" dirty="0"/>
              <a:t>in</a:t>
            </a:r>
            <a:r>
              <a:rPr lang="en-US" b="1" i="1" dirty="0"/>
              <a:t> </a:t>
            </a:r>
            <a:r>
              <a:rPr lang="en-US" dirty="0"/>
              <a:t>one count and then execute the counts as prescribed from </a:t>
            </a:r>
            <a:r>
              <a:rPr lang="en-US" i="1" dirty="0"/>
              <a:t>Port Arms.</a:t>
            </a:r>
            <a:r>
              <a:rPr lang="en-US" dirty="0"/>
              <a:t>  </a:t>
            </a:r>
          </a:p>
          <a:p>
            <a:pPr marL="0" indent="0">
              <a:buNone/>
            </a:pPr>
            <a:endParaRPr lang="en-US" dirty="0"/>
          </a:p>
        </p:txBody>
      </p:sp>
    </p:spTree>
    <p:extLst>
      <p:ext uri="{BB962C8B-B14F-4D97-AF65-F5344CB8AC3E}">
        <p14:creationId xmlns:p14="http://schemas.microsoft.com/office/powerpoint/2010/main" val="6068929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D03635-691A-074E-910A-4F2B1EA79D34}"/>
              </a:ext>
            </a:extLst>
          </p:cNvPr>
          <p:cNvSpPr>
            <a:spLocks noGrp="1"/>
          </p:cNvSpPr>
          <p:nvPr>
            <p:ph type="title"/>
          </p:nvPr>
        </p:nvSpPr>
        <p:spPr/>
        <p:txBody>
          <a:bodyPr/>
          <a:lstStyle/>
          <a:p>
            <a:r>
              <a:rPr lang="en-US" dirty="0"/>
              <a:t>15-Count Manual of Arms</a:t>
            </a:r>
          </a:p>
        </p:txBody>
      </p:sp>
      <p:sp>
        <p:nvSpPr>
          <p:cNvPr id="3" name="Content Placeholder 2">
            <a:extLst>
              <a:ext uri="{FF2B5EF4-FFF2-40B4-BE49-F238E27FC236}">
                <a16:creationId xmlns:a16="http://schemas.microsoft.com/office/drawing/2014/main" id="{CD756733-824D-F542-92FF-95435186B1B7}"/>
              </a:ext>
            </a:extLst>
          </p:cNvPr>
          <p:cNvSpPr>
            <a:spLocks noGrp="1"/>
          </p:cNvSpPr>
          <p:nvPr>
            <p:ph idx="1"/>
          </p:nvPr>
        </p:nvSpPr>
        <p:spPr/>
        <p:txBody>
          <a:bodyPr/>
          <a:lstStyle/>
          <a:p>
            <a:pPr>
              <a:spcBef>
                <a:spcPts val="0"/>
              </a:spcBef>
              <a:spcAft>
                <a:spcPts val="1200"/>
              </a:spcAft>
            </a:pPr>
            <a:r>
              <a:rPr lang="en-US" dirty="0"/>
              <a:t>Experienced Cadets should be able to execute the 15-count manual of arms in unison from </a:t>
            </a:r>
            <a:r>
              <a:rPr lang="en-US" i="1" dirty="0"/>
              <a:t>Order</a:t>
            </a:r>
            <a:r>
              <a:rPr lang="en-US" dirty="0"/>
              <a:t>, to </a:t>
            </a:r>
            <a:r>
              <a:rPr lang="en-US" i="1" dirty="0"/>
              <a:t>Right Shoulder,</a:t>
            </a:r>
            <a:r>
              <a:rPr lang="en-US" dirty="0"/>
              <a:t> to </a:t>
            </a:r>
            <a:r>
              <a:rPr lang="en-US" i="1" dirty="0"/>
              <a:t>Left Shoulder,</a:t>
            </a:r>
            <a:r>
              <a:rPr lang="en-US" dirty="0"/>
              <a:t> to </a:t>
            </a:r>
            <a:r>
              <a:rPr lang="en-US" i="1" dirty="0"/>
              <a:t>Present,</a:t>
            </a:r>
            <a:r>
              <a:rPr lang="en-US" dirty="0"/>
              <a:t> to </a:t>
            </a:r>
            <a:r>
              <a:rPr lang="en-US" i="1" dirty="0"/>
              <a:t>Order</a:t>
            </a:r>
            <a:r>
              <a:rPr lang="en-US" dirty="0"/>
              <a:t> </a:t>
            </a:r>
            <a:r>
              <a:rPr lang="en-US" i="1" dirty="0"/>
              <a:t>Arms</a:t>
            </a:r>
            <a:r>
              <a:rPr lang="en-US" dirty="0"/>
              <a:t>. </a:t>
            </a:r>
          </a:p>
          <a:p>
            <a:pPr>
              <a:spcBef>
                <a:spcPts val="0"/>
              </a:spcBef>
              <a:spcAft>
                <a:spcPts val="1200"/>
              </a:spcAft>
            </a:pPr>
            <a:r>
              <a:rPr lang="en-US" dirty="0"/>
              <a:t>The command is</a:t>
            </a:r>
            <a:r>
              <a:rPr lang="en-US" i="1" dirty="0"/>
              <a:t> </a:t>
            </a:r>
            <a:r>
              <a:rPr lang="en-US" b="1" i="1" dirty="0"/>
              <a:t>Fifteen-Count Manual</a:t>
            </a:r>
            <a:r>
              <a:rPr lang="en-US" b="1" dirty="0"/>
              <a:t>, ARMS.</a:t>
            </a:r>
            <a:endParaRPr lang="en-US" dirty="0"/>
          </a:p>
          <a:p>
            <a:endParaRPr lang="en-US" dirty="0"/>
          </a:p>
        </p:txBody>
      </p:sp>
    </p:spTree>
    <p:extLst>
      <p:ext uri="{BB962C8B-B14F-4D97-AF65-F5344CB8AC3E}">
        <p14:creationId xmlns:p14="http://schemas.microsoft.com/office/powerpoint/2010/main" val="426527239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03DB9-C535-446F-B85D-4BBB5BC9F6BF}"/>
              </a:ext>
            </a:extLst>
          </p:cNvPr>
          <p:cNvSpPr>
            <a:spLocks noGrp="1"/>
          </p:cNvSpPr>
          <p:nvPr>
            <p:ph type="title"/>
          </p:nvPr>
        </p:nvSpPr>
        <p:spPr/>
        <p:txBody>
          <a:bodyPr/>
          <a:lstStyle/>
          <a:p>
            <a:r>
              <a:rPr lang="en-US" dirty="0">
                <a:hlinkClick r:id="rId2" action="ppaction://hlinksldjump"/>
              </a:rPr>
              <a:t>Check on Learning</a:t>
            </a:r>
            <a:endParaRPr lang="en-US" dirty="0"/>
          </a:p>
        </p:txBody>
      </p:sp>
      <p:sp>
        <p:nvSpPr>
          <p:cNvPr id="3" name="Content Placeholder 2">
            <a:extLst>
              <a:ext uri="{FF2B5EF4-FFF2-40B4-BE49-F238E27FC236}">
                <a16:creationId xmlns:a16="http://schemas.microsoft.com/office/drawing/2014/main" id="{80367589-DA95-49E4-9B80-429546740AD1}"/>
              </a:ext>
            </a:extLst>
          </p:cNvPr>
          <p:cNvSpPr>
            <a:spLocks noGrp="1"/>
          </p:cNvSpPr>
          <p:nvPr>
            <p:ph idx="1"/>
          </p:nvPr>
        </p:nvSpPr>
        <p:spPr>
          <a:xfrm>
            <a:off x="1143000" y="1600200"/>
            <a:ext cx="7543800" cy="3733800"/>
          </a:xfrm>
        </p:spPr>
        <p:txBody>
          <a:bodyPr>
            <a:normAutofit/>
          </a:bodyPr>
          <a:lstStyle/>
          <a:p>
            <a:pPr marL="514350" indent="-514350">
              <a:buFont typeface="+mj-lt"/>
              <a:buAutoNum type="arabicPeriod"/>
            </a:pPr>
            <a:r>
              <a:rPr lang="en-US" dirty="0"/>
              <a:t>When marching, the command given for </a:t>
            </a:r>
            <a:r>
              <a:rPr lang="en-US" i="1" dirty="0"/>
              <a:t>Right Shoulder, Arms </a:t>
            </a:r>
            <a:r>
              <a:rPr lang="en-US" dirty="0"/>
              <a:t>to </a:t>
            </a:r>
            <a:r>
              <a:rPr lang="en-US" i="1" dirty="0"/>
              <a:t>Port, Arms is given when which foot strikes the ground?</a:t>
            </a:r>
          </a:p>
          <a:p>
            <a:pPr marL="514350" indent="-514350">
              <a:buFont typeface="+mj-lt"/>
              <a:buAutoNum type="arabicPeriod"/>
            </a:pPr>
            <a:r>
              <a:rPr lang="en-US" i="1" dirty="0"/>
              <a:t>What is the 15-Count Manual of Arms?</a:t>
            </a:r>
          </a:p>
        </p:txBody>
      </p:sp>
    </p:spTree>
    <p:extLst>
      <p:ext uri="{BB962C8B-B14F-4D97-AF65-F5344CB8AC3E}">
        <p14:creationId xmlns:p14="http://schemas.microsoft.com/office/powerpoint/2010/main" val="84007136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FDAE22-D7E4-465C-8F57-FAFD8ACEF0F0}"/>
              </a:ext>
            </a:extLst>
          </p:cNvPr>
          <p:cNvSpPr>
            <a:spLocks noGrp="1"/>
          </p:cNvSpPr>
          <p:nvPr>
            <p:ph type="title"/>
          </p:nvPr>
        </p:nvSpPr>
        <p:spPr/>
        <p:txBody>
          <a:bodyPr/>
          <a:lstStyle/>
          <a:p>
            <a:r>
              <a:rPr lang="en-US" dirty="0"/>
              <a:t>Practicum</a:t>
            </a:r>
          </a:p>
        </p:txBody>
      </p:sp>
      <p:sp>
        <p:nvSpPr>
          <p:cNvPr id="4" name="Rectangle: Rounded Corners 3">
            <a:extLst>
              <a:ext uri="{FF2B5EF4-FFF2-40B4-BE49-F238E27FC236}">
                <a16:creationId xmlns:a16="http://schemas.microsoft.com/office/drawing/2014/main" id="{E576DAA0-555A-4C1B-8CC3-9A1D38EC4718}"/>
              </a:ext>
            </a:extLst>
          </p:cNvPr>
          <p:cNvSpPr/>
          <p:nvPr/>
        </p:nvSpPr>
        <p:spPr>
          <a:xfrm>
            <a:off x="1022131" y="1828800"/>
            <a:ext cx="7239000" cy="449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t>In the classroom, gym, or outside:</a:t>
            </a:r>
          </a:p>
          <a:p>
            <a:endParaRPr lang="en-US" sz="3200" dirty="0"/>
          </a:p>
          <a:p>
            <a:pPr marL="285750" indent="-285750">
              <a:spcAft>
                <a:spcPts val="1200"/>
              </a:spcAft>
              <a:buFont typeface="Arial" panose="020B0604020202020204" pitchFamily="34" charset="0"/>
              <a:buChar char="•"/>
            </a:pPr>
            <a:r>
              <a:rPr lang="en-US" sz="3200" dirty="0"/>
              <a:t>Practice changing positions with a replica rifle or prop</a:t>
            </a:r>
          </a:p>
          <a:p>
            <a:pPr marL="285750" indent="-285750">
              <a:spcAft>
                <a:spcPts val="1200"/>
              </a:spcAft>
              <a:buFont typeface="Arial" panose="020B0604020202020204" pitchFamily="34" charset="0"/>
              <a:buChar char="•"/>
            </a:pPr>
            <a:r>
              <a:rPr lang="en-US" sz="3200" u="sng" dirty="0"/>
              <a:t>Experienced Cadets</a:t>
            </a:r>
            <a:r>
              <a:rPr lang="en-US" sz="3200" dirty="0"/>
              <a:t>: practice executing the 15-count manual of arms in unison.</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14936792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Basic Rules Governing the Manual of Arms</a:t>
            </a:r>
          </a:p>
        </p:txBody>
      </p:sp>
      <p:sp>
        <p:nvSpPr>
          <p:cNvPr id="6" name="TextBox 5">
            <a:extLst>
              <a:ext uri="{FF2B5EF4-FFF2-40B4-BE49-F238E27FC236}">
                <a16:creationId xmlns:a16="http://schemas.microsoft.com/office/drawing/2014/main" id="{CB0AC6B3-0644-4483-897E-0B4DCB05E5BB}"/>
              </a:ext>
            </a:extLst>
          </p:cNvPr>
          <p:cNvSpPr txBox="1"/>
          <p:nvPr/>
        </p:nvSpPr>
        <p:spPr>
          <a:xfrm>
            <a:off x="973584" y="2057400"/>
            <a:ext cx="7543800" cy="3416320"/>
          </a:xfrm>
          <a:prstGeom prst="rect">
            <a:avLst/>
          </a:prstGeom>
          <a:noFill/>
        </p:spPr>
        <p:txBody>
          <a:bodyPr wrap="square" rtlCol="0">
            <a:spAutoFit/>
          </a:bodyPr>
          <a:lstStyle/>
          <a:p>
            <a:pPr marL="285750" lvl="0" indent="-285750">
              <a:spcAft>
                <a:spcPts val="1200"/>
              </a:spcAft>
              <a:buFont typeface="Arial" panose="020B0604020202020204" pitchFamily="34" charset="0"/>
              <a:buChar char="•"/>
            </a:pPr>
            <a:r>
              <a:rPr lang="en-US" sz="2800" dirty="0"/>
              <a:t>At the halt, all movements are initiated from Order Arms or Sling Arms, which are the </a:t>
            </a:r>
            <a:r>
              <a:rPr lang="en-US" sz="2800" i="1" dirty="0"/>
              <a:t>Positions of Attention</a:t>
            </a:r>
            <a:r>
              <a:rPr lang="en-US" sz="2800" dirty="0"/>
              <a:t> with the rifle.</a:t>
            </a:r>
          </a:p>
          <a:p>
            <a:pPr marL="285750" lvl="0" indent="-285750">
              <a:spcAft>
                <a:spcPts val="1200"/>
              </a:spcAft>
              <a:buFont typeface="Arial" panose="020B0604020202020204" pitchFamily="34" charset="0"/>
              <a:buChar char="•"/>
            </a:pPr>
            <a:r>
              <a:rPr lang="en-US" sz="2800" dirty="0"/>
              <a:t>All precision movements are executed in quick time cadence.</a:t>
            </a:r>
          </a:p>
          <a:p>
            <a:pPr marL="285750" lvl="0" indent="-285750">
              <a:spcAft>
                <a:spcPts val="1200"/>
              </a:spcAft>
              <a:buFont typeface="Arial" panose="020B0604020202020204" pitchFamily="34" charset="0"/>
              <a:buChar char="•"/>
            </a:pPr>
            <a:r>
              <a:rPr lang="en-US" sz="2800" dirty="0"/>
              <a:t>The command </a:t>
            </a:r>
            <a:r>
              <a:rPr lang="en-US" sz="2800" b="1" i="1" dirty="0"/>
              <a:t>Port</a:t>
            </a:r>
            <a:r>
              <a:rPr lang="en-US" sz="2800" b="1" dirty="0"/>
              <a:t>, ARMS</a:t>
            </a:r>
            <a:r>
              <a:rPr lang="en-US" sz="2800" dirty="0"/>
              <a:t> must be given before the command for </a:t>
            </a:r>
            <a:r>
              <a:rPr lang="en-US" sz="2800" i="1" dirty="0"/>
              <a:t>Double Time</a:t>
            </a:r>
            <a:r>
              <a:rPr lang="en-US" sz="2800" dirty="0"/>
              <a:t>.</a:t>
            </a:r>
          </a:p>
        </p:txBody>
      </p:sp>
    </p:spTree>
    <p:extLst>
      <p:ext uri="{BB962C8B-B14F-4D97-AF65-F5344CB8AC3E}">
        <p14:creationId xmlns:p14="http://schemas.microsoft.com/office/powerpoint/2010/main" val="10016085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Basic Rules Governing the Manual of Arms</a:t>
            </a:r>
          </a:p>
        </p:txBody>
      </p:sp>
      <p:sp>
        <p:nvSpPr>
          <p:cNvPr id="6" name="TextBox 5">
            <a:extLst>
              <a:ext uri="{FF2B5EF4-FFF2-40B4-BE49-F238E27FC236}">
                <a16:creationId xmlns:a16="http://schemas.microsoft.com/office/drawing/2014/main" id="{CB0AC6B3-0644-4483-897E-0B4DCB05E5BB}"/>
              </a:ext>
            </a:extLst>
          </p:cNvPr>
          <p:cNvSpPr txBox="1"/>
          <p:nvPr/>
        </p:nvSpPr>
        <p:spPr>
          <a:xfrm>
            <a:off x="990600" y="1828800"/>
            <a:ext cx="7543800" cy="4708981"/>
          </a:xfrm>
          <a:prstGeom prst="rect">
            <a:avLst/>
          </a:prstGeom>
          <a:noFill/>
        </p:spPr>
        <p:txBody>
          <a:bodyPr wrap="square" rtlCol="0">
            <a:spAutoFit/>
          </a:bodyPr>
          <a:lstStyle/>
          <a:p>
            <a:pPr marL="285750" lvl="0" indent="-285750">
              <a:spcAft>
                <a:spcPts val="1200"/>
              </a:spcAft>
              <a:buFont typeface="Arial" panose="020B0604020202020204" pitchFamily="34" charset="0"/>
              <a:buChar char="•"/>
            </a:pPr>
            <a:r>
              <a:rPr lang="en-US" sz="2800" dirty="0"/>
              <a:t>Facings, alignments, and short-distance marching movements are executed at </a:t>
            </a:r>
            <a:r>
              <a:rPr lang="en-US" sz="2800" i="1" dirty="0"/>
              <a:t>Order Arms</a:t>
            </a:r>
            <a:r>
              <a:rPr lang="en-US" sz="2800" dirty="0"/>
              <a:t> or </a:t>
            </a:r>
            <a:r>
              <a:rPr lang="en-US" sz="2800" i="1" dirty="0"/>
              <a:t>Sling Arms</a:t>
            </a:r>
            <a:r>
              <a:rPr lang="en-US" sz="2800" dirty="0"/>
              <a:t>. </a:t>
            </a:r>
          </a:p>
          <a:p>
            <a:pPr marL="742950" lvl="1" indent="-285750">
              <a:spcAft>
                <a:spcPts val="1200"/>
              </a:spcAft>
              <a:buFont typeface="Arial" panose="020B0604020202020204" pitchFamily="34" charset="0"/>
              <a:buChar char="•"/>
            </a:pPr>
            <a:r>
              <a:rPr lang="en-US" sz="2800" dirty="0"/>
              <a:t>When these movements are commanded while at </a:t>
            </a:r>
            <a:r>
              <a:rPr lang="en-US" sz="2800" i="1" dirty="0"/>
              <a:t>Order Arms</a:t>
            </a:r>
            <a:r>
              <a:rPr lang="en-US" sz="2800" dirty="0"/>
              <a:t>, the Cadet automatically raises the rifle about one inch (1”) off the ground on the command of execution. </a:t>
            </a:r>
          </a:p>
          <a:p>
            <a:pPr marL="742950" lvl="1" indent="-285750">
              <a:spcAft>
                <a:spcPts val="1200"/>
              </a:spcAft>
              <a:buFont typeface="Arial" panose="020B0604020202020204" pitchFamily="34" charset="0"/>
              <a:buChar char="•"/>
            </a:pPr>
            <a:r>
              <a:rPr lang="en-US" sz="2800" dirty="0"/>
              <a:t>When the movement has been completed, the Cadet automatically returns the rifle to </a:t>
            </a:r>
            <a:r>
              <a:rPr lang="en-US" sz="2800" i="1" dirty="0"/>
              <a:t>Order Arms</a:t>
            </a:r>
            <a:r>
              <a:rPr lang="en-US" sz="2800" dirty="0"/>
              <a:t>.</a:t>
            </a:r>
          </a:p>
        </p:txBody>
      </p:sp>
    </p:spTree>
    <p:extLst>
      <p:ext uri="{BB962C8B-B14F-4D97-AF65-F5344CB8AC3E}">
        <p14:creationId xmlns:p14="http://schemas.microsoft.com/office/powerpoint/2010/main" val="25228035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3A00655A302474D88B2B49F2E449606" ma:contentTypeVersion="7" ma:contentTypeDescription="Create a new document." ma:contentTypeScope="" ma:versionID="163f1d8a62840d683d7a93b3a579918e">
  <xsd:schema xmlns:xsd="http://www.w3.org/2001/XMLSchema" xmlns:xs="http://www.w3.org/2001/XMLSchema" xmlns:p="http://schemas.microsoft.com/office/2006/metadata/properties" xmlns:ns2="2665fec4-cfca-41c5-9f2f-25aa23ac4cd6" xmlns:ns3="8c6ba933-d8ba-4763-869f-28ea2b188e6f" targetNamespace="http://schemas.microsoft.com/office/2006/metadata/properties" ma:root="true" ma:fieldsID="d3b11f72c5048709bf589174766974a0" ns2:_="" ns3:_="">
    <xsd:import namespace="2665fec4-cfca-41c5-9f2f-25aa23ac4cd6"/>
    <xsd:import namespace="8c6ba933-d8ba-4763-869f-28ea2b188e6f"/>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665fec4-cfca-41c5-9f2f-25aa23ac4cd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c6ba933-d8ba-4763-869f-28ea2b188e6f"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42D66E2-1F18-493B-B68D-D00479BDF702}"/>
</file>

<file path=customXml/itemProps2.xml><?xml version="1.0" encoding="utf-8"?>
<ds:datastoreItem xmlns:ds="http://schemas.openxmlformats.org/officeDocument/2006/customXml" ds:itemID="{B2A9226A-77FD-4CA9-943B-686B800CDBB4}"/>
</file>

<file path=customXml/itemProps3.xml><?xml version="1.0" encoding="utf-8"?>
<ds:datastoreItem xmlns:ds="http://schemas.openxmlformats.org/officeDocument/2006/customXml" ds:itemID="{AE12B05C-AC24-4FCE-8C90-3BBB492022C7}"/>
</file>

<file path=docProps/app.xml><?xml version="1.0" encoding="utf-8"?>
<Properties xmlns="http://schemas.openxmlformats.org/officeDocument/2006/extended-properties" xmlns:vt="http://schemas.openxmlformats.org/officeDocument/2006/docPropsVTypes">
  <Template/>
  <TotalTime>34894</TotalTime>
  <Words>4437</Words>
  <Application>Microsoft Office PowerPoint</Application>
  <PresentationFormat>On-screen Show (4:3)</PresentationFormat>
  <Paragraphs>361</Paragraphs>
  <Slides>77</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77</vt:i4>
      </vt:variant>
    </vt:vector>
  </HeadingPairs>
  <TitlesOfParts>
    <vt:vector size="80" baseType="lpstr">
      <vt:lpstr>Arial</vt:lpstr>
      <vt:lpstr>Calibri</vt:lpstr>
      <vt:lpstr>Office Theme</vt:lpstr>
      <vt:lpstr>California Cadet Corps Curriculum on Military Basics</vt:lpstr>
      <vt:lpstr>Individual Drill with Weapons</vt:lpstr>
      <vt:lpstr>PowerPoint Presentation</vt:lpstr>
      <vt:lpstr>basic Procedures</vt:lpstr>
      <vt:lpstr>Basic Procedures</vt:lpstr>
      <vt:lpstr>Basic Rules Governing the Manual of Arms</vt:lpstr>
      <vt:lpstr>Basic Rules Governing the Manual of Arms</vt:lpstr>
      <vt:lpstr>Basic Rules Governing the Manual of Arms</vt:lpstr>
      <vt:lpstr>Basic Rules Governing the Manual of Arms</vt:lpstr>
      <vt:lpstr>Basic Rules (continued)</vt:lpstr>
      <vt:lpstr>Basic Rules (continued)</vt:lpstr>
      <vt:lpstr>Parts of the Rifle</vt:lpstr>
      <vt:lpstr>Basic Procedures</vt:lpstr>
      <vt:lpstr>Parts of the Rifle</vt:lpstr>
      <vt:lpstr>Check on Learning</vt:lpstr>
      <vt:lpstr>Check on Learning</vt:lpstr>
      <vt:lpstr>Order Arms</vt:lpstr>
      <vt:lpstr>Order Arms</vt:lpstr>
      <vt:lpstr>Order Arms</vt:lpstr>
      <vt:lpstr>Check on Learning</vt:lpstr>
      <vt:lpstr>Practicum</vt:lpstr>
      <vt:lpstr>Rest Positions</vt:lpstr>
      <vt:lpstr>Rest Positions with a Rifle</vt:lpstr>
      <vt:lpstr>Rest Positions</vt:lpstr>
      <vt:lpstr>Check on Learning</vt:lpstr>
      <vt:lpstr>Practicum</vt:lpstr>
      <vt:lpstr>Port Arms</vt:lpstr>
      <vt:lpstr>Port Arms with a Rifle</vt:lpstr>
      <vt:lpstr>Port Arms</vt:lpstr>
      <vt:lpstr>Order Arms from Port Arms</vt:lpstr>
      <vt:lpstr>Order Arms from Port Arms</vt:lpstr>
      <vt:lpstr>Order Arms from Port Arms</vt:lpstr>
      <vt:lpstr>Check on Learning</vt:lpstr>
      <vt:lpstr>Practicum</vt:lpstr>
      <vt:lpstr>Present Arms</vt:lpstr>
      <vt:lpstr>Present Arms with a Rifle</vt:lpstr>
      <vt:lpstr>Present Arms</vt:lpstr>
      <vt:lpstr>Order Arms from Present Arms</vt:lpstr>
      <vt:lpstr>Additional Notes</vt:lpstr>
      <vt:lpstr>Check on Learning</vt:lpstr>
      <vt:lpstr>Practicum</vt:lpstr>
      <vt:lpstr>Inspection Arms</vt:lpstr>
      <vt:lpstr>Inspection Arms with a Rifle</vt:lpstr>
      <vt:lpstr>Replica Rifles vs Demilitarized Rifles</vt:lpstr>
      <vt:lpstr>Check on Learning</vt:lpstr>
      <vt:lpstr>Right Shoulder Arms</vt:lpstr>
      <vt:lpstr>Right Shoulder Arms</vt:lpstr>
      <vt:lpstr>Right Shoulder Arms</vt:lpstr>
      <vt:lpstr>Right Shoulder Arms (continued)</vt:lpstr>
      <vt:lpstr>Right Shoulder Arms from Order Arms</vt:lpstr>
      <vt:lpstr>Holding the Butt of the Rifle</vt:lpstr>
      <vt:lpstr>Order Arms from Right Shoulder Arms</vt:lpstr>
      <vt:lpstr>Order Arms from Right Shoulder Arms</vt:lpstr>
      <vt:lpstr>Check on Learning</vt:lpstr>
      <vt:lpstr>Practicum</vt:lpstr>
      <vt:lpstr>Left Shoulder Arms</vt:lpstr>
      <vt:lpstr>Left Shoulder Arms</vt:lpstr>
      <vt:lpstr>Left Shoulder Arms</vt:lpstr>
      <vt:lpstr>Left Shoulder Arms (continued)</vt:lpstr>
      <vt:lpstr>Left Shoulder Arms from Order Arms</vt:lpstr>
      <vt:lpstr>Order Arms from Left Shoulder Arms </vt:lpstr>
      <vt:lpstr>Order Arms from Left Shoulder Arms </vt:lpstr>
      <vt:lpstr>Check on Learning</vt:lpstr>
      <vt:lpstr>Practicum</vt:lpstr>
      <vt:lpstr>Changing positions</vt:lpstr>
      <vt:lpstr>Changing Positions</vt:lpstr>
      <vt:lpstr>Changing Positions Right Shoulder Arms from Port Arms</vt:lpstr>
      <vt:lpstr>Changing Positions Port Arms from Right Shoulder Arms </vt:lpstr>
      <vt:lpstr>Changing Positions Left Shoulder Arms from Port Arms</vt:lpstr>
      <vt:lpstr>Changing Positions Port Arms from Left Shoulder Arms</vt:lpstr>
      <vt:lpstr>Changing Positions Left Shoulder Arms from Right Shoulder Arms</vt:lpstr>
      <vt:lpstr>Changing Positions Right Shoulder Arms from Left Shoulder Arms</vt:lpstr>
      <vt:lpstr>Changing Positions Present Arms from Right Shoulder Arms or Left Shoulder Arms</vt:lpstr>
      <vt:lpstr>Changing Positions </vt:lpstr>
      <vt:lpstr>15-Count Manual of Arms</vt:lpstr>
      <vt:lpstr>Check on Learning</vt:lpstr>
      <vt:lpstr>Practicum</vt:lpstr>
    </vt:vector>
  </TitlesOfParts>
  <Company>California National Guard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Kelley</dc:creator>
  <cp:lastModifiedBy>Rene Kelley</cp:lastModifiedBy>
  <cp:revision>568</cp:revision>
  <dcterms:created xsi:type="dcterms:W3CDTF">2017-01-16T19:23:23Z</dcterms:created>
  <dcterms:modified xsi:type="dcterms:W3CDTF">2019-05-17T00:32:23Z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0x010100E3A00655A302474D88B2B49F2E449606</vt:lpwstr>
  </property>
</Properties>
</file>