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3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79"/>
  </p:notesMasterIdLst>
  <p:handoutMasterIdLst>
    <p:handoutMasterId r:id="rId80"/>
  </p:handoutMasterIdLst>
  <p:sldIdLst>
    <p:sldId id="1788" r:id="rId2"/>
    <p:sldId id="1789" r:id="rId3"/>
    <p:sldId id="1615" r:id="rId4"/>
    <p:sldId id="1714" r:id="rId5"/>
    <p:sldId id="1715" r:id="rId6"/>
    <p:sldId id="1716" r:id="rId7"/>
    <p:sldId id="1717" r:id="rId8"/>
    <p:sldId id="1718" r:id="rId9"/>
    <p:sldId id="1720" r:id="rId10"/>
    <p:sldId id="1721" r:id="rId11"/>
    <p:sldId id="1722" r:id="rId12"/>
    <p:sldId id="1723" r:id="rId13"/>
    <p:sldId id="1724" r:id="rId14"/>
    <p:sldId id="1725" r:id="rId15"/>
    <p:sldId id="1726" r:id="rId16"/>
    <p:sldId id="1727" r:id="rId17"/>
    <p:sldId id="1728" r:id="rId18"/>
    <p:sldId id="1729" r:id="rId19"/>
    <p:sldId id="1730" r:id="rId20"/>
    <p:sldId id="1731" r:id="rId21"/>
    <p:sldId id="1732" r:id="rId22"/>
    <p:sldId id="1733" r:id="rId23"/>
    <p:sldId id="1734" r:id="rId24"/>
    <p:sldId id="1735" r:id="rId25"/>
    <p:sldId id="1736" r:id="rId26"/>
    <p:sldId id="1737" r:id="rId27"/>
    <p:sldId id="1738" r:id="rId28"/>
    <p:sldId id="1739" r:id="rId29"/>
    <p:sldId id="1616" r:id="rId30"/>
    <p:sldId id="1618" r:id="rId31"/>
    <p:sldId id="1740" r:id="rId32"/>
    <p:sldId id="1741" r:id="rId33"/>
    <p:sldId id="1742" r:id="rId34"/>
    <p:sldId id="1743" r:id="rId35"/>
    <p:sldId id="1744" r:id="rId36"/>
    <p:sldId id="1745" r:id="rId37"/>
    <p:sldId id="1746" r:id="rId38"/>
    <p:sldId id="1747" r:id="rId39"/>
    <p:sldId id="1748" r:id="rId40"/>
    <p:sldId id="1749" r:id="rId41"/>
    <p:sldId id="1750" r:id="rId42"/>
    <p:sldId id="1751" r:id="rId43"/>
    <p:sldId id="1619" r:id="rId44"/>
    <p:sldId id="1620" r:id="rId45"/>
    <p:sldId id="1752" r:id="rId46"/>
    <p:sldId id="1762" r:id="rId47"/>
    <p:sldId id="1754" r:id="rId48"/>
    <p:sldId id="1755" r:id="rId49"/>
    <p:sldId id="1756" r:id="rId50"/>
    <p:sldId id="1757" r:id="rId51"/>
    <p:sldId id="1758" r:id="rId52"/>
    <p:sldId id="1759" r:id="rId53"/>
    <p:sldId id="1760" r:id="rId54"/>
    <p:sldId id="1761" r:id="rId55"/>
    <p:sldId id="1791" r:id="rId56"/>
    <p:sldId id="1764" r:id="rId57"/>
    <p:sldId id="1765" r:id="rId58"/>
    <p:sldId id="1766" r:id="rId59"/>
    <p:sldId id="1767" r:id="rId60"/>
    <p:sldId id="1768" r:id="rId61"/>
    <p:sldId id="1769" r:id="rId62"/>
    <p:sldId id="1770" r:id="rId63"/>
    <p:sldId id="1790" r:id="rId64"/>
    <p:sldId id="1775" r:id="rId65"/>
    <p:sldId id="1776" r:id="rId66"/>
    <p:sldId id="1777" r:id="rId67"/>
    <p:sldId id="1778" r:id="rId68"/>
    <p:sldId id="1779" r:id="rId69"/>
    <p:sldId id="1780" r:id="rId70"/>
    <p:sldId id="1781" r:id="rId71"/>
    <p:sldId id="1782" r:id="rId72"/>
    <p:sldId id="1783" r:id="rId73"/>
    <p:sldId id="1784" r:id="rId74"/>
    <p:sldId id="1785" r:id="rId75"/>
    <p:sldId id="1786" r:id="rId76"/>
    <p:sldId id="1787" r:id="rId77"/>
    <p:sldId id="1621" r:id="rId78"/>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01"/>
    <a:srgbClr val="FFCC00"/>
    <a:srgbClr val="BFB550"/>
    <a:srgbClr val="BBB24F"/>
    <a:srgbClr val="FFF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46" autoAdjust="0"/>
    <p:restoredTop sz="89946" autoAdjust="0"/>
  </p:normalViewPr>
  <p:slideViewPr>
    <p:cSldViewPr>
      <p:cViewPr>
        <p:scale>
          <a:sx n="67" d="100"/>
          <a:sy n="67" d="100"/>
        </p:scale>
        <p:origin x="38"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EA4F873-2A09-4EA1-9A5B-7B38F2017A58}"/>
    <pc:docChg chg="modSld">
      <pc:chgData name="" userId="" providerId="" clId="Web-{3EA4F873-2A09-4EA1-9A5B-7B38F2017A58}" dt="2018-02-24T18:57:24.559" v="129"/>
      <pc:docMkLst>
        <pc:docMk/>
      </pc:docMkLst>
      <pc:sldChg chg="modSp mod setBg">
        <pc:chgData name="" userId="" providerId="" clId="Web-{3EA4F873-2A09-4EA1-9A5B-7B38F2017A58}" dt="2018-02-24T18:32:20.730" v="8"/>
        <pc:sldMkLst>
          <pc:docMk/>
          <pc:sldMk cId="4143377966" sldId="1615"/>
        </pc:sldMkLst>
        <pc:spChg chg="mod">
          <ac:chgData name="" userId="" providerId="" clId="Web-{3EA4F873-2A09-4EA1-9A5B-7B38F2017A58}" dt="2018-02-24T17:43:54.524" v="2"/>
          <ac:spMkLst>
            <pc:docMk/>
            <pc:sldMk cId="4143377966" sldId="1615"/>
            <ac:spMk id="4" creationId="{00000000-0000-0000-0000-000000000000}"/>
          </ac:spMkLst>
        </pc:spChg>
        <pc:spChg chg="mod">
          <ac:chgData name="" userId="" providerId="" clId="Web-{3EA4F873-2A09-4EA1-9A5B-7B38F2017A58}" dt="2018-02-24T17:44:08.758" v="3"/>
          <ac:spMkLst>
            <pc:docMk/>
            <pc:sldMk cId="4143377966" sldId="1615"/>
            <ac:spMk id="5" creationId="{00000000-0000-0000-0000-000000000000}"/>
          </ac:spMkLst>
        </pc:spChg>
      </pc:sldChg>
      <pc:sldChg chg="modSp">
        <pc:chgData name="" userId="" providerId="" clId="Web-{3EA4F873-2A09-4EA1-9A5B-7B38F2017A58}" dt="2018-02-24T17:41:24.581" v="1"/>
        <pc:sldMkLst>
          <pc:docMk/>
          <pc:sldMk cId="1205709732" sldId="1617"/>
        </pc:sldMkLst>
        <pc:spChg chg="mod">
          <ac:chgData name="" userId="" providerId="" clId="Web-{3EA4F873-2A09-4EA1-9A5B-7B38F2017A58}" dt="2018-02-24T17:40:40.142" v="0"/>
          <ac:spMkLst>
            <pc:docMk/>
            <pc:sldMk cId="1205709732" sldId="1617"/>
            <ac:spMk id="2" creationId="{00000000-0000-0000-0000-000000000000}"/>
          </ac:spMkLst>
        </pc:spChg>
        <pc:spChg chg="mod">
          <ac:chgData name="" userId="" providerId="" clId="Web-{3EA4F873-2A09-4EA1-9A5B-7B38F2017A58}" dt="2018-02-24T17:41:24.581" v="1"/>
          <ac:spMkLst>
            <pc:docMk/>
            <pc:sldMk cId="1205709732" sldId="1617"/>
            <ac:spMk id="7" creationId="{00000000-0000-0000-0000-000000000000}"/>
          </ac:spMkLst>
        </pc:spChg>
      </pc:sldChg>
      <pc:sldChg chg="modSp mod setBg">
        <pc:chgData name="" userId="" providerId="" clId="Web-{3EA4F873-2A09-4EA1-9A5B-7B38F2017A58}" dt="2018-02-24T18:57:24.559" v="129"/>
        <pc:sldMkLst>
          <pc:docMk/>
          <pc:sldMk cId="2382313830" sldId="1714"/>
        </pc:sldMkLst>
        <pc:spChg chg="mod">
          <ac:chgData name="" userId="" providerId="" clId="Web-{3EA4F873-2A09-4EA1-9A5B-7B38F2017A58}" dt="2018-02-24T18:57:24.387" v="127"/>
          <ac:spMkLst>
            <pc:docMk/>
            <pc:sldMk cId="2382313830" sldId="1714"/>
            <ac:spMk id="3075" creationId="{00000000-0000-0000-0000-000000000000}"/>
          </ac:spMkLst>
        </pc:spChg>
      </pc:sldChg>
    </pc:docChg>
  </pc:docChgLst>
  <pc:docChgLst>
    <pc:chgData clId="Web-{E5770030-273E-4431-8AAA-114EFACDDC74}"/>
    <pc:docChg chg="modSld">
      <pc:chgData name="" userId="" providerId="" clId="Web-{E5770030-273E-4431-8AAA-114EFACDDC74}" dt="2018-02-24T23:40:38.902" v="311"/>
      <pc:docMkLst>
        <pc:docMk/>
      </pc:docMkLst>
      <pc:sldChg chg="addSp delSp modSp">
        <pc:chgData name="" userId="" providerId="" clId="Web-{E5770030-273E-4431-8AAA-114EFACDDC74}" dt="2018-02-24T22:35:25.484" v="9"/>
        <pc:sldMkLst>
          <pc:docMk/>
          <pc:sldMk cId="431433363" sldId="1716"/>
        </pc:sldMkLst>
        <pc:spChg chg="add del mod">
          <ac:chgData name="" userId="" providerId="" clId="Web-{E5770030-273E-4431-8AAA-114EFACDDC74}" dt="2018-02-24T22:32:20.570" v="4"/>
          <ac:spMkLst>
            <pc:docMk/>
            <pc:sldMk cId="431433363" sldId="1716"/>
            <ac:spMk id="5" creationId="{116447D5-9E21-4BED-87A8-E48EC57BF54D}"/>
          </ac:spMkLst>
        </pc:spChg>
        <pc:spChg chg="mod">
          <ac:chgData name="" userId="" providerId="" clId="Web-{E5770030-273E-4431-8AAA-114EFACDDC74}" dt="2018-02-24T22:35:25.484" v="9"/>
          <ac:spMkLst>
            <pc:docMk/>
            <pc:sldMk cId="431433363" sldId="1716"/>
            <ac:spMk id="6150" creationId="{00000000-0000-0000-0000-000000000000}"/>
          </ac:spMkLst>
        </pc:spChg>
        <pc:picChg chg="add mod">
          <ac:chgData name="" userId="" providerId="" clId="Web-{E5770030-273E-4431-8AAA-114EFACDDC74}" dt="2018-02-24T22:32:31.757" v="6"/>
          <ac:picMkLst>
            <pc:docMk/>
            <pc:sldMk cId="431433363" sldId="1716"/>
            <ac:picMk id="2" creationId="{3D86765E-960C-4BFD-A559-2CFF942A7C04}"/>
          </ac:picMkLst>
        </pc:picChg>
        <pc:picChg chg="del">
          <ac:chgData name="" userId="" providerId="" clId="Web-{E5770030-273E-4431-8AAA-114EFACDDC74}" dt="2018-02-24T22:32:07.600" v="1"/>
          <ac:picMkLst>
            <pc:docMk/>
            <pc:sldMk cId="431433363" sldId="1716"/>
            <ac:picMk id="6153" creationId="{00000000-0000-0000-0000-000000000000}"/>
          </ac:picMkLst>
        </pc:picChg>
      </pc:sldChg>
      <pc:sldChg chg="modSp">
        <pc:chgData name="" userId="" providerId="" clId="Web-{E5770030-273E-4431-8AAA-114EFACDDC74}" dt="2018-02-24T23:40:35.543" v="309"/>
        <pc:sldMkLst>
          <pc:docMk/>
          <pc:sldMk cId="1262050508" sldId="1717"/>
        </pc:sldMkLst>
        <pc:spChg chg="mod">
          <ac:chgData name="" userId="" providerId="" clId="Web-{E5770030-273E-4431-8AAA-114EFACDDC74}" dt="2018-02-24T22:40:13.286" v="12"/>
          <ac:spMkLst>
            <pc:docMk/>
            <pc:sldMk cId="1262050508" sldId="1717"/>
            <ac:spMk id="10242" creationId="{00000000-0000-0000-0000-000000000000}"/>
          </ac:spMkLst>
        </pc:spChg>
        <pc:spChg chg="mod">
          <ac:chgData name="" userId="" providerId="" clId="Web-{E5770030-273E-4431-8AAA-114EFACDDC74}" dt="2018-02-24T23:40:35.543" v="309"/>
          <ac:spMkLst>
            <pc:docMk/>
            <pc:sldMk cId="1262050508" sldId="1717"/>
            <ac:spMk id="10243" creationId="{00000000-0000-0000-0000-000000000000}"/>
          </ac:spMkLst>
        </pc:spChg>
      </pc:sldChg>
      <pc:sldChg chg="modSp">
        <pc:chgData name="" userId="" providerId="" clId="Web-{E5770030-273E-4431-8AAA-114EFACDDC74}" dt="2018-02-24T23:08:19.678" v="27"/>
        <pc:sldMkLst>
          <pc:docMk/>
          <pc:sldMk cId="1651994798" sldId="1718"/>
        </pc:sldMkLst>
        <pc:spChg chg="mod">
          <ac:chgData name="" userId="" providerId="" clId="Web-{E5770030-273E-4431-8AAA-114EFACDDC74}" dt="2018-02-24T23:08:19.678" v="27"/>
          <ac:spMkLst>
            <pc:docMk/>
            <pc:sldMk cId="1651994798" sldId="1718"/>
            <ac:spMk id="8195" creationId="{00000000-0000-0000-0000-000000000000}"/>
          </ac:spMkLst>
        </pc:spChg>
      </pc:sldChg>
      <pc:sldChg chg="modSp">
        <pc:chgData name="" userId="" providerId="" clId="Web-{E5770030-273E-4431-8AAA-114EFACDDC74}" dt="2018-02-24T23:14:17.633" v="55"/>
        <pc:sldMkLst>
          <pc:docMk/>
          <pc:sldMk cId="3968872363" sldId="1719"/>
        </pc:sldMkLst>
        <pc:spChg chg="mod">
          <ac:chgData name="" userId="" providerId="" clId="Web-{E5770030-273E-4431-8AAA-114EFACDDC74}" dt="2018-02-24T23:14:17.633" v="55"/>
          <ac:spMkLst>
            <pc:docMk/>
            <pc:sldMk cId="3968872363" sldId="1719"/>
            <ac:spMk id="9219" creationId="{00000000-0000-0000-0000-000000000000}"/>
          </ac:spMkLst>
        </pc:spChg>
      </pc:sldChg>
      <pc:sldChg chg="modSp">
        <pc:chgData name="" userId="" providerId="" clId="Web-{E5770030-273E-4431-8AAA-114EFACDDC74}" dt="2018-02-24T23:14:34.477" v="58"/>
        <pc:sldMkLst>
          <pc:docMk/>
          <pc:sldMk cId="3437649573" sldId="1720"/>
        </pc:sldMkLst>
        <pc:spChg chg="mod">
          <ac:chgData name="" userId="" providerId="" clId="Web-{E5770030-273E-4431-8AAA-114EFACDDC74}" dt="2018-02-24T23:14:26.305" v="57"/>
          <ac:spMkLst>
            <pc:docMk/>
            <pc:sldMk cId="3437649573" sldId="1720"/>
            <ac:spMk id="11266" creationId="{00000000-0000-0000-0000-000000000000}"/>
          </ac:spMkLst>
        </pc:spChg>
        <pc:spChg chg="mod">
          <ac:chgData name="" userId="" providerId="" clId="Web-{E5770030-273E-4431-8AAA-114EFACDDC74}" dt="2018-02-24T23:14:34.477" v="58"/>
          <ac:spMkLst>
            <pc:docMk/>
            <pc:sldMk cId="3437649573" sldId="1720"/>
            <ac:spMk id="11267" creationId="{00000000-0000-0000-0000-000000000000}"/>
          </ac:spMkLst>
        </pc:spChg>
      </pc:sldChg>
    </pc:docChg>
  </pc:docChgLst>
  <pc:docChgLst>
    <pc:chgData clId="Web-{F9604C93-D931-4AC8-AA6D-0F5D8CA80E8F}"/>
    <pc:docChg chg="modSld">
      <pc:chgData name="" userId="" providerId="" clId="Web-{F9604C93-D931-4AC8-AA6D-0F5D8CA80E8F}" dt="2018-05-19T17:39:45.865" v="0"/>
      <pc:docMkLst>
        <pc:docMk/>
      </pc:docMkLst>
      <pc:sldChg chg="addSp delSp modSp">
        <pc:chgData name="" userId="" providerId="" clId="Web-{F9604C93-D931-4AC8-AA6D-0F5D8CA80E8F}" dt="2018-05-19T17:39:45.865" v="0"/>
        <pc:sldMkLst>
          <pc:docMk/>
          <pc:sldMk cId="560990243" sldId="1721"/>
        </pc:sldMkLst>
        <pc:spChg chg="add mod">
          <ac:chgData name="" userId="" providerId="" clId="Web-{F9604C93-D931-4AC8-AA6D-0F5D8CA80E8F}" dt="2018-05-19T17:39:45.865" v="0"/>
          <ac:spMkLst>
            <pc:docMk/>
            <pc:sldMk cId="560990243" sldId="1721"/>
            <ac:spMk id="3" creationId="{2E59942A-F364-4787-8B8F-E0A960455068}"/>
          </ac:spMkLst>
        </pc:spChg>
        <pc:picChg chg="del">
          <ac:chgData name="" userId="" providerId="" clId="Web-{F9604C93-D931-4AC8-AA6D-0F5D8CA80E8F}" dt="2018-05-19T17:39:45.865" v="0"/>
          <ac:picMkLst>
            <pc:docMk/>
            <pc:sldMk cId="560990243" sldId="1721"/>
            <ac:picMk id="3078" creationId="{00000000-0000-0000-0000-000000000000}"/>
          </ac:picMkLst>
        </pc:picChg>
      </pc:sldChg>
    </pc:docChg>
  </pc:docChgLst>
  <pc:docChgLst>
    <pc:chgData clId="Web-{F7572925-865C-4BE8-BAD0-13EE9B066888}"/>
    <pc:docChg chg="delSld modSld">
      <pc:chgData name="" userId="" providerId="" clId="Web-{F7572925-865C-4BE8-BAD0-13EE9B066888}" dt="2018-02-25T00:06:49.403" v="419"/>
      <pc:docMkLst>
        <pc:docMk/>
      </pc:docMkLst>
      <pc:sldChg chg="modSp">
        <pc:chgData name="" userId="" providerId="" clId="Web-{F7572925-865C-4BE8-BAD0-13EE9B066888}" dt="2018-02-24T23:50:27.953" v="76"/>
        <pc:sldMkLst>
          <pc:docMk/>
          <pc:sldMk cId="1262050508" sldId="1717"/>
        </pc:sldMkLst>
        <pc:spChg chg="mod">
          <ac:chgData name="" userId="" providerId="" clId="Web-{F7572925-865C-4BE8-BAD0-13EE9B066888}" dt="2018-02-24T23:50:27.953" v="76"/>
          <ac:spMkLst>
            <pc:docMk/>
            <pc:sldMk cId="1262050508" sldId="1717"/>
            <ac:spMk id="10243" creationId="{00000000-0000-0000-0000-000000000000}"/>
          </ac:spMkLst>
        </pc:spChg>
      </pc:sldChg>
      <pc:sldChg chg="modSp">
        <pc:chgData name="" userId="" providerId="" clId="Web-{F7572925-865C-4BE8-BAD0-13EE9B066888}" dt="2018-02-24T23:58:00.858" v="190"/>
        <pc:sldMkLst>
          <pc:docMk/>
          <pc:sldMk cId="1651994798" sldId="1718"/>
        </pc:sldMkLst>
        <pc:spChg chg="mod">
          <ac:chgData name="" userId="" providerId="" clId="Web-{F7572925-865C-4BE8-BAD0-13EE9B066888}" dt="2018-02-24T23:58:00.858" v="190"/>
          <ac:spMkLst>
            <pc:docMk/>
            <pc:sldMk cId="1651994798" sldId="1718"/>
            <ac:spMk id="8195" creationId="{00000000-0000-0000-0000-000000000000}"/>
          </ac:spMkLst>
        </pc:spChg>
      </pc:sldChg>
      <pc:sldChg chg="del">
        <pc:chgData name="" userId="" providerId="" clId="Web-{F7572925-865C-4BE8-BAD0-13EE9B066888}" dt="2018-02-25T00:06:49.403" v="419"/>
        <pc:sldMkLst>
          <pc:docMk/>
          <pc:sldMk cId="3968872363" sldId="1719"/>
        </pc:sldMkLst>
      </pc:sldChg>
      <pc:sldChg chg="modSp">
        <pc:chgData name="" userId="" providerId="" clId="Web-{F7572925-865C-4BE8-BAD0-13EE9B066888}" dt="2018-02-25T00:06:38.278" v="418"/>
        <pc:sldMkLst>
          <pc:docMk/>
          <pc:sldMk cId="3437649573" sldId="1720"/>
        </pc:sldMkLst>
        <pc:spChg chg="mod">
          <ac:chgData name="" userId="" providerId="" clId="Web-{F7572925-865C-4BE8-BAD0-13EE9B066888}" dt="2018-02-25T00:06:38.278" v="418"/>
          <ac:spMkLst>
            <pc:docMk/>
            <pc:sldMk cId="3437649573" sldId="1720"/>
            <ac:spMk id="11266" creationId="{00000000-0000-0000-0000-000000000000}"/>
          </ac:spMkLst>
        </pc:spChg>
        <pc:spChg chg="mod">
          <ac:chgData name="" userId="" providerId="" clId="Web-{F7572925-865C-4BE8-BAD0-13EE9B066888}" dt="2018-02-25T00:05:04.004" v="414"/>
          <ac:spMkLst>
            <pc:docMk/>
            <pc:sldMk cId="3437649573" sldId="1720"/>
            <ac:spMk id="11267" creationId="{00000000-0000-0000-0000-000000000000}"/>
          </ac:spMkLst>
        </pc:spChg>
      </pc:sldChg>
    </pc:docChg>
  </pc:docChgLst>
  <pc:docChgLst>
    <pc:chgData clId="Web-{6598F478-9680-455D-A7DE-36E6B950BCE1}"/>
    <pc:docChg chg="modSld">
      <pc:chgData name="" userId="" providerId="" clId="Web-{6598F478-9680-455D-A7DE-36E6B950BCE1}" dt="2018-05-19T18:20:11.356" v="1"/>
      <pc:docMkLst>
        <pc:docMk/>
      </pc:docMkLst>
      <pc:sldChg chg="delSp modSp">
        <pc:chgData name="" userId="" providerId="" clId="Web-{6598F478-9680-455D-A7DE-36E6B950BCE1}" dt="2018-05-19T18:20:11.356" v="1"/>
        <pc:sldMkLst>
          <pc:docMk/>
          <pc:sldMk cId="560990243" sldId="1721"/>
        </pc:sldMkLst>
        <pc:spChg chg="del ord">
          <ac:chgData name="" userId="" providerId="" clId="Web-{6598F478-9680-455D-A7DE-36E6B950BCE1}" dt="2018-05-19T18:20:11.356" v="1"/>
          <ac:spMkLst>
            <pc:docMk/>
            <pc:sldMk cId="560990243" sldId="1721"/>
            <ac:spMk id="3" creationId="{2E59942A-F364-4787-8B8F-E0A960455068}"/>
          </ac:spMkLst>
        </pc:spChg>
      </pc:sldChg>
    </pc:docChg>
  </pc:docChgLst>
  <pc:docChgLst>
    <pc:chgData clId="Web-{0E4586E4-4D82-4F64-B5B5-F82E52A6FF31}"/>
    <pc:docChg chg="modSld">
      <pc:chgData name="" userId="" providerId="" clId="Web-{0E4586E4-4D82-4F64-B5B5-F82E52A6FF31}" dt="2018-02-24T19:53:15.234" v="146"/>
      <pc:docMkLst>
        <pc:docMk/>
      </pc:docMkLst>
      <pc:sldChg chg="modSp">
        <pc:chgData name="" userId="" providerId="" clId="Web-{0E4586E4-4D82-4F64-B5B5-F82E52A6FF31}" dt="2018-02-24T19:35:58.074" v="0"/>
        <pc:sldMkLst>
          <pc:docMk/>
          <pc:sldMk cId="1033467179" sldId="1715"/>
        </pc:sldMkLst>
        <pc:picChg chg="mod">
          <ac:chgData name="" userId="" providerId="" clId="Web-{0E4586E4-4D82-4F64-B5B5-F82E52A6FF31}" dt="2018-02-24T19:35:58.074" v="0"/>
          <ac:picMkLst>
            <pc:docMk/>
            <pc:sldMk cId="1033467179" sldId="1715"/>
            <ac:picMk id="4101" creationId="{00000000-0000-0000-0000-000000000000}"/>
          </ac:picMkLst>
        </pc:picChg>
      </pc:sldChg>
      <pc:sldChg chg="modSp">
        <pc:chgData name="" userId="" providerId="" clId="Web-{0E4586E4-4D82-4F64-B5B5-F82E52A6FF31}" dt="2018-02-24T19:53:15.234" v="145"/>
        <pc:sldMkLst>
          <pc:docMk/>
          <pc:sldMk cId="431433363" sldId="1716"/>
        </pc:sldMkLst>
        <pc:spChg chg="mod">
          <ac:chgData name="" userId="" providerId="" clId="Web-{0E4586E4-4D82-4F64-B5B5-F82E52A6FF31}" dt="2018-02-24T19:49:06.104" v="1"/>
          <ac:spMkLst>
            <pc:docMk/>
            <pc:sldMk cId="431433363" sldId="1716"/>
            <ac:spMk id="6149" creationId="{00000000-0000-0000-0000-000000000000}"/>
          </ac:spMkLst>
        </pc:spChg>
        <pc:spChg chg="mod">
          <ac:chgData name="" userId="" providerId="" clId="Web-{0E4586E4-4D82-4F64-B5B5-F82E52A6FF31}" dt="2018-02-24T19:53:15.234" v="145"/>
          <ac:spMkLst>
            <pc:docMk/>
            <pc:sldMk cId="431433363" sldId="1716"/>
            <ac:spMk id="6150" creationId="{00000000-0000-0000-0000-000000000000}"/>
          </ac:spMkLst>
        </pc:spChg>
      </pc:sldChg>
    </pc:docChg>
  </pc:docChgLst>
  <pc:docChgLst>
    <pc:chgData clId="Web-{E595325E-5A62-4706-9E9A-88E93CC65DFC}"/>
    <pc:docChg chg="modSld">
      <pc:chgData name="" userId="" providerId="" clId="Web-{E595325E-5A62-4706-9E9A-88E93CC65DFC}" dt="2018-05-19T18:58:56.493" v="326" actId="20577"/>
      <pc:docMkLst>
        <pc:docMk/>
      </pc:docMkLst>
      <pc:sldChg chg="addSp delSp modSp">
        <pc:chgData name="" userId="" providerId="" clId="Web-{E595325E-5A62-4706-9E9A-88E93CC65DFC}" dt="2018-05-19T18:46:19.939" v="71" actId="20577"/>
        <pc:sldMkLst>
          <pc:docMk/>
          <pc:sldMk cId="560990243" sldId="1721"/>
        </pc:sldMkLst>
        <pc:spChg chg="add del mod">
          <ac:chgData name="" userId="" providerId="" clId="Web-{E595325E-5A62-4706-9E9A-88E93CC65DFC}" dt="2018-05-19T18:27:41.318" v="2"/>
          <ac:spMkLst>
            <pc:docMk/>
            <pc:sldMk cId="560990243" sldId="1721"/>
            <ac:spMk id="2" creationId="{9630C19A-4049-4637-B040-9774972E1C30}"/>
          </ac:spMkLst>
        </pc:spChg>
        <pc:spChg chg="add del mod">
          <ac:chgData name="" userId="" providerId="" clId="Web-{E595325E-5A62-4706-9E9A-88E93CC65DFC}" dt="2018-05-19T18:30:43.105" v="20"/>
          <ac:spMkLst>
            <pc:docMk/>
            <pc:sldMk cId="560990243" sldId="1721"/>
            <ac:spMk id="3" creationId="{4473C237-ADB1-4E0C-AECB-5403D0EE82D3}"/>
          </ac:spMkLst>
        </pc:spChg>
        <pc:spChg chg="mod">
          <ac:chgData name="" userId="" providerId="" clId="Web-{E595325E-5A62-4706-9E9A-88E93CC65DFC}" dt="2018-05-19T18:46:19.939" v="71" actId="20577"/>
          <ac:spMkLst>
            <pc:docMk/>
            <pc:sldMk cId="560990243" sldId="1721"/>
            <ac:spMk id="3076" creationId="{00000000-0000-0000-0000-000000000000}"/>
          </ac:spMkLst>
        </pc:spChg>
        <pc:picChg chg="add del mod">
          <ac:chgData name="" userId="" providerId="" clId="Web-{E595325E-5A62-4706-9E9A-88E93CC65DFC}" dt="2018-05-19T18:30:25.401" v="15"/>
          <ac:picMkLst>
            <pc:docMk/>
            <pc:sldMk cId="560990243" sldId="1721"/>
            <ac:picMk id="4" creationId="{5C2B24EB-5C0B-481B-8EF8-BDB4FA045729}"/>
          </ac:picMkLst>
        </pc:picChg>
        <pc:picChg chg="add mod">
          <ac:chgData name="" userId="" providerId="" clId="Web-{E595325E-5A62-4706-9E9A-88E93CC65DFC}" dt="2018-05-19T18:31:12.512" v="24" actId="14100"/>
          <ac:picMkLst>
            <pc:docMk/>
            <pc:sldMk cId="560990243" sldId="1721"/>
            <ac:picMk id="6" creationId="{3057CCD3-315F-42EB-8BF5-970B0357F013}"/>
          </ac:picMkLst>
        </pc:picChg>
      </pc:sldChg>
      <pc:sldChg chg="addSp delSp modSp">
        <pc:chgData name="" userId="" providerId="" clId="Web-{E595325E-5A62-4706-9E9A-88E93CC65DFC}" dt="2018-05-19T18:51:39.414" v="173" actId="1076"/>
        <pc:sldMkLst>
          <pc:docMk/>
          <pc:sldMk cId="611484600" sldId="1722"/>
        </pc:sldMkLst>
        <pc:spChg chg="add del mod">
          <ac:chgData name="" userId="" providerId="" clId="Web-{E595325E-5A62-4706-9E9A-88E93CC65DFC}" dt="2018-05-19T18:48:59.854" v="86"/>
          <ac:spMkLst>
            <pc:docMk/>
            <pc:sldMk cId="611484600" sldId="1722"/>
            <ac:spMk id="5" creationId="{57185A26-83E7-418D-91AF-FD8448CCDB09}"/>
          </ac:spMkLst>
        </pc:spChg>
        <pc:spChg chg="mod">
          <ac:chgData name="" userId="" providerId="" clId="Web-{E595325E-5A62-4706-9E9A-88E93CC65DFC}" dt="2018-05-19T18:46:42.267" v="74" actId="20577"/>
          <ac:spMkLst>
            <pc:docMk/>
            <pc:sldMk cId="611484600" sldId="1722"/>
            <ac:spMk id="4098" creationId="{00000000-0000-0000-0000-000000000000}"/>
          </ac:spMkLst>
        </pc:spChg>
        <pc:spChg chg="mod">
          <ac:chgData name="" userId="" providerId="" clId="Web-{E595325E-5A62-4706-9E9A-88E93CC65DFC}" dt="2018-05-19T18:51:29.069" v="171" actId="20577"/>
          <ac:spMkLst>
            <pc:docMk/>
            <pc:sldMk cId="611484600" sldId="1722"/>
            <ac:spMk id="4099" creationId="{00000000-0000-0000-0000-000000000000}"/>
          </ac:spMkLst>
        </pc:spChg>
        <pc:picChg chg="add mod">
          <ac:chgData name="" userId="" providerId="" clId="Web-{E595325E-5A62-4706-9E9A-88E93CC65DFC}" dt="2018-05-19T18:51:39.414" v="173" actId="1076"/>
          <ac:picMkLst>
            <pc:docMk/>
            <pc:sldMk cId="611484600" sldId="1722"/>
            <ac:picMk id="2" creationId="{DCA1521C-878F-46CC-A31A-FBEC75C8209D}"/>
          </ac:picMkLst>
        </pc:picChg>
        <pc:picChg chg="del">
          <ac:chgData name="" userId="" providerId="" clId="Web-{E595325E-5A62-4706-9E9A-88E93CC65DFC}" dt="2018-05-19T18:47:38.457" v="77"/>
          <ac:picMkLst>
            <pc:docMk/>
            <pc:sldMk cId="611484600" sldId="1722"/>
            <ac:picMk id="4102" creationId="{00000000-0000-0000-0000-000000000000}"/>
          </ac:picMkLst>
        </pc:picChg>
      </pc:sldChg>
      <pc:sldChg chg="addSp delSp modSp">
        <pc:chgData name="" userId="" providerId="" clId="Web-{E595325E-5A62-4706-9E9A-88E93CC65DFC}" dt="2018-05-19T18:58:52.696" v="324" actId="20577"/>
        <pc:sldMkLst>
          <pc:docMk/>
          <pc:sldMk cId="307305922" sldId="1724"/>
        </pc:sldMkLst>
        <pc:spChg chg="add del mod">
          <ac:chgData name="" userId="" providerId="" clId="Web-{E595325E-5A62-4706-9E9A-88E93CC65DFC}" dt="2018-05-19T18:53:09.526" v="175"/>
          <ac:spMkLst>
            <pc:docMk/>
            <pc:sldMk cId="307305922" sldId="1724"/>
            <ac:spMk id="3" creationId="{716AB6C3-3667-428B-9D84-CC82F393A602}"/>
          </ac:spMkLst>
        </pc:spChg>
        <pc:spChg chg="add del mod">
          <ac:chgData name="" userId="" providerId="" clId="Web-{E595325E-5A62-4706-9E9A-88E93CC65DFC}" dt="2018-05-19T18:53:33.511" v="177"/>
          <ac:spMkLst>
            <pc:docMk/>
            <pc:sldMk cId="307305922" sldId="1724"/>
            <ac:spMk id="7" creationId="{9948A477-C2E7-4002-A7DA-14C41FB128B9}"/>
          </ac:spMkLst>
        </pc:spChg>
        <pc:spChg chg="add del mod">
          <ac:chgData name="" userId="" providerId="" clId="Web-{E595325E-5A62-4706-9E9A-88E93CC65DFC}" dt="2018-05-19T18:54:28.060" v="179"/>
          <ac:spMkLst>
            <pc:docMk/>
            <pc:sldMk cId="307305922" sldId="1724"/>
            <ac:spMk id="11" creationId="{760F154E-55AA-4B79-8F8E-EEC86FB463E0}"/>
          </ac:spMkLst>
        </pc:spChg>
        <pc:spChg chg="mod">
          <ac:chgData name="" userId="" providerId="" clId="Web-{E595325E-5A62-4706-9E9A-88E93CC65DFC}" dt="2018-05-19T18:58:52.696" v="324" actId="20577"/>
          <ac:spMkLst>
            <pc:docMk/>
            <pc:sldMk cId="307305922" sldId="1724"/>
            <ac:spMk id="5123" creationId="{00000000-0000-0000-0000-000000000000}"/>
          </ac:spMkLst>
        </pc:spChg>
        <pc:picChg chg="add del mod ord">
          <ac:chgData name="" userId="" providerId="" clId="Web-{E595325E-5A62-4706-9E9A-88E93CC65DFC}" dt="2018-05-19T18:53:17.292" v="176"/>
          <ac:picMkLst>
            <pc:docMk/>
            <pc:sldMk cId="307305922" sldId="1724"/>
            <ac:picMk id="4" creationId="{45631711-CFC9-4FB7-8E68-67BC8924A145}"/>
          </ac:picMkLst>
        </pc:picChg>
        <pc:picChg chg="add del mod ord">
          <ac:chgData name="" userId="" providerId="" clId="Web-{E595325E-5A62-4706-9E9A-88E93CC65DFC}" dt="2018-05-19T18:54:16.372" v="178"/>
          <ac:picMkLst>
            <pc:docMk/>
            <pc:sldMk cId="307305922" sldId="1724"/>
            <ac:picMk id="8" creationId="{13C39BFD-7A8C-4E64-B420-E3EE40E57969}"/>
          </ac:picMkLst>
        </pc:picChg>
        <pc:picChg chg="add mod ord">
          <ac:chgData name="" userId="" providerId="" clId="Web-{E595325E-5A62-4706-9E9A-88E93CC65DFC}" dt="2018-05-19T18:55:06.670" v="185" actId="14100"/>
          <ac:picMkLst>
            <pc:docMk/>
            <pc:sldMk cId="307305922" sldId="1724"/>
            <ac:picMk id="12" creationId="{D752CE3B-7561-4D1B-A3CC-0020E77E4A03}"/>
          </ac:picMkLst>
        </pc:picChg>
        <pc:picChg chg="del">
          <ac:chgData name="" userId="" providerId="" clId="Web-{E595325E-5A62-4706-9E9A-88E93CC65DFC}" dt="2018-05-19T18:52:42.712" v="174"/>
          <ac:picMkLst>
            <pc:docMk/>
            <pc:sldMk cId="307305922" sldId="1724"/>
            <ac:picMk id="512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133601A4-CC88-48A6-9B7D-539429C8ECEF}" type="datetimeFigureOut">
              <a:rPr lang="en-US" smtClean="0"/>
              <a:t>4/22/2019</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EC4D0752-3E85-42C8-B02F-7E6DF29A7554}" type="slidenum">
              <a:rPr lang="en-US" smtClean="0"/>
              <a:t>‹#›</a:t>
            </a:fld>
            <a:endParaRPr lang="en-US"/>
          </a:p>
        </p:txBody>
      </p:sp>
    </p:spTree>
    <p:extLst>
      <p:ext uri="{BB962C8B-B14F-4D97-AF65-F5344CB8AC3E}">
        <p14:creationId xmlns:p14="http://schemas.microsoft.com/office/powerpoint/2010/main" val="371960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B314559-057E-4323-8467-AB2D2C4A3159}" type="datetimeFigureOut">
              <a:rPr lang="en-US" smtClean="0"/>
              <a:pPr/>
              <a:t>4/22/2019</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4D9D6-43EB-450E-99DD-EAC5E273FF63}" type="slidenum">
              <a:rPr lang="en-US" altLang="en-US"/>
              <a:pPr/>
              <a:t>10</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66816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59C80-45F9-4461-914B-BAAC5B3AC7C4}" type="slidenum">
              <a:rPr lang="en-US" altLang="en-US"/>
              <a:pPr/>
              <a:t>33</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6124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3A37F-51F8-4EE2-8F9C-0E67C3349077}" type="slidenum">
              <a:rPr lang="en-US" altLang="en-US"/>
              <a:pPr/>
              <a:t>34</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867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6B6AF-CA77-4D5A-8F86-F4C3DA29D643}" type="slidenum">
              <a:rPr lang="en-US" altLang="en-US"/>
              <a:pPr/>
              <a:t>35</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6372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7BF89-363B-470F-AB83-F1FCC81B02A4}" type="slidenum">
              <a:rPr lang="en-US" altLang="en-US"/>
              <a:pPr/>
              <a:t>36</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7905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3E3E9-67D7-4506-8FC1-95431A9326E7}" type="slidenum">
              <a:rPr lang="en-US" altLang="en-US"/>
              <a:pPr/>
              <a:t>37</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7822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65AD2-B782-4576-A8C0-DFD408AFF7C5}" type="slidenum">
              <a:rPr lang="en-US" altLang="en-US"/>
              <a:pPr/>
              <a:t>38</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434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D3A1B-5119-4329-B4F6-2AE343E8DB87}" type="slidenum">
              <a:rPr lang="en-US" altLang="en-US"/>
              <a:pPr/>
              <a:t>39</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82099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35F4E-757A-4752-93FE-B31FFE1ABD5C}" type="slidenum">
              <a:rPr lang="en-US" altLang="en-US"/>
              <a:pPr/>
              <a:t>40</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4673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61564-4EA4-4D23-A3D6-84CA35412301}" type="slidenum">
              <a:rPr lang="en-US" altLang="en-US"/>
              <a:pPr/>
              <a:t>41</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25438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7868A-8560-4B49-A6BD-450D541D0385}" type="slidenum">
              <a:rPr lang="en-US" altLang="en-US"/>
              <a:pPr/>
              <a:t>42</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6791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E9C8F-1207-492D-9AFD-380963D4A301}" type="slidenum">
              <a:rPr lang="en-US" altLang="en-US"/>
              <a:pPr/>
              <a:t>11</a:t>
            </a:fld>
            <a:endParaRPr lang="en-US"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0254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774A2-B88A-459D-82D8-65FA51FB2125}" type="slidenum">
              <a:rPr lang="en-US" altLang="en-US"/>
              <a:pPr/>
              <a:t>45</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0501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EE901-AC7B-4B52-B356-D0860C714EB4}" type="slidenum">
              <a:rPr lang="en-US" altLang="en-US"/>
              <a:pPr/>
              <a:t>46</a:t>
            </a:fld>
            <a:endParaRPr lang="en-US"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6548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3644D-5333-465A-846C-358861BC1C60}" type="slidenum">
              <a:rPr lang="en-US" altLang="en-US"/>
              <a:pPr/>
              <a:t>47</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36263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87811-96EF-4A26-BC11-D3587228E270}" type="slidenum">
              <a:rPr lang="en-US" altLang="en-US"/>
              <a:pPr/>
              <a:t>48</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92241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0C79A-902A-40F0-9662-E0027CA495EA}" type="slidenum">
              <a:rPr lang="en-US" altLang="en-US"/>
              <a:pPr/>
              <a:t>49</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82535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F6198-1E34-451C-A2AB-74AD244BC9B6}" type="slidenum">
              <a:rPr lang="en-US" altLang="en-US"/>
              <a:pPr/>
              <a:t>50</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14317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F58A1-69EC-453C-979E-35EC27C9873C}" type="slidenum">
              <a:rPr lang="en-US" altLang="en-US"/>
              <a:pPr/>
              <a:t>51</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0793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6CF4E-5D48-4F44-89C2-6AC02BE6ECC6}" type="slidenum">
              <a:rPr lang="en-US" altLang="en-US"/>
              <a:pPr/>
              <a:t>52</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2098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F7746-63FB-45C0-80EB-C3B6E42DF787}" type="slidenum">
              <a:rPr lang="en-US" altLang="en-US"/>
              <a:pPr/>
              <a:t>53</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590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35656-3155-49E0-892F-D14EEB5ECE4D}" type="slidenum">
              <a:rPr lang="en-US" altLang="en-US"/>
              <a:pPr/>
              <a:t>54</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6260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059F51-5CC3-4542-9204-3ECEF27944F7}" type="slidenum">
              <a:rPr lang="en-US" altLang="en-US"/>
              <a:pPr/>
              <a:t>12</a:t>
            </a:fld>
            <a:endParaRPr lang="en-U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52338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EE901-AC7B-4B52-B356-D0860C714EB4}" type="slidenum">
              <a:rPr lang="en-US" altLang="en-US"/>
              <a:pPr/>
              <a:t>55</a:t>
            </a:fld>
            <a:endParaRPr lang="en-US"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67270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56F43-09E9-4339-ACBD-F1799F82C8FE}" type="slidenum">
              <a:rPr lang="en-US" altLang="en-US"/>
              <a:pPr/>
              <a:t>56</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346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1B7C6-F4AB-4507-8867-A382B588F9D9}" type="slidenum">
              <a:rPr lang="en-US" altLang="en-US"/>
              <a:pPr/>
              <a:t>57</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74003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99F81-4410-4784-BED7-B75E54E1B400}" type="slidenum">
              <a:rPr lang="en-US" altLang="en-US"/>
              <a:pPr/>
              <a:t>58</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554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65668-03A9-4D03-89D0-F0E96C7E6E47}" type="slidenum">
              <a:rPr lang="en-US" altLang="en-US"/>
              <a:pPr/>
              <a:t>59</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51750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981F2-5E50-4800-8070-C13DD2035269}" type="slidenum">
              <a:rPr lang="en-US" altLang="en-US"/>
              <a:pPr/>
              <a:t>60</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90761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224A2-E3AC-4D0B-8C04-6743BE27A397}" type="slidenum">
              <a:rPr lang="en-US" altLang="en-US"/>
              <a:pPr/>
              <a:t>61</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97630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37F28-E15B-40CD-BF51-B68AA31CB830}" type="slidenum">
              <a:rPr lang="en-US" altLang="en-US"/>
              <a:pPr/>
              <a:t>62</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8583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EE901-AC7B-4B52-B356-D0860C714EB4}" type="slidenum">
              <a:rPr lang="en-US" altLang="en-US"/>
              <a:pPr/>
              <a:t>63</a:t>
            </a:fld>
            <a:endParaRPr lang="en-US"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3635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804E2-6DBA-402B-92A1-2CD87EED4F1B}" type="slidenum">
              <a:rPr lang="en-US" altLang="en-US"/>
              <a:pPr/>
              <a:t>13</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1721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369AE-A98C-4115-9663-E2CD3C68CDD3}" type="slidenum">
              <a:rPr lang="en-US" altLang="en-US"/>
              <a:pPr/>
              <a:t>14</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375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C1C88-FA04-4696-AFC9-AB1197565B5D}" type="slidenum">
              <a:rPr lang="en-US" altLang="en-US"/>
              <a:pPr/>
              <a:t>15</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5112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B6601-97A8-45AE-9EF8-660A88368834}" type="slidenum">
              <a:rPr lang="en-US" altLang="en-US"/>
              <a:pPr/>
              <a:t>16</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0816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01C54-C0D3-4C82-8B30-CEB56947F702}" type="slidenum">
              <a:rPr lang="en-US" altLang="en-US"/>
              <a:pPr/>
              <a:t>31</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2631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B7216-6645-4E6E-8176-40A321798824}" type="slidenum">
              <a:rPr lang="en-US" altLang="en-US"/>
              <a:pPr/>
              <a:t>32</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931595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0DF8A1D-3DFB-4112-A7CF-DB4360141C03}" type="datetimeFigureOut">
              <a:rPr lang="en-US" smtClean="0"/>
              <a:pPr/>
              <a:t>4/22/2019</a:t>
            </a:fld>
            <a:endParaRPr lang="en-US"/>
          </a:p>
        </p:txBody>
      </p:sp>
      <p:sp>
        <p:nvSpPr>
          <p:cNvPr id="5" name="Footer Placeholder 4"/>
          <p:cNvSpPr>
            <a:spLocks noGrp="1"/>
          </p:cNvSpPr>
          <p:nvPr>
            <p:ph type="ftr" sz="quarter" idx="11"/>
          </p:nvPr>
        </p:nvSpPr>
        <p:spPr/>
        <p:txBody>
          <a:body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26" descr="California Cadet Corps Centennial Celebration 3 | by Thomas Wasper">
            <a:extLst>
              <a:ext uri="{FF2B5EF4-FFF2-40B4-BE49-F238E27FC236}">
                <a16:creationId xmlns:a16="http://schemas.microsoft.com/office/drawing/2014/main" id="{7E9A417D-FA11-4CA5-8D3E-D59E28FB6702}"/>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767219F-C549-4A2B-8A70-EF4767629F71}"/>
              </a:ext>
            </a:extLst>
          </p:cNvPr>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extLst>
      <p:ext uri="{BB962C8B-B14F-4D97-AF65-F5344CB8AC3E}">
        <p14:creationId xmlns:p14="http://schemas.microsoft.com/office/powerpoint/2010/main" val="371629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extLst>
      <p:ext uri="{BB962C8B-B14F-4D97-AF65-F5344CB8AC3E}">
        <p14:creationId xmlns:p14="http://schemas.microsoft.com/office/powerpoint/2010/main" val="227600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extLst>
      <p:ext uri="{BB962C8B-B14F-4D97-AF65-F5344CB8AC3E}">
        <p14:creationId xmlns:p14="http://schemas.microsoft.com/office/powerpoint/2010/main" val="354304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1A00FE9-6020-4358-9A8F-91D0D383549F}" type="slidenum">
              <a:rPr lang="en-US" altLang="en-US"/>
              <a:pPr/>
              <a:t>‹#›</a:t>
            </a:fld>
            <a:endParaRPr lang="en-US" altLang="en-US"/>
          </a:p>
        </p:txBody>
      </p:sp>
    </p:spTree>
    <p:extLst>
      <p:ext uri="{BB962C8B-B14F-4D97-AF65-F5344CB8AC3E}">
        <p14:creationId xmlns:p14="http://schemas.microsoft.com/office/powerpoint/2010/main" val="3639060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33A10F-B486-4E56-8404-993AE62BCD9B}" type="slidenum">
              <a:rPr lang="en-US" altLang="en-US"/>
              <a:pPr/>
              <a:t>‹#›</a:t>
            </a:fld>
            <a:endParaRPr lang="en-US" altLang="en-US"/>
          </a:p>
        </p:txBody>
      </p:sp>
    </p:spTree>
    <p:extLst>
      <p:ext uri="{BB962C8B-B14F-4D97-AF65-F5344CB8AC3E}">
        <p14:creationId xmlns:p14="http://schemas.microsoft.com/office/powerpoint/2010/main" val="136364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B6C3309-F7BD-40F2-BC4B-677E9B94924C}" type="slidenum">
              <a:rPr lang="en-US" altLang="en-US"/>
              <a:pPr/>
              <a:t>‹#›</a:t>
            </a:fld>
            <a:endParaRPr lang="en-US" altLang="en-US"/>
          </a:p>
        </p:txBody>
      </p:sp>
    </p:spTree>
    <p:extLst>
      <p:ext uri="{BB962C8B-B14F-4D97-AF65-F5344CB8AC3E}">
        <p14:creationId xmlns:p14="http://schemas.microsoft.com/office/powerpoint/2010/main" val="198456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3A27687-F849-41C6-9DDC-849D004B0BE4}" type="slidenum">
              <a:rPr lang="en-US" altLang="en-US"/>
              <a:pPr/>
              <a:t>‹#›</a:t>
            </a:fld>
            <a:endParaRPr lang="en-US" altLang="en-US"/>
          </a:p>
        </p:txBody>
      </p:sp>
    </p:spTree>
    <p:extLst>
      <p:ext uri="{BB962C8B-B14F-4D97-AF65-F5344CB8AC3E}">
        <p14:creationId xmlns:p14="http://schemas.microsoft.com/office/powerpoint/2010/main" val="58481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a:extLst>
              <a:ext uri="{FF2B5EF4-FFF2-40B4-BE49-F238E27FC236}">
                <a16:creationId xmlns:a16="http://schemas.microsoft.com/office/drawing/2014/main" id="{2B34320C-67DE-43CD-9FD8-0DAAA13CF6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extLst>
      <p:ext uri="{BB962C8B-B14F-4D97-AF65-F5344CB8AC3E}">
        <p14:creationId xmlns:p14="http://schemas.microsoft.com/office/powerpoint/2010/main" val="257096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extLst>
      <p:ext uri="{BB962C8B-B14F-4D97-AF65-F5344CB8AC3E}">
        <p14:creationId xmlns:p14="http://schemas.microsoft.com/office/powerpoint/2010/main" val="284556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extLst>
      <p:ext uri="{BB962C8B-B14F-4D97-AF65-F5344CB8AC3E}">
        <p14:creationId xmlns:p14="http://schemas.microsoft.com/office/powerpoint/2010/main" val="117189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extLst>
      <p:ext uri="{BB962C8B-B14F-4D97-AF65-F5344CB8AC3E}">
        <p14:creationId xmlns:p14="http://schemas.microsoft.com/office/powerpoint/2010/main" val="51547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extLst>
      <p:ext uri="{BB962C8B-B14F-4D97-AF65-F5344CB8AC3E}">
        <p14:creationId xmlns:p14="http://schemas.microsoft.com/office/powerpoint/2010/main" val="280765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extLst>
      <p:ext uri="{BB962C8B-B14F-4D97-AF65-F5344CB8AC3E}">
        <p14:creationId xmlns:p14="http://schemas.microsoft.com/office/powerpoint/2010/main" val="225158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extLst>
      <p:ext uri="{BB962C8B-B14F-4D97-AF65-F5344CB8AC3E}">
        <p14:creationId xmlns:p14="http://schemas.microsoft.com/office/powerpoint/2010/main" val="206759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extLst>
      <p:ext uri="{BB962C8B-B14F-4D97-AF65-F5344CB8AC3E}">
        <p14:creationId xmlns:p14="http://schemas.microsoft.com/office/powerpoint/2010/main" val="330196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4/22/2019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7" name="Picture 6">
            <a:extLst>
              <a:ext uri="{FF2B5EF4-FFF2-40B4-BE49-F238E27FC236}">
                <a16:creationId xmlns:a16="http://schemas.microsoft.com/office/drawing/2014/main" id="{B8DE183D-B2BA-4566-BFDC-FA8D83215222}"/>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extLst>
      <p:ext uri="{BB962C8B-B14F-4D97-AF65-F5344CB8AC3E}">
        <p14:creationId xmlns:p14="http://schemas.microsoft.com/office/powerpoint/2010/main" val="3063539259"/>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km-ambassadors.wikidot.com/sharing-is-caring" TargetMode="External"/><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jessicadavidson.co.uk/2017/08/19/buddhist-writing-prompt-take-responsibility/" TargetMode="External"/><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www.dvidshub.net/news/144421/can-do-soldiers-build-morale-cohesion-during-organization-da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blog.patentology.com.au/2013/04/the-perils-of-professional-experts.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cigarcraig.com/2013/04" TargetMode="External"/><Relationship Id="rId5" Type="http://schemas.openxmlformats.org/officeDocument/2006/relationships/image" Target="../media/image24.jpg"/><Relationship Id="rId4" Type="http://schemas.openxmlformats.org/officeDocument/2006/relationships/hyperlink" Target="https://commons.wikimedia.org/wiki/File:Initiative_Logo_Blue_RGB.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http://leadershipfreak.wordpress.com/2010/06/04/de-motiv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people-equation.com/develop-leaders-by-loaning-your-belief/sticky-note-with-i-am-a-leader/"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jaime-dulceguerrero.com/la-diabetes-debilidad-o-fortaleza/"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flickr.com/photos/auteurdecinema/6157383349"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pixabay.com/en/ethics-right-wrong-ethical-moral-2991600/"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www.flickr.com/photos/quoteseverlasting/9425918126/?p=06"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svprojectmanagement.com/how-to-accept-a-compliment-with-grace-and-goodwil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http://cipeiros.blogspot.com.br/2011/10/lista-de-documentos-da.html"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basicblogtips.com/blog-trust-factor.htm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flickr.com/photos/aafromaa/11559711905"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opencollaborarchy.wordpress.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pixabay.com/en/dont-quit-badge-message-success-1564409/"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leadershipfreak.wordpress.com/2015/01/12/10-ways-to-rise-up-after-screwing-up/"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commons.wikimedia.org/wiki/File:Brazil_national_football_team_training_at_Dobsonville_Stadium_2010-06-03_13.jpg" TargetMode="External"/><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http://blog.agroknow.com/?p=806" TargetMode="External"/><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s://pixabay.com/en/man-enthusiast-excited-enthusiastic-23870/" TargetMode="External"/><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http://www.publicdomainfiles.com/show_file.php?id=13548611416984" TargetMode="External"/><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www.campbellpropertymanagement.com/blog/2015/03/23/rembaums-association-roundup-do-board-members-owe-a-duty-of-care-and-loyalty-to-their-association/" TargetMode="External"/><Relationship Id="rId2" Type="http://schemas.openxmlformats.org/officeDocument/2006/relationships/image" Target="../media/image46.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lemonlimemoon.blogspot.com/2012_05_01_archive.html" TargetMode="External"/><Relationship Id="rId2" Type="http://schemas.openxmlformats.org/officeDocument/2006/relationships/image" Target="../media/image47.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socialana.com/face-your-weaknesses-to-find-your-strength/" TargetMode="Externa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www.braintrainingtools.org/skills/one-word-frees-us-of-all-the-weight-and-pain-of-life-that-word-is-love/" TargetMode="External"/><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enihariani.wordpress.com/2014/12/12/kumpulan-catatan-penulis/" TargetMode="External"/><Relationship Id="rId2" Type="http://schemas.openxmlformats.org/officeDocument/2006/relationships/image" Target="../media/image50.png"/><Relationship Id="rId1" Type="http://schemas.openxmlformats.org/officeDocument/2006/relationships/slideLayout" Target="../slideLayouts/slideLayout12.xml"/><Relationship Id="rId5" Type="http://schemas.openxmlformats.org/officeDocument/2006/relationships/hyperlink" Target="http://www.theparishofmillendandheronsgatewithwesthyde.org/p/upcoming-events.html" TargetMode="External"/><Relationship Id="rId4" Type="http://schemas.openxmlformats.org/officeDocument/2006/relationships/image" Target="../media/image51.jpg"/></Relationships>
</file>

<file path=ppt/slides/_rels/slide73.xml.rels><?xml version="1.0" encoding="UTF-8" standalone="yes"?>
<Relationships xmlns="http://schemas.openxmlformats.org/package/2006/relationships"><Relationship Id="rId3" Type="http://schemas.openxmlformats.org/officeDocument/2006/relationships/hyperlink" Target="http://bonniegortler.com/improve-your-well-being-with-more-tranquility-and-less-stress/" TargetMode="External"/><Relationship Id="rId2" Type="http://schemas.openxmlformats.org/officeDocument/2006/relationships/image" Target="../media/image52.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hyperlink" Target="https://vimeo.com/215772311" TargetMode="External"/><Relationship Id="rId2" Type="http://schemas.openxmlformats.org/officeDocument/2006/relationships/image" Target="../media/image53.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hyperlink" Target="http://googoodadda.com/category/baby/" TargetMode="External"/><Relationship Id="rId2" Type="http://schemas.openxmlformats.org/officeDocument/2006/relationships/image" Target="../media/image54.gif"/><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F514-D96D-4AB5-BCB5-7529AB4DDE05}"/>
              </a:ext>
            </a:extLst>
          </p:cNvPr>
          <p:cNvSpPr>
            <a:spLocks noGrp="1"/>
          </p:cNvSpPr>
          <p:nvPr>
            <p:ph type="title"/>
          </p:nvPr>
        </p:nvSpPr>
        <p:spPr/>
        <p:txBody>
          <a:bodyPr/>
          <a:lstStyle/>
          <a:p>
            <a:pPr algn="ctr"/>
            <a:r>
              <a:rPr lang="en-US" dirty="0"/>
              <a:t>California Cadet Corps</a:t>
            </a:r>
            <a:br>
              <a:rPr lang="en-US" dirty="0"/>
            </a:br>
            <a:r>
              <a:rPr lang="en-US" dirty="0"/>
              <a:t>Curriculum on Basics</a:t>
            </a:r>
          </a:p>
        </p:txBody>
      </p:sp>
      <p:pic>
        <p:nvPicPr>
          <p:cNvPr id="4" name="Content Placeholder 3">
            <a:extLst>
              <a:ext uri="{FF2B5EF4-FFF2-40B4-BE49-F238E27FC236}">
                <a16:creationId xmlns:a16="http://schemas.microsoft.com/office/drawing/2014/main" id="{436D97F5-7903-40EC-994D-FEBF8C6E64B3}"/>
              </a:ext>
            </a:extLst>
          </p:cNvPr>
          <p:cNvPicPr>
            <a:picLocks noGrp="1" noChangeAspect="1"/>
          </p:cNvPicPr>
          <p:nvPr>
            <p:ph idx="1"/>
          </p:nvPr>
        </p:nvPicPr>
        <p:blipFill>
          <a:blip r:embed="rId2"/>
          <a:stretch>
            <a:fillRect/>
          </a:stretch>
        </p:blipFill>
        <p:spPr>
          <a:xfrm>
            <a:off x="3288681" y="1692244"/>
            <a:ext cx="2566638" cy="3834716"/>
          </a:xfrm>
          <a:prstGeom prst="rect">
            <a:avLst/>
          </a:prstGeom>
        </p:spPr>
      </p:pic>
      <p:sp>
        <p:nvSpPr>
          <p:cNvPr id="7" name="TextBox 6">
            <a:extLst>
              <a:ext uri="{FF2B5EF4-FFF2-40B4-BE49-F238E27FC236}">
                <a16:creationId xmlns:a16="http://schemas.microsoft.com/office/drawing/2014/main" id="{24221D91-53DE-40BC-8004-4260198581F2}"/>
              </a:ext>
            </a:extLst>
          </p:cNvPr>
          <p:cNvSpPr txBox="1"/>
          <p:nvPr/>
        </p:nvSpPr>
        <p:spPr>
          <a:xfrm>
            <a:off x="3886200" y="6152394"/>
            <a:ext cx="1295400" cy="369332"/>
          </a:xfrm>
          <a:prstGeom prst="rect">
            <a:avLst/>
          </a:prstGeom>
          <a:noFill/>
        </p:spPr>
        <p:txBody>
          <a:bodyPr wrap="square" rtlCol="0">
            <a:spAutoFit/>
          </a:bodyPr>
          <a:lstStyle/>
          <a:p>
            <a:r>
              <a:rPr lang="en-US" dirty="0"/>
              <a:t>“Principles”</a:t>
            </a:r>
          </a:p>
        </p:txBody>
      </p:sp>
      <p:sp>
        <p:nvSpPr>
          <p:cNvPr id="8" name="TextBox 7">
            <a:extLst>
              <a:ext uri="{FF2B5EF4-FFF2-40B4-BE49-F238E27FC236}">
                <a16:creationId xmlns:a16="http://schemas.microsoft.com/office/drawing/2014/main" id="{C26E8FAD-C8F9-45CD-AA98-519C10972436}"/>
              </a:ext>
            </a:extLst>
          </p:cNvPr>
          <p:cNvSpPr txBox="1"/>
          <p:nvPr/>
        </p:nvSpPr>
        <p:spPr>
          <a:xfrm>
            <a:off x="2171700" y="5639622"/>
            <a:ext cx="4800600" cy="400110"/>
          </a:xfrm>
          <a:prstGeom prst="rect">
            <a:avLst/>
          </a:prstGeom>
          <a:gradFill flip="none" rotWithShape="1">
            <a:gsLst>
              <a:gs pos="0">
                <a:schemeClr val="tx2">
                  <a:lumMod val="20000"/>
                  <a:lumOff val="8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0"/>
          </a:effectLst>
          <a:scene3d>
            <a:camera prst="orthographicFront"/>
            <a:lightRig rig="threePt" dir="t"/>
          </a:scene3d>
          <a:sp3d>
            <a:bevelT/>
            <a:bevelB/>
          </a:sp3d>
        </p:spPr>
        <p:txBody>
          <a:bodyPr wrap="square" rtlCol="0">
            <a:spAutoFit/>
          </a:bodyPr>
          <a:lstStyle/>
          <a:p>
            <a:pPr algn="ctr"/>
            <a:r>
              <a:rPr lang="en-US" sz="2000" dirty="0"/>
              <a:t>ESSAYONS</a:t>
            </a:r>
          </a:p>
        </p:txBody>
      </p:sp>
    </p:spTree>
    <p:extLst>
      <p:ext uri="{BB962C8B-B14F-4D97-AF65-F5344CB8AC3E}">
        <p14:creationId xmlns:p14="http://schemas.microsoft.com/office/powerpoint/2010/main" val="387750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95400" y="457200"/>
            <a:ext cx="7391400" cy="1066800"/>
          </a:xfrm>
        </p:spPr>
        <p:txBody>
          <a:bodyPr>
            <a:noAutofit/>
          </a:bodyPr>
          <a:lstStyle/>
          <a:p>
            <a:pPr algn="ctr"/>
            <a:r>
              <a:rPr lang="en-US" altLang="en-US" sz="4000" dirty="0">
                <a:latin typeface="Calibri" panose="020F0502020204030204" pitchFamily="34" charset="0"/>
                <a:cs typeface="Calibri" panose="020F0502020204030204" pitchFamily="34" charset="0"/>
              </a:rPr>
              <a:t>Principle 3: Develop a Sense of Responsibility Among Your Subordinates</a:t>
            </a:r>
          </a:p>
        </p:txBody>
      </p:sp>
      <p:sp>
        <p:nvSpPr>
          <p:cNvPr id="3076" name="Rectangle 4"/>
          <p:cNvSpPr>
            <a:spLocks noGrp="1" noChangeArrowheads="1"/>
          </p:cNvSpPr>
          <p:nvPr>
            <p:ph type="body" sz="half" idx="2"/>
          </p:nvPr>
        </p:nvSpPr>
        <p:spPr>
          <a:xfrm>
            <a:off x="4648200" y="2296357"/>
            <a:ext cx="3810000" cy="4114800"/>
          </a:xfrm>
        </p:spPr>
        <p:txBody>
          <a:bodyPr vert="horz" lIns="91440" tIns="45720" rIns="91440" bIns="45720" rtlCol="0" anchor="t">
            <a:normAutofit/>
          </a:bodyPr>
          <a:lstStyle/>
          <a:p>
            <a:r>
              <a:rPr lang="en-US" altLang="en-US" dirty="0"/>
              <a:t>Teach</a:t>
            </a:r>
            <a:r>
              <a:rPr lang="en-US" altLang="en-US" sz="2800" dirty="0"/>
              <a:t> those whom you lead</a:t>
            </a:r>
            <a:r>
              <a:rPr lang="en-US" altLang="en-US" dirty="0"/>
              <a:t> to</a:t>
            </a:r>
            <a:r>
              <a:rPr lang="en-US" altLang="en-US" sz="2800" dirty="0"/>
              <a:t> share in the responsibility to accomplish the mission</a:t>
            </a:r>
          </a:p>
          <a:p>
            <a:r>
              <a:rPr lang="en-US" altLang="en-US" dirty="0"/>
              <a:t>Create</a:t>
            </a:r>
            <a:r>
              <a:rPr lang="en-US" altLang="en-US" sz="2800" dirty="0"/>
              <a:t> a sense of “ownership” over getting the job done</a:t>
            </a:r>
            <a:endParaRPr lang="en-US" altLang="en-US" sz="2800" dirty="0">
              <a:cs typeface="Calibri"/>
            </a:endParaRPr>
          </a:p>
        </p:txBody>
      </p:sp>
      <p:pic>
        <p:nvPicPr>
          <p:cNvPr id="6" name="Picture 6" descr="A person wearing a uniform&#10;&#10;Description generated with very high confidence">
            <a:extLst>
              <a:ext uri="{FF2B5EF4-FFF2-40B4-BE49-F238E27FC236}">
                <a16:creationId xmlns:a16="http://schemas.microsoft.com/office/drawing/2014/main" id="{3057CCD3-315F-42EB-8BF5-970B0357F013}"/>
              </a:ext>
            </a:extLst>
          </p:cNvPr>
          <p:cNvPicPr>
            <a:picLocks noChangeAspect="1"/>
          </p:cNvPicPr>
          <p:nvPr/>
        </p:nvPicPr>
        <p:blipFill>
          <a:blip r:embed="rId3"/>
          <a:stretch>
            <a:fillRect/>
          </a:stretch>
        </p:blipFill>
        <p:spPr>
          <a:xfrm>
            <a:off x="685800" y="2514600"/>
            <a:ext cx="3652577" cy="31201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0990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190500"/>
            <a:ext cx="7086600" cy="1143000"/>
          </a:xfrm>
        </p:spPr>
        <p:txBody>
          <a:bodyPr/>
          <a:lstStyle/>
          <a:p>
            <a:pPr algn="ctr"/>
            <a:r>
              <a:rPr lang="en-US" altLang="en-US" dirty="0">
                <a:latin typeface="+mn-lt"/>
              </a:rPr>
              <a:t>Responsibility</a:t>
            </a:r>
            <a:endParaRPr lang="en-US" dirty="0">
              <a:latin typeface="+mn-lt"/>
            </a:endParaRPr>
          </a:p>
        </p:txBody>
      </p:sp>
      <p:sp>
        <p:nvSpPr>
          <p:cNvPr id="4099" name="Rectangle 3"/>
          <p:cNvSpPr>
            <a:spLocks noGrp="1" noChangeArrowheads="1"/>
          </p:cNvSpPr>
          <p:nvPr>
            <p:ph type="body" sz="half" idx="1"/>
          </p:nvPr>
        </p:nvSpPr>
        <p:spPr>
          <a:xfrm>
            <a:off x="533400" y="1981200"/>
            <a:ext cx="3810000" cy="4114800"/>
          </a:xfrm>
        </p:spPr>
        <p:txBody>
          <a:bodyPr vert="horz" lIns="91440" tIns="45720" rIns="91440" bIns="45720" rtlCol="0" anchor="t">
            <a:normAutofit/>
          </a:bodyPr>
          <a:lstStyle/>
          <a:p>
            <a:r>
              <a:rPr lang="en-US" altLang="en-US" dirty="0"/>
              <a:t>Teamwork and</a:t>
            </a:r>
            <a:r>
              <a:rPr lang="en-US" altLang="en-US" sz="2800" dirty="0"/>
              <a:t> accountability</a:t>
            </a:r>
            <a:endParaRPr lang="en-US" dirty="0"/>
          </a:p>
          <a:p>
            <a:r>
              <a:rPr lang="en-US" altLang="en-US" dirty="0"/>
              <a:t> Leaders</a:t>
            </a:r>
            <a:r>
              <a:rPr lang="en-US" altLang="en-US" sz="2800" dirty="0"/>
              <a:t> share blame if it does not go </a:t>
            </a:r>
            <a:r>
              <a:rPr lang="en-US" altLang="en-US" dirty="0"/>
              <a:t>well</a:t>
            </a:r>
            <a:endParaRPr lang="en-US" dirty="0"/>
          </a:p>
          <a:p>
            <a:r>
              <a:rPr lang="en-US" altLang="en-US" dirty="0"/>
              <a:t>and share</a:t>
            </a:r>
            <a:r>
              <a:rPr lang="en-US" altLang="en-US" sz="2800" dirty="0"/>
              <a:t> credit if it goes well</a:t>
            </a:r>
            <a:endParaRPr lang="en-US" dirty="0">
              <a:cs typeface="Calibri"/>
            </a:endParaRPr>
          </a:p>
          <a:p>
            <a:r>
              <a:rPr lang="en-US" altLang="en-US" dirty="0"/>
              <a:t>Leaders have</a:t>
            </a:r>
            <a:r>
              <a:rPr lang="en-US" altLang="en-US" sz="2800" dirty="0"/>
              <a:t> </a:t>
            </a:r>
            <a:r>
              <a:rPr lang="en-US" altLang="en-US" dirty="0"/>
              <a:t>a </a:t>
            </a:r>
            <a:r>
              <a:rPr lang="en-US" altLang="en-US" sz="2800" dirty="0"/>
              <a:t>stake in making sure the project is successful</a:t>
            </a:r>
            <a:endParaRPr lang="en-US" altLang="en-US" sz="2800" dirty="0">
              <a:cs typeface="Calibri"/>
            </a:endParaRPr>
          </a:p>
        </p:txBody>
      </p:sp>
      <p:pic>
        <p:nvPicPr>
          <p:cNvPr id="2" name="Picture 2" descr="A group of people looking at each other&#10;&#10;Description generated with very high confidence">
            <a:extLst>
              <a:ext uri="{FF2B5EF4-FFF2-40B4-BE49-F238E27FC236}">
                <a16:creationId xmlns:a16="http://schemas.microsoft.com/office/drawing/2014/main" id="{DCA1521C-878F-46CC-A31A-FBEC75C8209D}"/>
              </a:ext>
            </a:extLst>
          </p:cNvPr>
          <p:cNvPicPr>
            <a:picLocks noChangeAspect="1"/>
          </p:cNvPicPr>
          <p:nvPr/>
        </p:nvPicPr>
        <p:blipFill>
          <a:blip r:embed="rId3"/>
          <a:stretch>
            <a:fillRect/>
          </a:stretch>
        </p:blipFill>
        <p:spPr>
          <a:xfrm>
            <a:off x="4574959" y="1828800"/>
            <a:ext cx="3934462" cy="41099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148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457200"/>
            <a:ext cx="8001000" cy="1143000"/>
          </a:xfrm>
        </p:spPr>
        <p:txBody>
          <a:bodyPr>
            <a:noAutofit/>
          </a:bodyPr>
          <a:lstStyle/>
          <a:p>
            <a:pPr algn="ctr"/>
            <a:r>
              <a:rPr lang="en-US" altLang="en-US" dirty="0">
                <a:latin typeface="+mn-lt"/>
              </a:rPr>
              <a:t>Principle 4: Make Sound and Timely Decisions</a:t>
            </a:r>
          </a:p>
        </p:txBody>
      </p:sp>
      <p:pic>
        <p:nvPicPr>
          <p:cNvPr id="5126" name="Picture 6"/>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tretch>
            <a:fillRect/>
          </a:stretch>
        </p:blipFill>
        <p:spPr>
          <a:xfrm>
            <a:off x="533400" y="2133600"/>
            <a:ext cx="3432220" cy="3124200"/>
          </a:xfrm>
        </p:spPr>
      </p:pic>
      <p:sp>
        <p:nvSpPr>
          <p:cNvPr id="5124" name="Rectangle 4"/>
          <p:cNvSpPr>
            <a:spLocks noGrp="1" noChangeArrowheads="1"/>
          </p:cNvSpPr>
          <p:nvPr>
            <p:ph type="body" sz="half" idx="2"/>
          </p:nvPr>
        </p:nvSpPr>
        <p:spPr>
          <a:xfrm>
            <a:off x="4343400" y="1981200"/>
            <a:ext cx="4495800" cy="4267200"/>
          </a:xfrm>
        </p:spPr>
        <p:txBody>
          <a:bodyPr/>
          <a:lstStyle/>
          <a:p>
            <a:pPr>
              <a:lnSpc>
                <a:spcPct val="100000"/>
              </a:lnSpc>
              <a:spcBef>
                <a:spcPts val="0"/>
              </a:spcBef>
              <a:spcAft>
                <a:spcPts val="1200"/>
              </a:spcAft>
            </a:pPr>
            <a:r>
              <a:rPr lang="en-US" altLang="en-US" sz="2400" b="1" dirty="0"/>
              <a:t>SOUND DECISIONS</a:t>
            </a:r>
            <a:r>
              <a:rPr lang="en-US" altLang="en-US" sz="2400" dirty="0"/>
              <a:t>-</a:t>
            </a:r>
            <a:r>
              <a:rPr lang="en-US" altLang="en-US" sz="2400" b="1" dirty="0"/>
              <a:t> </a:t>
            </a:r>
            <a:r>
              <a:rPr lang="en-US" altLang="en-US" sz="2400" dirty="0"/>
              <a:t>good decisions based on common sense; decisions which help accomplish the mission &amp; maintain the welfare of Cadets</a:t>
            </a:r>
          </a:p>
          <a:p>
            <a:pPr>
              <a:lnSpc>
                <a:spcPct val="100000"/>
              </a:lnSpc>
              <a:spcBef>
                <a:spcPts val="0"/>
              </a:spcBef>
              <a:spcAft>
                <a:spcPts val="600"/>
              </a:spcAft>
            </a:pPr>
            <a:r>
              <a:rPr lang="en-US" altLang="en-US" sz="2400" b="1" dirty="0"/>
              <a:t>TIMELY DECISIONS </a:t>
            </a:r>
            <a:r>
              <a:rPr lang="en-US" altLang="en-US" sz="2400" dirty="0"/>
              <a:t>- made quickly and communicated with confidence to the other Cadets</a:t>
            </a:r>
          </a:p>
        </p:txBody>
      </p:sp>
    </p:spTree>
    <p:extLst>
      <p:ext uri="{BB962C8B-B14F-4D97-AF65-F5344CB8AC3E}">
        <p14:creationId xmlns:p14="http://schemas.microsoft.com/office/powerpoint/2010/main" val="92897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group of people standing in a field&#10;&#10;Description generated with very high confidence">
            <a:extLst>
              <a:ext uri="{FF2B5EF4-FFF2-40B4-BE49-F238E27FC236}">
                <a16:creationId xmlns:a16="http://schemas.microsoft.com/office/drawing/2014/main" id="{D752CE3B-7561-4D1B-A3CC-0020E77E4A03}"/>
              </a:ext>
            </a:extLst>
          </p:cNvPr>
          <p:cNvPicPr>
            <a:picLocks noGrp="1" noChangeAspect="1"/>
          </p:cNvPicPr>
          <p:nvPr>
            <p:ph type="clipArt" sz="half" idx="1"/>
          </p:nvPr>
        </p:nvPicPr>
        <p:blipFill>
          <a:blip r:embed="rId3"/>
          <a:stretch>
            <a:fillRect/>
          </a:stretch>
        </p:blipFill>
        <p:spPr>
          <a:xfrm>
            <a:off x="381000" y="1981200"/>
            <a:ext cx="4019146" cy="4114800"/>
          </a:xfrm>
          <a:prstGeom prst="rect">
            <a:avLst/>
          </a:prstGeom>
          <a:ln>
            <a:noFill/>
          </a:ln>
          <a:effectLst>
            <a:outerShdw blurRad="190500" algn="tl" rotWithShape="0">
              <a:srgbClr val="000000">
                <a:alpha val="70000"/>
              </a:srgbClr>
            </a:outerShdw>
          </a:effectLst>
        </p:spPr>
      </p:pic>
      <p:sp>
        <p:nvSpPr>
          <p:cNvPr id="5122" name="Rectangle 2"/>
          <p:cNvSpPr>
            <a:spLocks noGrp="1" noChangeArrowheads="1"/>
          </p:cNvSpPr>
          <p:nvPr>
            <p:ph type="title"/>
          </p:nvPr>
        </p:nvSpPr>
        <p:spPr>
          <a:xfrm>
            <a:off x="1295400" y="457200"/>
            <a:ext cx="7848600" cy="1143000"/>
          </a:xfrm>
        </p:spPr>
        <p:txBody>
          <a:bodyPr>
            <a:noAutofit/>
          </a:bodyPr>
          <a:lstStyle/>
          <a:p>
            <a:pPr algn="ctr"/>
            <a:r>
              <a:rPr lang="en-US" altLang="en-US" dirty="0">
                <a:latin typeface="+mn-lt"/>
              </a:rPr>
              <a:t>Principle 5: Train your Cadets </a:t>
            </a:r>
            <a:br>
              <a:rPr lang="en-US" altLang="en-US" dirty="0">
                <a:latin typeface="+mn-lt"/>
              </a:rPr>
            </a:br>
            <a:r>
              <a:rPr lang="en-US" altLang="en-US" dirty="0">
                <a:latin typeface="+mn-lt"/>
              </a:rPr>
              <a:t>as a Team</a:t>
            </a:r>
          </a:p>
        </p:txBody>
      </p:sp>
      <p:sp>
        <p:nvSpPr>
          <p:cNvPr id="5123" name="Rectangle 3"/>
          <p:cNvSpPr>
            <a:spLocks noGrp="1" noChangeArrowheads="1"/>
          </p:cNvSpPr>
          <p:nvPr>
            <p:ph type="body" sz="half" idx="2"/>
          </p:nvPr>
        </p:nvSpPr>
        <p:spPr>
          <a:xfrm>
            <a:off x="4648200" y="1981200"/>
            <a:ext cx="4114800" cy="4114800"/>
          </a:xfrm>
        </p:spPr>
        <p:txBody>
          <a:bodyPr vert="horz" lIns="91440" tIns="45720" rIns="91440" bIns="45720" rtlCol="0" anchor="t">
            <a:normAutofit/>
          </a:bodyPr>
          <a:lstStyle/>
          <a:p>
            <a:r>
              <a:rPr lang="en-US" altLang="en-US" dirty="0"/>
              <a:t>Cadets</a:t>
            </a:r>
            <a:r>
              <a:rPr lang="en-US" altLang="en-US" sz="2800" dirty="0"/>
              <a:t> </a:t>
            </a:r>
            <a:r>
              <a:rPr lang="en-US" altLang="en-US" dirty="0"/>
              <a:t>should see </a:t>
            </a:r>
            <a:r>
              <a:rPr lang="en-US" altLang="en-US" sz="2800" dirty="0"/>
              <a:t>themselves as a group rather than as individuals</a:t>
            </a:r>
          </a:p>
          <a:p>
            <a:r>
              <a:rPr lang="en-US" altLang="en-US" dirty="0"/>
              <a:t>Working</a:t>
            </a:r>
            <a:r>
              <a:rPr lang="en-US" altLang="en-US" sz="2800" dirty="0"/>
              <a:t> collaboratively</a:t>
            </a:r>
            <a:r>
              <a:rPr lang="en-US" altLang="en-US" dirty="0"/>
              <a:t> will</a:t>
            </a:r>
            <a:r>
              <a:rPr lang="en-US" altLang="en-US" sz="2800" dirty="0"/>
              <a:t> accomplish more </a:t>
            </a:r>
            <a:r>
              <a:rPr lang="en-US" altLang="en-US" dirty="0">
                <a:cs typeface="Calibri"/>
              </a:rPr>
              <a:t>than working as individuals</a:t>
            </a:r>
            <a:endParaRPr lang="en-US" altLang="en-US" sz="2800" dirty="0">
              <a:cs typeface="Calibri"/>
            </a:endParaRPr>
          </a:p>
        </p:txBody>
      </p:sp>
    </p:spTree>
    <p:extLst>
      <p:ext uri="{BB962C8B-B14F-4D97-AF65-F5344CB8AC3E}">
        <p14:creationId xmlns:p14="http://schemas.microsoft.com/office/powerpoint/2010/main" val="30730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28800" y="381000"/>
            <a:ext cx="6629400" cy="1143000"/>
          </a:xfrm>
        </p:spPr>
        <p:txBody>
          <a:bodyPr/>
          <a:lstStyle/>
          <a:p>
            <a:pPr algn="ctr"/>
            <a:r>
              <a:rPr lang="en-US" altLang="en-US" dirty="0">
                <a:latin typeface="Calibri" panose="020F0502020204030204" pitchFamily="34" charset="0"/>
                <a:cs typeface="Calibri" panose="020F0502020204030204" pitchFamily="34" charset="0"/>
              </a:rPr>
              <a:t>Teams</a:t>
            </a:r>
            <a:r>
              <a:rPr lang="en-US" altLang="en-US" dirty="0"/>
              <a:t>…</a:t>
            </a:r>
          </a:p>
        </p:txBody>
      </p:sp>
      <p:sp>
        <p:nvSpPr>
          <p:cNvPr id="9220" name="Rectangle 4"/>
          <p:cNvSpPr>
            <a:spLocks noGrp="1" noChangeArrowheads="1"/>
          </p:cNvSpPr>
          <p:nvPr>
            <p:ph type="body" sz="half" idx="2"/>
          </p:nvPr>
        </p:nvSpPr>
        <p:spPr>
          <a:xfrm>
            <a:off x="4572000" y="2133600"/>
            <a:ext cx="4191000" cy="3654552"/>
          </a:xfrm>
        </p:spPr>
        <p:txBody>
          <a:bodyPr>
            <a:normAutofit/>
          </a:bodyPr>
          <a:lstStyle/>
          <a:p>
            <a:endParaRPr lang="en-US" altLang="en-US" sz="2400" dirty="0"/>
          </a:p>
          <a:p>
            <a:r>
              <a:rPr lang="en-US" altLang="en-US" sz="2400" dirty="0"/>
              <a:t>Work toward a common goal</a:t>
            </a:r>
          </a:p>
          <a:p>
            <a:r>
              <a:rPr lang="en-US" altLang="en-US" sz="2400" dirty="0"/>
              <a:t>The more you practice, the better the team</a:t>
            </a:r>
          </a:p>
          <a:p>
            <a:r>
              <a:rPr lang="en-US" altLang="en-US" sz="2400" dirty="0"/>
              <a:t>Give people a sense of belonging</a:t>
            </a:r>
          </a:p>
        </p:txBody>
      </p:sp>
      <p:pic>
        <p:nvPicPr>
          <p:cNvPr id="3" name="Picture 2">
            <a:extLst>
              <a:ext uri="{FF2B5EF4-FFF2-40B4-BE49-F238E27FC236}">
                <a16:creationId xmlns:a16="http://schemas.microsoft.com/office/drawing/2014/main" id="{FC77D2C9-EAAF-40D9-8094-91BF61620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16" y="2057400"/>
            <a:ext cx="3825734" cy="3502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3397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71550" y="344472"/>
            <a:ext cx="7772400" cy="1143000"/>
          </a:xfrm>
        </p:spPr>
        <p:txBody>
          <a:bodyPr/>
          <a:lstStyle/>
          <a:p>
            <a:pPr algn="ctr"/>
            <a:r>
              <a:rPr lang="en-US" altLang="en-US" dirty="0">
                <a:latin typeface="+mn-lt"/>
              </a:rPr>
              <a:t>Principle 6:  Set the Example</a:t>
            </a:r>
          </a:p>
        </p:txBody>
      </p:sp>
      <p:pic>
        <p:nvPicPr>
          <p:cNvPr id="7174" name="Picture 6"/>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tretch>
            <a:fillRect/>
          </a:stretch>
        </p:blipFill>
        <p:spPr>
          <a:xfrm>
            <a:off x="838200" y="1981200"/>
            <a:ext cx="3276600" cy="33131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2" name="Rectangle 4"/>
          <p:cNvSpPr>
            <a:spLocks noGrp="1" noChangeArrowheads="1"/>
          </p:cNvSpPr>
          <p:nvPr>
            <p:ph type="body" sz="half" idx="2"/>
          </p:nvPr>
        </p:nvSpPr>
        <p:spPr/>
        <p:txBody>
          <a:bodyPr/>
          <a:lstStyle/>
          <a:p>
            <a:r>
              <a:rPr lang="en-US" altLang="en-US" sz="2800" dirty="0"/>
              <a:t>In the way you act</a:t>
            </a:r>
          </a:p>
          <a:p>
            <a:r>
              <a:rPr lang="en-US" altLang="en-US" sz="2800" dirty="0"/>
              <a:t>In the way you dress</a:t>
            </a:r>
          </a:p>
          <a:p>
            <a:r>
              <a:rPr lang="en-US" altLang="en-US" sz="2800" dirty="0"/>
              <a:t>In the words you speak</a:t>
            </a:r>
          </a:p>
          <a:p>
            <a:r>
              <a:rPr lang="en-US" altLang="en-US" sz="2800" dirty="0"/>
              <a:t>In the attitude you display</a:t>
            </a:r>
          </a:p>
          <a:p>
            <a:r>
              <a:rPr lang="en-US" altLang="en-US" sz="2800" dirty="0"/>
              <a:t>In the way you treat other people</a:t>
            </a:r>
          </a:p>
        </p:txBody>
      </p:sp>
    </p:spTree>
    <p:extLst>
      <p:ext uri="{BB962C8B-B14F-4D97-AF65-F5344CB8AC3E}">
        <p14:creationId xmlns:p14="http://schemas.microsoft.com/office/powerpoint/2010/main" val="2204115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06424" y="304800"/>
            <a:ext cx="6851775" cy="1143000"/>
          </a:xfrm>
        </p:spPr>
        <p:txBody>
          <a:bodyPr/>
          <a:lstStyle/>
          <a:p>
            <a:pPr algn="ctr"/>
            <a:r>
              <a:rPr lang="en-US" altLang="en-US" dirty="0">
                <a:latin typeface="+mn-lt"/>
              </a:rPr>
              <a:t>An Example, Good or Bad</a:t>
            </a:r>
          </a:p>
        </p:txBody>
      </p:sp>
      <p:pic>
        <p:nvPicPr>
          <p:cNvPr id="8198" name="Picture 6"/>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tretch>
            <a:fillRect/>
          </a:stretch>
        </p:blipFill>
        <p:spPr>
          <a:xfrm>
            <a:off x="762000" y="2133600"/>
            <a:ext cx="3505201" cy="33851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196" name="Rectangle 4"/>
          <p:cNvSpPr>
            <a:spLocks noGrp="1" noChangeArrowheads="1"/>
          </p:cNvSpPr>
          <p:nvPr>
            <p:ph type="body" sz="half" idx="2"/>
          </p:nvPr>
        </p:nvSpPr>
        <p:spPr>
          <a:xfrm>
            <a:off x="4648200" y="1981200"/>
            <a:ext cx="4114800" cy="4114800"/>
          </a:xfrm>
        </p:spPr>
        <p:txBody>
          <a:bodyPr/>
          <a:lstStyle/>
          <a:p>
            <a:pPr>
              <a:lnSpc>
                <a:spcPct val="90000"/>
              </a:lnSpc>
            </a:pPr>
            <a:r>
              <a:rPr lang="en-US" altLang="en-US" sz="2400" dirty="0"/>
              <a:t>…is emulated or copied by the people who witness it</a:t>
            </a:r>
          </a:p>
          <a:p>
            <a:pPr>
              <a:lnSpc>
                <a:spcPct val="90000"/>
              </a:lnSpc>
            </a:pPr>
            <a:r>
              <a:rPr lang="en-US" altLang="en-US" sz="2400" dirty="0"/>
              <a:t>If Cadets see you looking and acting professionally, they will take you seriously</a:t>
            </a:r>
          </a:p>
          <a:p>
            <a:pPr>
              <a:lnSpc>
                <a:spcPct val="90000"/>
              </a:lnSpc>
            </a:pPr>
            <a:r>
              <a:rPr lang="en-US" altLang="en-US" sz="2400" dirty="0"/>
              <a:t>If Cadets see you acting foolishly or dressed sloppily, they will not listen to you</a:t>
            </a:r>
          </a:p>
        </p:txBody>
      </p:sp>
    </p:spTree>
    <p:extLst>
      <p:ext uri="{BB962C8B-B14F-4D97-AF65-F5344CB8AC3E}">
        <p14:creationId xmlns:p14="http://schemas.microsoft.com/office/powerpoint/2010/main" val="4075146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381000"/>
            <a:ext cx="7772400" cy="1676400"/>
          </a:xfrm>
        </p:spPr>
        <p:txBody>
          <a:bodyPr>
            <a:noAutofit/>
          </a:bodyPr>
          <a:lstStyle/>
          <a:p>
            <a:pPr algn="ctr"/>
            <a:r>
              <a:rPr lang="en-US" altLang="en-US" dirty="0">
                <a:latin typeface="+mn-lt"/>
              </a:rPr>
              <a:t>Principle 7: Train your Cadets in Accordance with Their Capabilities</a:t>
            </a:r>
          </a:p>
        </p:txBody>
      </p:sp>
      <p:sp>
        <p:nvSpPr>
          <p:cNvPr id="5123" name="Rectangle 3"/>
          <p:cNvSpPr>
            <a:spLocks noGrp="1" noChangeArrowheads="1"/>
          </p:cNvSpPr>
          <p:nvPr>
            <p:ph idx="1"/>
          </p:nvPr>
        </p:nvSpPr>
        <p:spPr>
          <a:xfrm>
            <a:off x="685800" y="2819400"/>
            <a:ext cx="7772400" cy="3657600"/>
          </a:xfrm>
        </p:spPr>
        <p:txBody>
          <a:bodyPr/>
          <a:lstStyle/>
          <a:p>
            <a:endParaRPr lang="en-US" altLang="en-US" dirty="0"/>
          </a:p>
          <a:p>
            <a:r>
              <a:rPr lang="en-US" altLang="en-US" dirty="0"/>
              <a:t>Remember the story of Goldilocks – the soup being too hot, too cold, then just right?</a:t>
            </a:r>
          </a:p>
          <a:p>
            <a:endParaRPr lang="en-US" altLang="en-US" dirty="0"/>
          </a:p>
          <a:p>
            <a:r>
              <a:rPr lang="en-US" altLang="en-US" dirty="0"/>
              <a:t>Training should not be too hard, or too easy. It needs to be JUST RIGHT</a:t>
            </a:r>
          </a:p>
        </p:txBody>
      </p:sp>
    </p:spTree>
    <p:extLst>
      <p:ext uri="{BB962C8B-B14F-4D97-AF65-F5344CB8AC3E}">
        <p14:creationId xmlns:p14="http://schemas.microsoft.com/office/powerpoint/2010/main" val="4036180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457200"/>
            <a:ext cx="6934200" cy="1143000"/>
          </a:xfrm>
        </p:spPr>
        <p:txBody>
          <a:bodyPr/>
          <a:lstStyle/>
          <a:p>
            <a:pPr algn="ctr"/>
            <a:r>
              <a:rPr lang="en-US" altLang="en-US" dirty="0">
                <a:latin typeface="+mn-lt"/>
              </a:rPr>
              <a:t>Training that is “Just Right”</a:t>
            </a:r>
          </a:p>
        </p:txBody>
      </p:sp>
      <p:sp>
        <p:nvSpPr>
          <p:cNvPr id="6147" name="Rectangle 3"/>
          <p:cNvSpPr>
            <a:spLocks noGrp="1" noChangeArrowheads="1"/>
          </p:cNvSpPr>
          <p:nvPr>
            <p:ph idx="1"/>
          </p:nvPr>
        </p:nvSpPr>
        <p:spPr>
          <a:xfrm>
            <a:off x="914400" y="1905000"/>
            <a:ext cx="7772400" cy="4114800"/>
          </a:xfrm>
        </p:spPr>
        <p:txBody>
          <a:bodyPr/>
          <a:lstStyle/>
          <a:p>
            <a:endParaRPr lang="en-US" altLang="en-US" sz="2800" dirty="0"/>
          </a:p>
          <a:p>
            <a:pPr>
              <a:lnSpc>
                <a:spcPct val="100000"/>
              </a:lnSpc>
              <a:spcBef>
                <a:spcPts val="0"/>
              </a:spcBef>
              <a:spcAft>
                <a:spcPts val="1200"/>
              </a:spcAft>
            </a:pPr>
            <a:r>
              <a:rPr lang="en-US" altLang="en-US" sz="2800" dirty="0"/>
              <a:t>Takes into consideration the abilities &amp; experiences of persons being trained</a:t>
            </a:r>
          </a:p>
          <a:p>
            <a:pPr>
              <a:lnSpc>
                <a:spcPct val="100000"/>
              </a:lnSpc>
              <a:spcBef>
                <a:spcPts val="0"/>
              </a:spcBef>
              <a:spcAft>
                <a:spcPts val="1200"/>
              </a:spcAft>
            </a:pPr>
            <a:r>
              <a:rPr lang="en-US" altLang="en-US" sz="2800" dirty="0"/>
              <a:t>Helps the people being trained to:</a:t>
            </a:r>
          </a:p>
          <a:p>
            <a:pPr lvl="1">
              <a:lnSpc>
                <a:spcPct val="100000"/>
              </a:lnSpc>
              <a:spcBef>
                <a:spcPts val="0"/>
              </a:spcBef>
              <a:spcAft>
                <a:spcPts val="1200"/>
              </a:spcAft>
            </a:pPr>
            <a:r>
              <a:rPr lang="en-US" altLang="en-US" dirty="0"/>
              <a:t> make connections to what they already know </a:t>
            </a:r>
          </a:p>
          <a:p>
            <a:pPr lvl="1">
              <a:lnSpc>
                <a:spcPct val="100000"/>
              </a:lnSpc>
              <a:spcBef>
                <a:spcPts val="0"/>
              </a:spcBef>
              <a:spcAft>
                <a:spcPts val="1200"/>
              </a:spcAft>
            </a:pPr>
            <a:r>
              <a:rPr lang="en-US" altLang="en-US" dirty="0"/>
              <a:t> see how they will use the training in the future</a:t>
            </a:r>
          </a:p>
          <a:p>
            <a:pPr>
              <a:lnSpc>
                <a:spcPct val="100000"/>
              </a:lnSpc>
              <a:spcBef>
                <a:spcPts val="0"/>
              </a:spcBef>
              <a:spcAft>
                <a:spcPts val="1200"/>
              </a:spcAft>
            </a:pPr>
            <a:r>
              <a:rPr lang="en-US" altLang="en-US" sz="2800" dirty="0"/>
              <a:t>People need to see a reason to pay attention in training!</a:t>
            </a:r>
          </a:p>
        </p:txBody>
      </p:sp>
    </p:spTree>
    <p:extLst>
      <p:ext uri="{BB962C8B-B14F-4D97-AF65-F5344CB8AC3E}">
        <p14:creationId xmlns:p14="http://schemas.microsoft.com/office/powerpoint/2010/main" val="304198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8800" y="457200"/>
            <a:ext cx="5943600" cy="1143000"/>
          </a:xfrm>
        </p:spPr>
        <p:txBody>
          <a:bodyPr/>
          <a:lstStyle/>
          <a:p>
            <a:pPr algn="ctr"/>
            <a:r>
              <a:rPr lang="en-US" altLang="en-US" dirty="0">
                <a:latin typeface="Calibri" panose="020F0502020204030204" pitchFamily="34" charset="0"/>
                <a:cs typeface="Calibri" panose="020F0502020204030204" pitchFamily="34" charset="0"/>
              </a:rPr>
              <a:t>More about Training</a:t>
            </a:r>
          </a:p>
        </p:txBody>
      </p:sp>
      <p:sp>
        <p:nvSpPr>
          <p:cNvPr id="7171" name="Rectangle 3"/>
          <p:cNvSpPr>
            <a:spLocks noGrp="1" noChangeArrowheads="1"/>
          </p:cNvSpPr>
          <p:nvPr>
            <p:ph idx="1"/>
          </p:nvPr>
        </p:nvSpPr>
        <p:spPr>
          <a:xfrm>
            <a:off x="685800" y="2286000"/>
            <a:ext cx="7772400" cy="4114800"/>
          </a:xfrm>
        </p:spPr>
        <p:txBody>
          <a:bodyPr/>
          <a:lstStyle/>
          <a:p>
            <a:pPr>
              <a:lnSpc>
                <a:spcPct val="90000"/>
              </a:lnSpc>
            </a:pPr>
            <a:endParaRPr lang="en-US" altLang="en-US" dirty="0"/>
          </a:p>
          <a:p>
            <a:pPr>
              <a:lnSpc>
                <a:spcPct val="100000"/>
              </a:lnSpc>
              <a:spcBef>
                <a:spcPts val="0"/>
              </a:spcBef>
              <a:spcAft>
                <a:spcPts val="1200"/>
              </a:spcAft>
            </a:pPr>
            <a:r>
              <a:rPr lang="en-US" altLang="en-US" dirty="0"/>
              <a:t>Effective training makes sure the “Message Given” is “Message Received”</a:t>
            </a:r>
          </a:p>
          <a:p>
            <a:pPr>
              <a:lnSpc>
                <a:spcPct val="100000"/>
              </a:lnSpc>
              <a:spcBef>
                <a:spcPts val="0"/>
              </a:spcBef>
              <a:spcAft>
                <a:spcPts val="1200"/>
              </a:spcAft>
            </a:pPr>
            <a:r>
              <a:rPr lang="en-US" altLang="en-US" dirty="0"/>
              <a:t>Constantly check to see the Cadets understand what is being taught</a:t>
            </a:r>
          </a:p>
          <a:p>
            <a:pPr>
              <a:lnSpc>
                <a:spcPct val="100000"/>
              </a:lnSpc>
              <a:spcBef>
                <a:spcPts val="0"/>
              </a:spcBef>
              <a:spcAft>
                <a:spcPts val="1200"/>
              </a:spcAft>
            </a:pPr>
            <a:r>
              <a:rPr lang="en-US" altLang="en-US" dirty="0"/>
              <a:t>Give the Cadets you are training a chance to ask questions </a:t>
            </a:r>
          </a:p>
        </p:txBody>
      </p:sp>
    </p:spTree>
    <p:extLst>
      <p:ext uri="{BB962C8B-B14F-4D97-AF65-F5344CB8AC3E}">
        <p14:creationId xmlns:p14="http://schemas.microsoft.com/office/powerpoint/2010/main" val="298505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4897-F66A-4AB2-AD2A-F2CF54C4A1F4}"/>
              </a:ext>
            </a:extLst>
          </p:cNvPr>
          <p:cNvSpPr>
            <a:spLocks noGrp="1"/>
          </p:cNvSpPr>
          <p:nvPr>
            <p:ph type="title"/>
          </p:nvPr>
        </p:nvSpPr>
        <p:spPr/>
        <p:txBody>
          <a:bodyPr/>
          <a:lstStyle/>
          <a:p>
            <a:pPr algn="ctr"/>
            <a:r>
              <a:rPr lang="en-US" dirty="0">
                <a:latin typeface="+mn-lt"/>
              </a:rPr>
              <a:t>Agenda</a:t>
            </a:r>
          </a:p>
        </p:txBody>
      </p:sp>
      <p:sp>
        <p:nvSpPr>
          <p:cNvPr id="3" name="Content Placeholder 2">
            <a:extLst>
              <a:ext uri="{FF2B5EF4-FFF2-40B4-BE49-F238E27FC236}">
                <a16:creationId xmlns:a16="http://schemas.microsoft.com/office/drawing/2014/main" id="{4459789C-4EA8-47F2-A840-390E26C898D7}"/>
              </a:ext>
            </a:extLst>
          </p:cNvPr>
          <p:cNvSpPr>
            <a:spLocks noGrp="1"/>
          </p:cNvSpPr>
          <p:nvPr>
            <p:ph idx="1"/>
          </p:nvPr>
        </p:nvSpPr>
        <p:spPr>
          <a:xfrm>
            <a:off x="1371600" y="2209799"/>
            <a:ext cx="7143750" cy="3967163"/>
          </a:xfrm>
        </p:spPr>
        <p:txBody>
          <a:bodyPr/>
          <a:lstStyle/>
          <a:p>
            <a:pPr marL="0" indent="0">
              <a:lnSpc>
                <a:spcPct val="100000"/>
              </a:lnSpc>
              <a:spcAft>
                <a:spcPts val="1200"/>
              </a:spcAft>
              <a:buNone/>
            </a:pPr>
            <a:r>
              <a:rPr lang="en-US" dirty="0"/>
              <a:t>C1. Leadership Principles</a:t>
            </a:r>
          </a:p>
          <a:p>
            <a:pPr marL="0" indent="0">
              <a:lnSpc>
                <a:spcPct val="100000"/>
              </a:lnSpc>
              <a:spcAft>
                <a:spcPts val="1200"/>
              </a:spcAft>
              <a:buNone/>
            </a:pPr>
            <a:r>
              <a:rPr lang="en-US" dirty="0"/>
              <a:t>C2. Leadership Indicators</a:t>
            </a:r>
          </a:p>
          <a:p>
            <a:pPr marL="0" indent="0">
              <a:lnSpc>
                <a:spcPct val="100000"/>
              </a:lnSpc>
              <a:spcAft>
                <a:spcPts val="1200"/>
              </a:spcAft>
              <a:buNone/>
            </a:pPr>
            <a:r>
              <a:rPr lang="en-US" dirty="0"/>
              <a:t>C3. Leader’s Code</a:t>
            </a:r>
          </a:p>
        </p:txBody>
      </p:sp>
    </p:spTree>
    <p:extLst>
      <p:ext uri="{BB962C8B-B14F-4D97-AF65-F5344CB8AC3E}">
        <p14:creationId xmlns:p14="http://schemas.microsoft.com/office/powerpoint/2010/main" val="3476582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228600"/>
            <a:ext cx="7772400" cy="1676400"/>
          </a:xfrm>
        </p:spPr>
        <p:txBody>
          <a:bodyPr>
            <a:noAutofit/>
          </a:bodyPr>
          <a:lstStyle/>
          <a:p>
            <a:pPr algn="ctr"/>
            <a:r>
              <a:rPr lang="en-US" altLang="en-US" dirty="0">
                <a:latin typeface="+mn-lt"/>
              </a:rPr>
              <a:t>Principle 8: Ensure the task is </a:t>
            </a:r>
            <a:br>
              <a:rPr lang="en-US" altLang="en-US" dirty="0">
                <a:latin typeface="+mn-lt"/>
              </a:rPr>
            </a:br>
            <a:r>
              <a:rPr lang="en-US" altLang="en-US" dirty="0">
                <a:latin typeface="+mn-lt"/>
              </a:rPr>
              <a:t>  </a:t>
            </a:r>
            <a:r>
              <a:rPr lang="en-US" altLang="en-US" b="1" i="1" dirty="0">
                <a:latin typeface="+mn-lt"/>
              </a:rPr>
              <a:t>U-S-A</a:t>
            </a:r>
          </a:p>
        </p:txBody>
      </p:sp>
      <p:sp>
        <p:nvSpPr>
          <p:cNvPr id="8195" name="Rectangle 3"/>
          <p:cNvSpPr>
            <a:spLocks noGrp="1" noChangeArrowheads="1"/>
          </p:cNvSpPr>
          <p:nvPr>
            <p:ph idx="1"/>
          </p:nvPr>
        </p:nvSpPr>
        <p:spPr>
          <a:xfrm>
            <a:off x="685800" y="2438400"/>
            <a:ext cx="7772400" cy="3810000"/>
          </a:xfrm>
        </p:spPr>
        <p:txBody>
          <a:bodyPr/>
          <a:lstStyle/>
          <a:p>
            <a:endParaRPr lang="en-US" altLang="en-US" b="1" dirty="0"/>
          </a:p>
          <a:p>
            <a:pPr>
              <a:lnSpc>
                <a:spcPct val="100000"/>
              </a:lnSpc>
              <a:spcBef>
                <a:spcPts val="0"/>
              </a:spcBef>
              <a:spcAft>
                <a:spcPts val="1800"/>
              </a:spcAft>
            </a:pPr>
            <a:r>
              <a:rPr lang="en-US" altLang="en-US" b="1" dirty="0"/>
              <a:t>UNDERSTOOD</a:t>
            </a:r>
            <a:r>
              <a:rPr lang="en-US" altLang="en-US" dirty="0"/>
              <a:t> - do they know what you want them to do?</a:t>
            </a:r>
          </a:p>
          <a:p>
            <a:pPr>
              <a:lnSpc>
                <a:spcPct val="100000"/>
              </a:lnSpc>
              <a:spcBef>
                <a:spcPts val="0"/>
              </a:spcBef>
              <a:spcAft>
                <a:spcPts val="1800"/>
              </a:spcAft>
            </a:pPr>
            <a:r>
              <a:rPr lang="en-US" altLang="en-US" b="1" dirty="0"/>
              <a:t>SUPERVISED</a:t>
            </a:r>
            <a:r>
              <a:rPr lang="en-US" altLang="en-US" dirty="0"/>
              <a:t> - make sure they are doing it right!</a:t>
            </a:r>
          </a:p>
          <a:p>
            <a:pPr>
              <a:lnSpc>
                <a:spcPct val="100000"/>
              </a:lnSpc>
              <a:spcBef>
                <a:spcPts val="0"/>
              </a:spcBef>
              <a:spcAft>
                <a:spcPts val="1800"/>
              </a:spcAft>
            </a:pPr>
            <a:r>
              <a:rPr lang="en-US" altLang="en-US" b="1" dirty="0"/>
              <a:t>ACCOMPLISHED</a:t>
            </a:r>
            <a:r>
              <a:rPr lang="en-US" altLang="en-US" dirty="0"/>
              <a:t> - make sure the job gets done</a:t>
            </a:r>
          </a:p>
        </p:txBody>
      </p:sp>
    </p:spTree>
    <p:extLst>
      <p:ext uri="{BB962C8B-B14F-4D97-AF65-F5344CB8AC3E}">
        <p14:creationId xmlns:p14="http://schemas.microsoft.com/office/powerpoint/2010/main" val="2444069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47800" y="457200"/>
            <a:ext cx="7010400" cy="1143000"/>
          </a:xfrm>
        </p:spPr>
        <p:txBody>
          <a:bodyPr/>
          <a:lstStyle/>
          <a:p>
            <a:pPr algn="ctr"/>
            <a:r>
              <a:rPr lang="en-US" altLang="en-US" dirty="0">
                <a:latin typeface="+mn-lt"/>
              </a:rPr>
              <a:t>Leaders who don’t U-S-A…</a:t>
            </a:r>
          </a:p>
        </p:txBody>
      </p:sp>
      <p:sp>
        <p:nvSpPr>
          <p:cNvPr id="9219" name="Rectangle 3"/>
          <p:cNvSpPr>
            <a:spLocks noGrp="1" noChangeArrowheads="1"/>
          </p:cNvSpPr>
          <p:nvPr>
            <p:ph idx="1"/>
          </p:nvPr>
        </p:nvSpPr>
        <p:spPr>
          <a:xfrm>
            <a:off x="685800" y="2209800"/>
            <a:ext cx="7772400" cy="4114800"/>
          </a:xfrm>
        </p:spPr>
        <p:txBody>
          <a:bodyPr/>
          <a:lstStyle/>
          <a:p>
            <a:pPr>
              <a:lnSpc>
                <a:spcPct val="90000"/>
              </a:lnSpc>
            </a:pPr>
            <a:r>
              <a:rPr lang="en-US" altLang="en-US" sz="2800" dirty="0"/>
              <a:t>End up with Cadets who do:</a:t>
            </a:r>
          </a:p>
          <a:p>
            <a:pPr lvl="1"/>
            <a:r>
              <a:rPr lang="en-US" altLang="en-US" sz="2800" dirty="0"/>
              <a:t>Not accomplish assigned tasks</a:t>
            </a:r>
          </a:p>
          <a:p>
            <a:pPr lvl="1"/>
            <a:r>
              <a:rPr lang="en-US" altLang="en-US" sz="2800" dirty="0"/>
              <a:t>Assigned tasks incorrectly</a:t>
            </a:r>
          </a:p>
          <a:p>
            <a:pPr>
              <a:lnSpc>
                <a:spcPct val="90000"/>
              </a:lnSpc>
            </a:pPr>
            <a:r>
              <a:rPr lang="en-US" altLang="en-US" sz="2800" dirty="0"/>
              <a:t>End up having to:</a:t>
            </a:r>
          </a:p>
          <a:p>
            <a:pPr lvl="1"/>
            <a:r>
              <a:rPr lang="en-US" altLang="en-US" sz="2800" dirty="0"/>
              <a:t>Re-do a lot of work because it was not done correctly the first time</a:t>
            </a:r>
          </a:p>
          <a:p>
            <a:pPr lvl="1"/>
            <a:r>
              <a:rPr lang="en-US" altLang="en-US" sz="2800" dirty="0"/>
              <a:t>Do a lot of work themselves because their subordinates do not accomplish it</a:t>
            </a:r>
          </a:p>
        </p:txBody>
      </p:sp>
    </p:spTree>
    <p:extLst>
      <p:ext uri="{BB962C8B-B14F-4D97-AF65-F5344CB8AC3E}">
        <p14:creationId xmlns:p14="http://schemas.microsoft.com/office/powerpoint/2010/main" val="2637067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696200" cy="1752600"/>
          </a:xfrm>
        </p:spPr>
        <p:txBody>
          <a:bodyPr>
            <a:noAutofit/>
          </a:bodyPr>
          <a:lstStyle/>
          <a:p>
            <a:pPr algn="ctr"/>
            <a:r>
              <a:rPr lang="en-US" altLang="en-US" dirty="0">
                <a:latin typeface="+mn-lt"/>
              </a:rPr>
              <a:t>Principle 9: Know your Cadets and Look out for their Welfare</a:t>
            </a:r>
          </a:p>
        </p:txBody>
      </p:sp>
      <p:pic>
        <p:nvPicPr>
          <p:cNvPr id="5126" name="Picture 6"/>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533399" y="2295802"/>
            <a:ext cx="3930985" cy="3038198"/>
          </a:xfrm>
          <a:prstGeom prst="rect">
            <a:avLst/>
          </a:prstGeom>
          <a:ln>
            <a:noFill/>
          </a:ln>
          <a:effectLst>
            <a:outerShdw blurRad="292100" dist="139700" dir="2700000" algn="tl" rotWithShape="0">
              <a:srgbClr val="333333">
                <a:alpha val="65000"/>
              </a:srgbClr>
            </a:outerShdw>
          </a:effectLst>
        </p:spPr>
      </p:pic>
      <p:sp>
        <p:nvSpPr>
          <p:cNvPr id="5124" name="Rectangle 4"/>
          <p:cNvSpPr>
            <a:spLocks noGrp="1" noChangeArrowheads="1"/>
          </p:cNvSpPr>
          <p:nvPr>
            <p:ph type="body" sz="half" idx="2"/>
          </p:nvPr>
        </p:nvSpPr>
        <p:spPr>
          <a:xfrm>
            <a:off x="4556760" y="2295802"/>
            <a:ext cx="4191000" cy="3266798"/>
          </a:xfrm>
        </p:spPr>
        <p:txBody>
          <a:bodyPr>
            <a:normAutofit/>
          </a:bodyPr>
          <a:lstStyle/>
          <a:p>
            <a:pPr>
              <a:lnSpc>
                <a:spcPct val="150000"/>
              </a:lnSpc>
              <a:spcBef>
                <a:spcPts val="0"/>
              </a:spcBef>
              <a:spcAft>
                <a:spcPts val="1200"/>
              </a:spcAft>
            </a:pPr>
            <a:r>
              <a:rPr lang="en-US" altLang="en-US" sz="2800" dirty="0"/>
              <a:t>Know their strengths</a:t>
            </a:r>
          </a:p>
          <a:p>
            <a:pPr>
              <a:lnSpc>
                <a:spcPct val="150000"/>
              </a:lnSpc>
              <a:spcBef>
                <a:spcPts val="0"/>
              </a:spcBef>
              <a:spcAft>
                <a:spcPts val="1200"/>
              </a:spcAft>
            </a:pPr>
            <a:r>
              <a:rPr lang="en-US" altLang="en-US" sz="2800" dirty="0"/>
              <a:t>Know their weaknesses</a:t>
            </a:r>
          </a:p>
          <a:p>
            <a:pPr>
              <a:lnSpc>
                <a:spcPct val="100000"/>
              </a:lnSpc>
              <a:spcBef>
                <a:spcPts val="0"/>
              </a:spcBef>
            </a:pPr>
            <a:r>
              <a:rPr lang="en-US" altLang="en-US" sz="2800" dirty="0"/>
              <a:t>Look out for their safety and well-being at all times</a:t>
            </a:r>
          </a:p>
        </p:txBody>
      </p:sp>
    </p:spTree>
    <p:extLst>
      <p:ext uri="{BB962C8B-B14F-4D97-AF65-F5344CB8AC3E}">
        <p14:creationId xmlns:p14="http://schemas.microsoft.com/office/powerpoint/2010/main" val="973346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152400"/>
            <a:ext cx="7315200" cy="1143000"/>
          </a:xfrm>
        </p:spPr>
        <p:txBody>
          <a:bodyPr/>
          <a:lstStyle/>
          <a:p>
            <a:pPr algn="ctr"/>
            <a:r>
              <a:rPr lang="en-US" altLang="en-US" dirty="0">
                <a:latin typeface="+mn-lt"/>
              </a:rPr>
              <a:t>Cadet Welfare…</a:t>
            </a:r>
          </a:p>
        </p:txBody>
      </p:sp>
      <p:pic>
        <p:nvPicPr>
          <p:cNvPr id="8198" name="Picture 6"/>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590550" y="1981200"/>
            <a:ext cx="3810000" cy="2928938"/>
          </a:xfrm>
        </p:spPr>
      </p:pic>
      <p:sp>
        <p:nvSpPr>
          <p:cNvPr id="8196" name="Rectangle 4"/>
          <p:cNvSpPr>
            <a:spLocks noGrp="1" noChangeArrowheads="1"/>
          </p:cNvSpPr>
          <p:nvPr>
            <p:ph type="body" sz="half" idx="2"/>
          </p:nvPr>
        </p:nvSpPr>
        <p:spPr>
          <a:xfrm>
            <a:off x="4419600" y="1981200"/>
            <a:ext cx="4419600" cy="4038600"/>
          </a:xfrm>
        </p:spPr>
        <p:txBody>
          <a:bodyPr/>
          <a:lstStyle/>
          <a:p>
            <a:pPr>
              <a:lnSpc>
                <a:spcPct val="90000"/>
              </a:lnSpc>
            </a:pPr>
            <a:r>
              <a:rPr lang="en-US" altLang="en-US" sz="2400" dirty="0"/>
              <a:t>Are Cadets too cold, too hot, or just right?</a:t>
            </a:r>
          </a:p>
          <a:p>
            <a:pPr>
              <a:lnSpc>
                <a:spcPct val="90000"/>
              </a:lnSpc>
            </a:pPr>
            <a:r>
              <a:rPr lang="en-US" altLang="en-US" sz="2400" dirty="0"/>
              <a:t>Are Cadets tired or hungry?</a:t>
            </a:r>
          </a:p>
          <a:p>
            <a:pPr>
              <a:lnSpc>
                <a:spcPct val="90000"/>
              </a:lnSpc>
            </a:pPr>
            <a:r>
              <a:rPr lang="en-US" altLang="en-US" sz="2400" dirty="0"/>
              <a:t>Are they doing things that are unsafe that might get them hurt?</a:t>
            </a:r>
          </a:p>
          <a:p>
            <a:pPr>
              <a:lnSpc>
                <a:spcPct val="90000"/>
              </a:lnSpc>
            </a:pPr>
            <a:r>
              <a:rPr lang="en-US" altLang="en-US" sz="2400" dirty="0"/>
              <a:t>Are they happy and motivated?</a:t>
            </a:r>
          </a:p>
          <a:p>
            <a:pPr>
              <a:lnSpc>
                <a:spcPct val="90000"/>
              </a:lnSpc>
            </a:pPr>
            <a:r>
              <a:rPr lang="en-US" altLang="en-US" sz="2400" dirty="0"/>
              <a:t>Did they all eat before you eat?</a:t>
            </a:r>
          </a:p>
        </p:txBody>
      </p:sp>
    </p:spTree>
    <p:extLst>
      <p:ext uri="{BB962C8B-B14F-4D97-AF65-F5344CB8AC3E}">
        <p14:creationId xmlns:p14="http://schemas.microsoft.com/office/powerpoint/2010/main" val="4068272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1447800" y="381000"/>
            <a:ext cx="7010400" cy="6019800"/>
          </a:xfrm>
        </p:spPr>
        <p:txBody>
          <a:bodyPr/>
          <a:lstStyle/>
          <a:p>
            <a:r>
              <a:rPr lang="en-US" altLang="en-US" b="1" dirty="0">
                <a:latin typeface="+mn-lt"/>
              </a:rPr>
              <a:t>REMEMBER:</a:t>
            </a:r>
            <a:br>
              <a:rPr lang="en-US" altLang="en-US" dirty="0"/>
            </a:br>
            <a:br>
              <a:rPr lang="en-US" altLang="en-US" dirty="0"/>
            </a:br>
            <a:r>
              <a:rPr lang="en-US" altLang="en-US" sz="3600" b="1" i="1" dirty="0"/>
              <a:t>Your cadets come first.</a:t>
            </a:r>
            <a:br>
              <a:rPr lang="en-US" altLang="en-US" sz="3600" b="1" i="1" dirty="0"/>
            </a:br>
            <a:r>
              <a:rPr lang="en-US" altLang="en-US" sz="3600" b="1" i="1" dirty="0"/>
              <a:t>  </a:t>
            </a:r>
            <a:br>
              <a:rPr lang="en-US" altLang="en-US" sz="3600" b="1" i="1" dirty="0"/>
            </a:br>
            <a:r>
              <a:rPr lang="en-US" altLang="en-US" sz="3600" b="1" i="1" dirty="0"/>
              <a:t>Do not expect them to do anything you yourself would not be willing to do.</a:t>
            </a:r>
            <a:br>
              <a:rPr lang="en-US" altLang="en-US" sz="3600" b="1" i="1" dirty="0"/>
            </a:br>
            <a:br>
              <a:rPr lang="en-US" altLang="en-US" sz="3600" b="1" i="1" dirty="0"/>
            </a:br>
            <a:r>
              <a:rPr lang="en-US" altLang="en-US" sz="3600" b="1" i="1" dirty="0"/>
              <a:t>Take care of their needs BEFORE you take care of your own needs.</a:t>
            </a:r>
            <a:endParaRPr lang="en-US" altLang="en-US" dirty="0"/>
          </a:p>
        </p:txBody>
      </p:sp>
    </p:spTree>
    <p:extLst>
      <p:ext uri="{BB962C8B-B14F-4D97-AF65-F5344CB8AC3E}">
        <p14:creationId xmlns:p14="http://schemas.microsoft.com/office/powerpoint/2010/main" val="247791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152400"/>
            <a:ext cx="7315200" cy="1143000"/>
          </a:xfrm>
        </p:spPr>
        <p:txBody>
          <a:bodyPr>
            <a:normAutofit fontScale="90000"/>
          </a:bodyPr>
          <a:lstStyle/>
          <a:p>
            <a:pPr algn="ctr"/>
            <a:r>
              <a:rPr lang="en-US" altLang="en-US" dirty="0">
                <a:latin typeface="Calibri" panose="020F0502020204030204" pitchFamily="34" charset="0"/>
                <a:cs typeface="Calibri" panose="020F0502020204030204" pitchFamily="34" charset="0"/>
              </a:rPr>
              <a:t>Principle 10: Keep Your Cadets Informed</a:t>
            </a:r>
          </a:p>
        </p:txBody>
      </p:sp>
      <p:sp>
        <p:nvSpPr>
          <p:cNvPr id="6148" name="Rectangle 4"/>
          <p:cNvSpPr>
            <a:spLocks noGrp="1" noChangeArrowheads="1"/>
          </p:cNvSpPr>
          <p:nvPr>
            <p:ph type="body" sz="half" idx="2"/>
          </p:nvPr>
        </p:nvSpPr>
        <p:spPr>
          <a:xfrm>
            <a:off x="4648200" y="1981200"/>
            <a:ext cx="4495800" cy="4114800"/>
          </a:xfrm>
        </p:spPr>
        <p:txBody>
          <a:bodyPr/>
          <a:lstStyle/>
          <a:p>
            <a:r>
              <a:rPr lang="en-US" altLang="en-US" sz="2400" dirty="0"/>
              <a:t>What’s going on at your unit, at the Brigade, in the state</a:t>
            </a:r>
          </a:p>
          <a:p>
            <a:r>
              <a:rPr lang="en-US" altLang="en-US" sz="2400" dirty="0"/>
              <a:t>Be sure they understand the reasons behind decisions</a:t>
            </a:r>
          </a:p>
          <a:p>
            <a:r>
              <a:rPr lang="en-US" altLang="en-US" sz="2400" dirty="0"/>
              <a:t>Communicate with them regularly to tell them “the scoop” on everything you know about official CACC business (not gossip)</a:t>
            </a:r>
          </a:p>
        </p:txBody>
      </p:sp>
      <p:pic>
        <p:nvPicPr>
          <p:cNvPr id="5" name="Online Image Placeholder 4">
            <a:extLst>
              <a:ext uri="{FF2B5EF4-FFF2-40B4-BE49-F238E27FC236}">
                <a16:creationId xmlns:a16="http://schemas.microsoft.com/office/drawing/2014/main" id="{E3094C44-07F6-44A7-A9B7-441F0B9F34A2}"/>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9818854">
            <a:off x="570807" y="2482716"/>
            <a:ext cx="3810000" cy="20895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7766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685800" y="152400"/>
            <a:ext cx="7772400" cy="1143000"/>
          </a:xfrm>
        </p:spPr>
        <p:txBody>
          <a:bodyPr/>
          <a:lstStyle/>
          <a:p>
            <a:pPr algn="ctr"/>
            <a:r>
              <a:rPr lang="en-US" altLang="en-US" dirty="0">
                <a:latin typeface="+mn-lt"/>
              </a:rPr>
              <a:t>Ways to Inform:</a:t>
            </a:r>
          </a:p>
        </p:txBody>
      </p:sp>
      <p:pic>
        <p:nvPicPr>
          <p:cNvPr id="9223" name="Picture 1031"/>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tretch>
            <a:fillRect/>
          </a:stretch>
        </p:blipFill>
        <p:spPr>
          <a:xfrm>
            <a:off x="381000" y="3505200"/>
            <a:ext cx="2636000" cy="2965500"/>
          </a:xfrm>
        </p:spPr>
      </p:pic>
      <p:sp>
        <p:nvSpPr>
          <p:cNvPr id="9220" name="Rectangle 1028"/>
          <p:cNvSpPr>
            <a:spLocks noGrp="1" noChangeArrowheads="1"/>
          </p:cNvSpPr>
          <p:nvPr>
            <p:ph type="body" sz="half" idx="2"/>
          </p:nvPr>
        </p:nvSpPr>
        <p:spPr>
          <a:xfrm>
            <a:off x="3448800" y="1676400"/>
            <a:ext cx="5390400" cy="4495800"/>
          </a:xfrm>
        </p:spPr>
        <p:txBody>
          <a:bodyPr/>
          <a:lstStyle/>
          <a:p>
            <a:pPr>
              <a:lnSpc>
                <a:spcPct val="90000"/>
              </a:lnSpc>
            </a:pPr>
            <a:r>
              <a:rPr lang="en-US" altLang="en-US" sz="2800" dirty="0"/>
              <a:t>Newsletters</a:t>
            </a:r>
          </a:p>
          <a:p>
            <a:pPr>
              <a:lnSpc>
                <a:spcPct val="90000"/>
              </a:lnSpc>
            </a:pPr>
            <a:r>
              <a:rPr lang="en-US" altLang="en-US" sz="2800" dirty="0"/>
              <a:t>Daily briefings</a:t>
            </a:r>
          </a:p>
          <a:p>
            <a:pPr>
              <a:lnSpc>
                <a:spcPct val="90000"/>
              </a:lnSpc>
            </a:pPr>
            <a:r>
              <a:rPr lang="en-US" altLang="en-US" sz="2800" dirty="0"/>
              <a:t>Bulletin boards</a:t>
            </a:r>
          </a:p>
          <a:p>
            <a:pPr>
              <a:lnSpc>
                <a:spcPct val="90000"/>
              </a:lnSpc>
            </a:pPr>
            <a:r>
              <a:rPr lang="en-US" altLang="en-US" sz="2800" dirty="0"/>
              <a:t>Chalkboards/white boards with “announcements” sections</a:t>
            </a:r>
          </a:p>
          <a:p>
            <a:pPr>
              <a:lnSpc>
                <a:spcPct val="90000"/>
              </a:lnSpc>
            </a:pPr>
            <a:r>
              <a:rPr lang="en-US" altLang="en-US" dirty="0"/>
              <a:t>Facebook/Instagram/Twitter</a:t>
            </a:r>
            <a:endParaRPr lang="en-US" altLang="en-US" sz="2800" dirty="0"/>
          </a:p>
          <a:p>
            <a:pPr>
              <a:lnSpc>
                <a:spcPct val="90000"/>
              </a:lnSpc>
            </a:pPr>
            <a:r>
              <a:rPr lang="en-US" altLang="en-US" sz="2800" dirty="0"/>
              <a:t>Can you think of others?</a:t>
            </a:r>
          </a:p>
        </p:txBody>
      </p:sp>
    </p:spTree>
    <p:extLst>
      <p:ext uri="{BB962C8B-B14F-4D97-AF65-F5344CB8AC3E}">
        <p14:creationId xmlns:p14="http://schemas.microsoft.com/office/powerpoint/2010/main" val="2091997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4420" y="533400"/>
            <a:ext cx="7772400" cy="1143000"/>
          </a:xfrm>
        </p:spPr>
        <p:txBody>
          <a:bodyPr>
            <a:noAutofit/>
          </a:bodyPr>
          <a:lstStyle/>
          <a:p>
            <a:pPr algn="ctr"/>
            <a:r>
              <a:rPr lang="en-US" altLang="en-US" sz="4000" dirty="0">
                <a:latin typeface="+mn-lt"/>
              </a:rPr>
              <a:t>Principle 11: Seek Responsibility and Take Responsibility for Your Actions</a:t>
            </a:r>
          </a:p>
        </p:txBody>
      </p:sp>
      <p:sp>
        <p:nvSpPr>
          <p:cNvPr id="7172" name="Rectangle 4"/>
          <p:cNvSpPr>
            <a:spLocks noGrp="1" noChangeArrowheads="1"/>
          </p:cNvSpPr>
          <p:nvPr>
            <p:ph type="body" sz="half" idx="2"/>
          </p:nvPr>
        </p:nvSpPr>
        <p:spPr>
          <a:xfrm>
            <a:off x="4655820" y="2362200"/>
            <a:ext cx="4191000" cy="4114800"/>
          </a:xfrm>
        </p:spPr>
        <p:txBody>
          <a:bodyPr/>
          <a:lstStyle/>
          <a:p>
            <a:pPr>
              <a:lnSpc>
                <a:spcPct val="100000"/>
              </a:lnSpc>
              <a:spcBef>
                <a:spcPts val="0"/>
              </a:spcBef>
              <a:spcAft>
                <a:spcPts val="1200"/>
              </a:spcAft>
            </a:pPr>
            <a:r>
              <a:rPr lang="en-US" altLang="en-US" sz="2400" dirty="0"/>
              <a:t>Always want to advance in rank and positions of leadership</a:t>
            </a:r>
          </a:p>
          <a:p>
            <a:pPr lvl="1">
              <a:lnSpc>
                <a:spcPct val="100000"/>
              </a:lnSpc>
              <a:spcBef>
                <a:spcPts val="0"/>
              </a:spcBef>
              <a:spcAft>
                <a:spcPts val="1200"/>
              </a:spcAft>
            </a:pPr>
            <a:r>
              <a:rPr lang="en-US" altLang="en-US" sz="2000" dirty="0"/>
              <a:t>In order to be a better and more effective leader</a:t>
            </a:r>
          </a:p>
          <a:p>
            <a:pPr>
              <a:lnSpc>
                <a:spcPct val="100000"/>
              </a:lnSpc>
              <a:spcBef>
                <a:spcPts val="0"/>
              </a:spcBef>
              <a:spcAft>
                <a:spcPts val="1200"/>
              </a:spcAft>
            </a:pPr>
            <a:r>
              <a:rPr lang="en-US" altLang="en-US" sz="2400" dirty="0"/>
              <a:t>When you make decisions or choose to do/not do something, always accept the blame when it is wrong</a:t>
            </a:r>
          </a:p>
        </p:txBody>
      </p:sp>
      <p:pic>
        <p:nvPicPr>
          <p:cNvPr id="5" name="Online Image Placeholder 4" descr="A screenshot of a cell phone&#10;&#10;Description automatically generated">
            <a:extLst>
              <a:ext uri="{FF2B5EF4-FFF2-40B4-BE49-F238E27FC236}">
                <a16:creationId xmlns:a16="http://schemas.microsoft.com/office/drawing/2014/main" id="{8C670F4D-FFDE-4824-A4E9-AC3385D6B3AB}"/>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9837946">
            <a:off x="592133" y="2624916"/>
            <a:ext cx="3810000" cy="21495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14836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304800"/>
            <a:ext cx="7696200" cy="1066800"/>
          </a:xfrm>
        </p:spPr>
        <p:txBody>
          <a:bodyPr>
            <a:noAutofit/>
          </a:bodyPr>
          <a:lstStyle/>
          <a:p>
            <a:pPr algn="ctr"/>
            <a:r>
              <a:rPr lang="en-US" altLang="en-US" dirty="0">
                <a:latin typeface="Calibri" panose="020F0502020204030204" pitchFamily="34" charset="0"/>
                <a:cs typeface="Calibri" panose="020F0502020204030204" pitchFamily="34" charset="0"/>
              </a:rPr>
              <a:t>Review: The 11 Leadership Principles</a:t>
            </a:r>
          </a:p>
        </p:txBody>
      </p:sp>
      <p:sp>
        <p:nvSpPr>
          <p:cNvPr id="10245" name="Rectangle 5"/>
          <p:cNvSpPr>
            <a:spLocks noGrp="1" noChangeArrowheads="1"/>
          </p:cNvSpPr>
          <p:nvPr>
            <p:ph sz="half" idx="1"/>
          </p:nvPr>
        </p:nvSpPr>
        <p:spPr>
          <a:xfrm>
            <a:off x="457200" y="2209800"/>
            <a:ext cx="4343400" cy="4114800"/>
          </a:xfrm>
        </p:spPr>
        <p:txBody>
          <a:bodyPr/>
          <a:lstStyle/>
          <a:p>
            <a:pPr marL="533400" indent="-533400">
              <a:buFontTx/>
              <a:buAutoNum type="arabicPeriod"/>
            </a:pPr>
            <a:r>
              <a:rPr lang="en-US" altLang="en-US" sz="2000" dirty="0"/>
              <a:t>Know yourself and seek self-improvement.</a:t>
            </a:r>
          </a:p>
          <a:p>
            <a:pPr marL="533400" indent="-533400">
              <a:buFontTx/>
              <a:buAutoNum type="arabicPeriod"/>
            </a:pPr>
            <a:r>
              <a:rPr lang="en-US" altLang="en-US" sz="2000" dirty="0"/>
              <a:t>Be technically and tactically proficient.</a:t>
            </a:r>
          </a:p>
          <a:p>
            <a:pPr marL="533400" indent="-533400">
              <a:buFontTx/>
              <a:buAutoNum type="arabicPeriod"/>
            </a:pPr>
            <a:r>
              <a:rPr lang="en-US" altLang="en-US" sz="2000" dirty="0"/>
              <a:t>Develop a sense of responsibility among your subordinates.</a:t>
            </a:r>
          </a:p>
          <a:p>
            <a:pPr marL="533400" indent="-533400">
              <a:buFontTx/>
              <a:buAutoNum type="arabicPeriod"/>
            </a:pPr>
            <a:r>
              <a:rPr lang="en-US" altLang="en-US" sz="2000" dirty="0"/>
              <a:t>Make sound and timely decisions.</a:t>
            </a:r>
          </a:p>
          <a:p>
            <a:pPr marL="533400" indent="-533400">
              <a:buFontTx/>
              <a:buAutoNum type="arabicPeriod"/>
            </a:pPr>
            <a:r>
              <a:rPr lang="en-US" altLang="en-US" sz="2000" dirty="0"/>
              <a:t>Train your Cadets as a team.</a:t>
            </a:r>
          </a:p>
          <a:p>
            <a:pPr marL="533400" indent="-533400">
              <a:buFontTx/>
              <a:buAutoNum type="arabicPeriod"/>
            </a:pPr>
            <a:r>
              <a:rPr lang="en-US" altLang="en-US" sz="2000" dirty="0"/>
              <a:t>Set the example.</a:t>
            </a:r>
          </a:p>
        </p:txBody>
      </p:sp>
      <p:sp>
        <p:nvSpPr>
          <p:cNvPr id="10246" name="Rectangle 6"/>
          <p:cNvSpPr>
            <a:spLocks noGrp="1" noChangeArrowheads="1"/>
          </p:cNvSpPr>
          <p:nvPr>
            <p:ph sz="half" idx="2"/>
          </p:nvPr>
        </p:nvSpPr>
        <p:spPr>
          <a:xfrm>
            <a:off x="4953000" y="2209800"/>
            <a:ext cx="3810000" cy="4114800"/>
          </a:xfrm>
        </p:spPr>
        <p:txBody>
          <a:bodyPr/>
          <a:lstStyle/>
          <a:p>
            <a:pPr marL="533400" indent="-533400">
              <a:lnSpc>
                <a:spcPct val="90000"/>
              </a:lnSpc>
              <a:buFont typeface="Arial" panose="020B0604020202020204" pitchFamily="34" charset="0"/>
              <a:buAutoNum type="arabicPeriod" startAt="7"/>
            </a:pPr>
            <a:r>
              <a:rPr lang="en-US" altLang="en-US" sz="2000" dirty="0"/>
              <a:t>Train your Cadets in accordance with their capabilities.</a:t>
            </a:r>
          </a:p>
          <a:p>
            <a:pPr marL="533400" indent="-533400">
              <a:lnSpc>
                <a:spcPct val="90000"/>
              </a:lnSpc>
              <a:buFont typeface="Arial" panose="020B0604020202020204" pitchFamily="34" charset="0"/>
              <a:buAutoNum type="arabicPeriod" startAt="7"/>
            </a:pPr>
            <a:r>
              <a:rPr lang="en-US" altLang="en-US" sz="2000" dirty="0"/>
              <a:t>Ensure the task is understood, supervised, and accomplished.</a:t>
            </a:r>
          </a:p>
          <a:p>
            <a:pPr marL="533400" indent="-533400">
              <a:lnSpc>
                <a:spcPct val="90000"/>
              </a:lnSpc>
              <a:buFont typeface="Arial" panose="020B0604020202020204" pitchFamily="34" charset="0"/>
              <a:buAutoNum type="arabicPeriod" startAt="7"/>
            </a:pPr>
            <a:r>
              <a:rPr lang="en-US" altLang="en-US" sz="2000" dirty="0"/>
              <a:t>Know your Cadets and look out for their welfare.</a:t>
            </a:r>
          </a:p>
          <a:p>
            <a:pPr marL="533400" indent="-533400">
              <a:lnSpc>
                <a:spcPct val="90000"/>
              </a:lnSpc>
              <a:buFont typeface="Arial" panose="020B0604020202020204" pitchFamily="34" charset="0"/>
              <a:buAutoNum type="arabicPeriod" startAt="7"/>
            </a:pPr>
            <a:r>
              <a:rPr lang="en-US" altLang="en-US" sz="2000" dirty="0"/>
              <a:t>Keep your Cadets informed.</a:t>
            </a:r>
          </a:p>
          <a:p>
            <a:pPr marL="533400" indent="-533400">
              <a:lnSpc>
                <a:spcPct val="90000"/>
              </a:lnSpc>
              <a:buFont typeface="Arial" panose="020B0604020202020204" pitchFamily="34" charset="0"/>
              <a:buAutoNum type="arabicPeriod" startAt="7"/>
            </a:pPr>
            <a:r>
              <a:rPr lang="en-US" altLang="en-US" sz="2000" dirty="0"/>
              <a:t>Seek responsibility and take responsibility for your actions.</a:t>
            </a:r>
          </a:p>
        </p:txBody>
      </p:sp>
    </p:spTree>
    <p:extLst>
      <p:ext uri="{BB962C8B-B14F-4D97-AF65-F5344CB8AC3E}">
        <p14:creationId xmlns:p14="http://schemas.microsoft.com/office/powerpoint/2010/main" val="397654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365126"/>
            <a:ext cx="7448550" cy="1325563"/>
          </a:xfrm>
        </p:spPr>
        <p:txBody>
          <a:bodyPr>
            <a:normAutofit/>
          </a:bodyPr>
          <a:lstStyle/>
          <a:p>
            <a:pPr algn="ctr"/>
            <a:r>
              <a:rPr lang="en-US" dirty="0">
                <a:latin typeface="+mn-lt"/>
              </a:rPr>
              <a:t>Check on Learning</a:t>
            </a:r>
          </a:p>
        </p:txBody>
      </p:sp>
      <p:sp>
        <p:nvSpPr>
          <p:cNvPr id="6" name="Content Placeholder 5"/>
          <p:cNvSpPr>
            <a:spLocks noGrp="1"/>
          </p:cNvSpPr>
          <p:nvPr>
            <p:ph idx="1"/>
          </p:nvPr>
        </p:nvSpPr>
        <p:spPr>
          <a:xfrm>
            <a:off x="457200" y="2057400"/>
            <a:ext cx="8229600" cy="4525963"/>
          </a:xfrm>
        </p:spPr>
        <p:txBody>
          <a:bodyPr>
            <a:normAutofit/>
          </a:bodyPr>
          <a:lstStyle/>
          <a:p>
            <a:pPr marL="514350" indent="-514350">
              <a:lnSpc>
                <a:spcPct val="100000"/>
              </a:lnSpc>
              <a:spcBef>
                <a:spcPts val="0"/>
              </a:spcBef>
              <a:spcAft>
                <a:spcPts val="1200"/>
              </a:spcAft>
              <a:buAutoNum type="arabicPeriod"/>
            </a:pPr>
            <a:r>
              <a:rPr lang="en-US" dirty="0">
                <a:solidFill>
                  <a:schemeClr val="accent1">
                    <a:lumMod val="75000"/>
                  </a:schemeClr>
                </a:solidFill>
              </a:rPr>
              <a:t>In your own words explain what it means to “Train your Cadets in accordance with their capabilities” (Principle 7)</a:t>
            </a:r>
          </a:p>
          <a:p>
            <a:pPr marL="514350" indent="-514350">
              <a:lnSpc>
                <a:spcPct val="100000"/>
              </a:lnSpc>
              <a:spcBef>
                <a:spcPts val="0"/>
              </a:spcBef>
              <a:spcAft>
                <a:spcPts val="1200"/>
              </a:spcAft>
              <a:buAutoNum type="arabicPeriod"/>
            </a:pPr>
            <a:r>
              <a:rPr lang="en-US" dirty="0">
                <a:solidFill>
                  <a:schemeClr val="accent1">
                    <a:lumMod val="75000"/>
                  </a:schemeClr>
                </a:solidFill>
              </a:rPr>
              <a:t>What does the acronym “U-S-A” stand for in Principle 8? How is it applied in leadership?</a:t>
            </a:r>
          </a:p>
          <a:p>
            <a:pPr marL="514350" indent="-514350">
              <a:lnSpc>
                <a:spcPct val="100000"/>
              </a:lnSpc>
              <a:spcBef>
                <a:spcPts val="0"/>
              </a:spcBef>
              <a:spcAft>
                <a:spcPts val="1200"/>
              </a:spcAft>
              <a:buAutoNum type="arabicPeriod"/>
            </a:pPr>
            <a:r>
              <a:rPr lang="en-US" dirty="0">
                <a:solidFill>
                  <a:schemeClr val="accent1">
                    <a:lumMod val="75000"/>
                  </a:schemeClr>
                </a:solidFill>
              </a:rPr>
              <a:t>T/F: Principle 3: </a:t>
            </a:r>
            <a:r>
              <a:rPr lang="en-US" i="1" dirty="0">
                <a:solidFill>
                  <a:schemeClr val="accent1">
                    <a:lumMod val="75000"/>
                  </a:schemeClr>
                </a:solidFill>
              </a:rPr>
              <a:t>Develop a sense of responsibility among your subordinates</a:t>
            </a:r>
            <a:r>
              <a:rPr lang="en-US" dirty="0">
                <a:solidFill>
                  <a:schemeClr val="accent1">
                    <a:lumMod val="75000"/>
                  </a:schemeClr>
                </a:solidFill>
              </a:rPr>
              <a:t> includes the idea that </a:t>
            </a:r>
            <a:r>
              <a:rPr lang="en-US" dirty="0" err="1">
                <a:solidFill>
                  <a:schemeClr val="accent1">
                    <a:lumMod val="75000"/>
                  </a:schemeClr>
                </a:solidFill>
              </a:rPr>
              <a:t>suboardinate</a:t>
            </a:r>
            <a:r>
              <a:rPr lang="en-US" dirty="0">
                <a:solidFill>
                  <a:schemeClr val="accent1">
                    <a:lumMod val="75000"/>
                  </a:schemeClr>
                </a:solidFill>
              </a:rPr>
              <a:t> Cadets should feel a sense of “ownership” in getting the job done.</a:t>
            </a:r>
          </a:p>
        </p:txBody>
      </p:sp>
    </p:spTree>
    <p:extLst>
      <p:ext uri="{BB962C8B-B14F-4D97-AF65-F5344CB8AC3E}">
        <p14:creationId xmlns:p14="http://schemas.microsoft.com/office/powerpoint/2010/main" val="338708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00200" y="2209800"/>
            <a:ext cx="6347715" cy="1826581"/>
          </a:xfrm>
        </p:spPr>
        <p:txBody>
          <a:bodyPr>
            <a:normAutofit/>
          </a:bodyPr>
          <a:lstStyle/>
          <a:p>
            <a:pPr algn="ctr"/>
            <a:r>
              <a:rPr lang="en-US" dirty="0">
                <a:latin typeface="+mn-lt"/>
              </a:rPr>
              <a:t>LEADERSHIP PRINCIPLES</a:t>
            </a:r>
          </a:p>
        </p:txBody>
      </p:sp>
      <p:sp>
        <p:nvSpPr>
          <p:cNvPr id="5" name="Text Placeholder 4"/>
          <p:cNvSpPr>
            <a:spLocks noGrp="1"/>
          </p:cNvSpPr>
          <p:nvPr>
            <p:ph type="body" idx="1"/>
          </p:nvPr>
        </p:nvSpPr>
        <p:spPr>
          <a:xfrm>
            <a:off x="341050" y="6248400"/>
            <a:ext cx="6347715" cy="457200"/>
          </a:xfrm>
        </p:spPr>
        <p:txBody>
          <a:bodyPr>
            <a:normAutofit/>
          </a:bodyPr>
          <a:lstStyle/>
          <a:p>
            <a:pPr lvl="0"/>
            <a:r>
              <a:rPr lang="en-US" sz="1400" dirty="0"/>
              <a:t>C1. Identify the Leadership Principles</a:t>
            </a:r>
          </a:p>
        </p:txBody>
      </p:sp>
    </p:spTree>
    <p:extLst>
      <p:ext uri="{BB962C8B-B14F-4D97-AF65-F5344CB8AC3E}">
        <p14:creationId xmlns:p14="http://schemas.microsoft.com/office/powerpoint/2010/main" val="4143377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2268536"/>
            <a:ext cx="7886700" cy="1160464"/>
          </a:xfrm>
        </p:spPr>
        <p:txBody>
          <a:bodyPr>
            <a:normAutofit/>
          </a:bodyPr>
          <a:lstStyle/>
          <a:p>
            <a:pPr algn="ctr"/>
            <a:r>
              <a:rPr lang="en-US" dirty="0">
                <a:latin typeface="+mn-lt"/>
              </a:rPr>
              <a:t>LEADERSHIP INDICATORS</a:t>
            </a:r>
          </a:p>
        </p:txBody>
      </p:sp>
      <p:sp>
        <p:nvSpPr>
          <p:cNvPr id="5" name="Text Placeholder 4"/>
          <p:cNvSpPr>
            <a:spLocks noGrp="1"/>
          </p:cNvSpPr>
          <p:nvPr>
            <p:ph type="body" idx="1"/>
          </p:nvPr>
        </p:nvSpPr>
        <p:spPr>
          <a:xfrm>
            <a:off x="457200" y="6019800"/>
            <a:ext cx="7886700" cy="439736"/>
          </a:xfrm>
        </p:spPr>
        <p:txBody>
          <a:bodyPr>
            <a:normAutofit/>
          </a:bodyPr>
          <a:lstStyle/>
          <a:p>
            <a:pPr lvl="0"/>
            <a:r>
              <a:rPr lang="en-US" sz="1600" dirty="0"/>
              <a:t>C2. Discuss the Leadership Indicators in relation to their unit.</a:t>
            </a:r>
          </a:p>
        </p:txBody>
      </p:sp>
    </p:spTree>
    <p:extLst>
      <p:ext uri="{BB962C8B-B14F-4D97-AF65-F5344CB8AC3E}">
        <p14:creationId xmlns:p14="http://schemas.microsoft.com/office/powerpoint/2010/main" val="2609900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371600" y="228600"/>
            <a:ext cx="7513321" cy="1143000"/>
          </a:xfrm>
        </p:spPr>
        <p:txBody>
          <a:bodyPr anchor="ctr"/>
          <a:lstStyle/>
          <a:p>
            <a:pPr algn="ctr"/>
            <a:r>
              <a:rPr lang="en-US" altLang="en-US" sz="4400" dirty="0">
                <a:latin typeface="Calibri" panose="020F0502020204030204" pitchFamily="34" charset="0"/>
                <a:cs typeface="Calibri" panose="020F0502020204030204" pitchFamily="34" charset="0"/>
              </a:rPr>
              <a:t>INDICATORS OF LEADERSHIP</a:t>
            </a:r>
          </a:p>
        </p:txBody>
      </p:sp>
      <p:sp>
        <p:nvSpPr>
          <p:cNvPr id="2051" name="Rectangle 3"/>
          <p:cNvSpPr>
            <a:spLocks noGrp="1" noChangeArrowheads="1"/>
          </p:cNvSpPr>
          <p:nvPr>
            <p:ph type="subTitle" idx="4294967295"/>
          </p:nvPr>
        </p:nvSpPr>
        <p:spPr>
          <a:xfrm>
            <a:off x="1604169" y="1828800"/>
            <a:ext cx="5935662" cy="4343400"/>
          </a:xfrm>
        </p:spPr>
        <p:txBody>
          <a:bodyPr>
            <a:normAutofit/>
          </a:bodyPr>
          <a:lstStyle/>
          <a:p>
            <a:pPr marL="0" indent="0" algn="ctr">
              <a:lnSpc>
                <a:spcPct val="100000"/>
              </a:lnSpc>
              <a:spcAft>
                <a:spcPts val="1800"/>
              </a:spcAft>
              <a:buNone/>
            </a:pPr>
            <a:r>
              <a:rPr lang="en-US" altLang="en-US" sz="4000" dirty="0">
                <a:solidFill>
                  <a:schemeClr val="accent1">
                    <a:lumMod val="50000"/>
                  </a:schemeClr>
                </a:solidFill>
              </a:rPr>
              <a:t>Morale</a:t>
            </a:r>
          </a:p>
          <a:p>
            <a:pPr marL="0" indent="0" algn="ctr">
              <a:lnSpc>
                <a:spcPct val="100000"/>
              </a:lnSpc>
              <a:spcAft>
                <a:spcPts val="1800"/>
              </a:spcAft>
              <a:buNone/>
            </a:pPr>
            <a:r>
              <a:rPr lang="en-US" altLang="en-US" sz="4000" dirty="0">
                <a:solidFill>
                  <a:schemeClr val="accent1">
                    <a:lumMod val="50000"/>
                  </a:schemeClr>
                </a:solidFill>
              </a:rPr>
              <a:t>Proficiency</a:t>
            </a:r>
          </a:p>
          <a:p>
            <a:pPr marL="0" indent="0" algn="ctr">
              <a:lnSpc>
                <a:spcPct val="100000"/>
              </a:lnSpc>
              <a:spcAft>
                <a:spcPts val="1800"/>
              </a:spcAft>
              <a:buNone/>
            </a:pPr>
            <a:r>
              <a:rPr lang="en-US" altLang="en-US" sz="4000" dirty="0">
                <a:solidFill>
                  <a:schemeClr val="accent1">
                    <a:lumMod val="50000"/>
                  </a:schemeClr>
                </a:solidFill>
              </a:rPr>
              <a:t>Discipline</a:t>
            </a:r>
          </a:p>
          <a:p>
            <a:pPr marL="0" indent="0" algn="ctr">
              <a:lnSpc>
                <a:spcPct val="100000"/>
              </a:lnSpc>
              <a:spcAft>
                <a:spcPts val="1800"/>
              </a:spcAft>
              <a:buNone/>
            </a:pPr>
            <a:r>
              <a:rPr lang="en-US" altLang="en-US" sz="4000" dirty="0">
                <a:solidFill>
                  <a:schemeClr val="accent1">
                    <a:lumMod val="50000"/>
                  </a:schemeClr>
                </a:solidFill>
              </a:rPr>
              <a:t>Esprit de Corps</a:t>
            </a:r>
          </a:p>
        </p:txBody>
      </p:sp>
    </p:spTree>
    <p:extLst>
      <p:ext uri="{BB962C8B-B14F-4D97-AF65-F5344CB8AC3E}">
        <p14:creationId xmlns:p14="http://schemas.microsoft.com/office/powerpoint/2010/main" val="2461886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66800" y="304800"/>
            <a:ext cx="7391400" cy="1143000"/>
          </a:xfrm>
        </p:spPr>
        <p:txBody>
          <a:bodyPr/>
          <a:lstStyle/>
          <a:p>
            <a:pPr algn="ctr"/>
            <a:r>
              <a:rPr lang="en-US" altLang="en-US" dirty="0">
                <a:latin typeface="Calibri" panose="020F0502020204030204" pitchFamily="34" charset="0"/>
                <a:cs typeface="Calibri" panose="020F0502020204030204" pitchFamily="34" charset="0"/>
              </a:rPr>
              <a:t>What is an indicator?</a:t>
            </a:r>
          </a:p>
        </p:txBody>
      </p:sp>
      <p:sp>
        <p:nvSpPr>
          <p:cNvPr id="3075" name="Rectangle 3"/>
          <p:cNvSpPr>
            <a:spLocks noGrp="1" noChangeArrowheads="1"/>
          </p:cNvSpPr>
          <p:nvPr>
            <p:ph idx="1"/>
          </p:nvPr>
        </p:nvSpPr>
        <p:spPr>
          <a:xfrm>
            <a:off x="685800" y="2209800"/>
            <a:ext cx="7772400" cy="4114800"/>
          </a:xfrm>
        </p:spPr>
        <p:txBody>
          <a:bodyPr/>
          <a:lstStyle/>
          <a:p>
            <a:pPr>
              <a:lnSpc>
                <a:spcPct val="100000"/>
              </a:lnSpc>
              <a:spcBef>
                <a:spcPts val="0"/>
              </a:spcBef>
              <a:spcAft>
                <a:spcPts val="1800"/>
              </a:spcAft>
            </a:pPr>
            <a:r>
              <a:rPr lang="en-US" altLang="en-US" sz="2800" dirty="0"/>
              <a:t>“Something that points toward something else”</a:t>
            </a:r>
          </a:p>
          <a:p>
            <a:pPr>
              <a:lnSpc>
                <a:spcPct val="100000"/>
              </a:lnSpc>
              <a:spcBef>
                <a:spcPts val="0"/>
              </a:spcBef>
              <a:spcAft>
                <a:spcPts val="1800"/>
              </a:spcAft>
            </a:pPr>
            <a:r>
              <a:rPr lang="en-US" altLang="en-US" sz="2800" dirty="0"/>
              <a:t>Something that shows if good leadership is present in an organization</a:t>
            </a:r>
          </a:p>
          <a:p>
            <a:pPr>
              <a:lnSpc>
                <a:spcPct val="100000"/>
              </a:lnSpc>
              <a:spcBef>
                <a:spcPts val="0"/>
              </a:spcBef>
              <a:spcAft>
                <a:spcPts val="1800"/>
              </a:spcAft>
            </a:pPr>
            <a:r>
              <a:rPr lang="en-US" altLang="en-US" sz="2800" dirty="0"/>
              <a:t>The 4 indicators can be used to tell:</a:t>
            </a:r>
          </a:p>
          <a:p>
            <a:pPr lvl="1">
              <a:lnSpc>
                <a:spcPct val="100000"/>
              </a:lnSpc>
              <a:spcBef>
                <a:spcPts val="0"/>
              </a:spcBef>
              <a:spcAft>
                <a:spcPts val="1800"/>
              </a:spcAft>
            </a:pPr>
            <a:r>
              <a:rPr lang="en-US" altLang="en-US" dirty="0"/>
              <a:t>if a leader is a good leader, and </a:t>
            </a:r>
          </a:p>
          <a:p>
            <a:pPr lvl="1">
              <a:lnSpc>
                <a:spcPct val="100000"/>
              </a:lnSpc>
              <a:spcBef>
                <a:spcPts val="0"/>
              </a:spcBef>
              <a:spcAft>
                <a:spcPts val="1800"/>
              </a:spcAft>
            </a:pPr>
            <a:r>
              <a:rPr lang="en-US" altLang="en-US" dirty="0"/>
              <a:t>if there is strong leadership in an organization</a:t>
            </a:r>
          </a:p>
        </p:txBody>
      </p:sp>
    </p:spTree>
    <p:extLst>
      <p:ext uri="{BB962C8B-B14F-4D97-AF65-F5344CB8AC3E}">
        <p14:creationId xmlns:p14="http://schemas.microsoft.com/office/powerpoint/2010/main" val="546470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304800"/>
            <a:ext cx="7467600" cy="1143000"/>
          </a:xfrm>
        </p:spPr>
        <p:txBody>
          <a:bodyPr/>
          <a:lstStyle/>
          <a:p>
            <a:pPr algn="ctr"/>
            <a:r>
              <a:rPr lang="en-US" altLang="en-US" dirty="0">
                <a:latin typeface="+mn-lt"/>
              </a:rPr>
              <a:t>Indicator #1: Morale</a:t>
            </a:r>
          </a:p>
        </p:txBody>
      </p:sp>
      <p:pic>
        <p:nvPicPr>
          <p:cNvPr id="4102" name="Picture 6" descr="inst_s_leadership-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5788" y="1981200"/>
            <a:ext cx="3552825" cy="4114800"/>
          </a:xfrm>
        </p:spPr>
      </p:pic>
      <p:sp>
        <p:nvSpPr>
          <p:cNvPr id="4100" name="Rectangle 4"/>
          <p:cNvSpPr>
            <a:spLocks noGrp="1" noChangeArrowheads="1"/>
          </p:cNvSpPr>
          <p:nvPr>
            <p:ph type="body" sz="half" idx="2"/>
          </p:nvPr>
        </p:nvSpPr>
        <p:spPr>
          <a:xfrm>
            <a:off x="4419600" y="1981200"/>
            <a:ext cx="4038600" cy="4114800"/>
          </a:xfrm>
        </p:spPr>
        <p:txBody>
          <a:bodyPr>
            <a:normAutofit fontScale="92500" lnSpcReduction="10000"/>
          </a:bodyPr>
          <a:lstStyle/>
          <a:p>
            <a:pPr marL="0" indent="0">
              <a:lnSpc>
                <a:spcPct val="90000"/>
              </a:lnSpc>
              <a:buNone/>
            </a:pPr>
            <a:r>
              <a:rPr lang="en-US" altLang="en-US" sz="2800" u="sng" dirty="0"/>
              <a:t>Morale</a:t>
            </a:r>
            <a:r>
              <a:rPr lang="en-US" altLang="en-US" sz="2800" dirty="0"/>
              <a:t>:</a:t>
            </a:r>
            <a:r>
              <a:rPr lang="en-US" altLang="en-US" sz="2800" u="sng" dirty="0"/>
              <a:t> </a:t>
            </a:r>
          </a:p>
          <a:p>
            <a:pPr>
              <a:lnSpc>
                <a:spcPct val="110000"/>
              </a:lnSpc>
              <a:spcBef>
                <a:spcPts val="0"/>
              </a:spcBef>
              <a:spcAft>
                <a:spcPts val="1200"/>
              </a:spcAft>
            </a:pPr>
            <a:r>
              <a:rPr lang="en-US" altLang="en-US" sz="2800" dirty="0"/>
              <a:t>is how happy and positive people are about their jobs and the organization to which they belong</a:t>
            </a:r>
          </a:p>
          <a:p>
            <a:pPr>
              <a:lnSpc>
                <a:spcPct val="110000"/>
              </a:lnSpc>
              <a:spcBef>
                <a:spcPts val="0"/>
              </a:spcBef>
              <a:spcAft>
                <a:spcPts val="1200"/>
              </a:spcAft>
            </a:pPr>
            <a:r>
              <a:rPr lang="en-US" altLang="en-US" sz="2800" dirty="0"/>
              <a:t>Are they generally happy to be part of the group?</a:t>
            </a:r>
          </a:p>
          <a:p>
            <a:pPr>
              <a:lnSpc>
                <a:spcPct val="110000"/>
              </a:lnSpc>
              <a:spcBef>
                <a:spcPts val="0"/>
              </a:spcBef>
              <a:spcAft>
                <a:spcPts val="1200"/>
              </a:spcAft>
            </a:pPr>
            <a:r>
              <a:rPr lang="en-US" altLang="en-US" sz="2800" dirty="0"/>
              <a:t>Are they generally in “high spirits?”</a:t>
            </a:r>
          </a:p>
        </p:txBody>
      </p:sp>
    </p:spTree>
    <p:extLst>
      <p:ext uri="{BB962C8B-B14F-4D97-AF65-F5344CB8AC3E}">
        <p14:creationId xmlns:p14="http://schemas.microsoft.com/office/powerpoint/2010/main" val="2310388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pPr algn="ctr"/>
            <a:r>
              <a:rPr lang="en-US" altLang="en-US" dirty="0">
                <a:latin typeface="+mn-lt"/>
              </a:rPr>
              <a:t>Ways to Build Morale</a:t>
            </a:r>
          </a:p>
        </p:txBody>
      </p:sp>
      <p:sp>
        <p:nvSpPr>
          <p:cNvPr id="5123" name="Rectangle 3"/>
          <p:cNvSpPr>
            <a:spLocks noGrp="1" noChangeArrowheads="1"/>
          </p:cNvSpPr>
          <p:nvPr>
            <p:ph type="body" sz="half" idx="1"/>
          </p:nvPr>
        </p:nvSpPr>
        <p:spPr/>
        <p:txBody>
          <a:bodyPr/>
          <a:lstStyle/>
          <a:p>
            <a:r>
              <a:rPr lang="en-US" altLang="en-US" sz="2400" dirty="0"/>
              <a:t>Activities which are fun and which help people develop a sense of camaraderie or friendship with others in the group</a:t>
            </a:r>
          </a:p>
          <a:p>
            <a:pPr lvl="1"/>
            <a:r>
              <a:rPr lang="en-US" altLang="en-US" sz="2000" dirty="0"/>
              <a:t>Games</a:t>
            </a:r>
          </a:p>
          <a:p>
            <a:pPr lvl="1"/>
            <a:r>
              <a:rPr lang="en-US" altLang="en-US" sz="2000" dirty="0"/>
              <a:t>Cadences</a:t>
            </a:r>
          </a:p>
          <a:p>
            <a:pPr lvl="1"/>
            <a:r>
              <a:rPr lang="en-US" altLang="en-US" sz="2000" dirty="0"/>
              <a:t>Songs</a:t>
            </a:r>
          </a:p>
          <a:p>
            <a:pPr lvl="1"/>
            <a:r>
              <a:rPr lang="en-US" altLang="en-US" sz="2000" dirty="0"/>
              <a:t>Skits</a:t>
            </a:r>
          </a:p>
          <a:p>
            <a:pPr lvl="1"/>
            <a:r>
              <a:rPr lang="en-US" altLang="en-US" sz="2000" dirty="0"/>
              <a:t>Can you think of others?</a:t>
            </a:r>
          </a:p>
        </p:txBody>
      </p:sp>
      <p:pic>
        <p:nvPicPr>
          <p:cNvPr id="5" name="Content Placeholder 4" descr="A group of people on a beach&#10;&#10;Description automatically generated">
            <a:extLst>
              <a:ext uri="{FF2B5EF4-FFF2-40B4-BE49-F238E27FC236}">
                <a16:creationId xmlns:a16="http://schemas.microsoft.com/office/drawing/2014/main" id="{9F4E294A-9822-4B28-ACDE-4B52597FB553}"/>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81512" y="2286000"/>
            <a:ext cx="4304100" cy="2870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8051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lstStyle/>
          <a:p>
            <a:pPr algn="ctr"/>
            <a:r>
              <a:rPr lang="en-US" altLang="en-US" dirty="0">
                <a:latin typeface="+mn-lt"/>
              </a:rPr>
              <a:t>Indicator #2: Proficiency</a:t>
            </a:r>
          </a:p>
        </p:txBody>
      </p:sp>
      <p:sp>
        <p:nvSpPr>
          <p:cNvPr id="6148" name="Rectangle 4"/>
          <p:cNvSpPr>
            <a:spLocks noGrp="1" noChangeArrowheads="1"/>
          </p:cNvSpPr>
          <p:nvPr>
            <p:ph type="body" sz="half" idx="2"/>
          </p:nvPr>
        </p:nvSpPr>
        <p:spPr/>
        <p:txBody>
          <a:bodyPr>
            <a:normAutofit fontScale="92500" lnSpcReduction="10000"/>
          </a:bodyPr>
          <a:lstStyle/>
          <a:p>
            <a:pPr>
              <a:lnSpc>
                <a:spcPct val="110000"/>
              </a:lnSpc>
              <a:spcBef>
                <a:spcPts val="0"/>
              </a:spcBef>
              <a:spcAft>
                <a:spcPts val="1200"/>
              </a:spcAft>
            </a:pPr>
            <a:r>
              <a:rPr lang="en-US" altLang="en-US" sz="2800" dirty="0"/>
              <a:t>In a good organization, people know their jobs and do them well</a:t>
            </a:r>
          </a:p>
          <a:p>
            <a:pPr>
              <a:lnSpc>
                <a:spcPct val="110000"/>
              </a:lnSpc>
              <a:spcBef>
                <a:spcPts val="0"/>
              </a:spcBef>
              <a:spcAft>
                <a:spcPts val="1200"/>
              </a:spcAft>
            </a:pPr>
            <a:r>
              <a:rPr lang="en-US" altLang="en-US" sz="2800" dirty="0"/>
              <a:t>In organizations with weak leadership, people don’t always know what they are doing and they do not accomplish the mission effectively</a:t>
            </a:r>
          </a:p>
        </p:txBody>
      </p:sp>
      <p:pic>
        <p:nvPicPr>
          <p:cNvPr id="5" name="Content Placeholder 4">
            <a:extLst>
              <a:ext uri="{FF2B5EF4-FFF2-40B4-BE49-F238E27FC236}">
                <a16:creationId xmlns:a16="http://schemas.microsoft.com/office/drawing/2014/main" id="{CD11AB68-FB0E-4D1E-B479-0ACD600B8FA5}"/>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2133600"/>
            <a:ext cx="3409950" cy="3409950"/>
          </a:xfrm>
        </p:spPr>
      </p:pic>
    </p:spTree>
    <p:extLst>
      <p:ext uri="{BB962C8B-B14F-4D97-AF65-F5344CB8AC3E}">
        <p14:creationId xmlns:p14="http://schemas.microsoft.com/office/powerpoint/2010/main" val="2229981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228600"/>
            <a:ext cx="8001000" cy="1143000"/>
          </a:xfrm>
        </p:spPr>
        <p:txBody>
          <a:bodyPr>
            <a:normAutofit/>
          </a:bodyPr>
          <a:lstStyle/>
          <a:p>
            <a:pPr algn="ctr"/>
            <a:r>
              <a:rPr lang="en-US" altLang="en-US" dirty="0">
                <a:latin typeface="+mn-lt"/>
              </a:rPr>
              <a:t>How is proficiency developed?</a:t>
            </a:r>
          </a:p>
        </p:txBody>
      </p:sp>
      <p:sp>
        <p:nvSpPr>
          <p:cNvPr id="7171" name="Rectangle 3"/>
          <p:cNvSpPr>
            <a:spLocks noGrp="1" noChangeArrowheads="1"/>
          </p:cNvSpPr>
          <p:nvPr>
            <p:ph type="body" sz="half" idx="1"/>
          </p:nvPr>
        </p:nvSpPr>
        <p:spPr>
          <a:xfrm>
            <a:off x="457200" y="1981200"/>
            <a:ext cx="3810000" cy="4114800"/>
          </a:xfrm>
        </p:spPr>
        <p:txBody>
          <a:bodyPr>
            <a:normAutofit/>
          </a:bodyPr>
          <a:lstStyle/>
          <a:p>
            <a:pPr>
              <a:lnSpc>
                <a:spcPct val="90000"/>
              </a:lnSpc>
            </a:pPr>
            <a:r>
              <a:rPr lang="en-US" altLang="en-US" sz="2400" dirty="0"/>
              <a:t>Through lots of high quality training activities</a:t>
            </a:r>
          </a:p>
          <a:p>
            <a:pPr>
              <a:lnSpc>
                <a:spcPct val="90000"/>
              </a:lnSpc>
            </a:pPr>
            <a:r>
              <a:rPr lang="en-US" altLang="en-US" sz="2400" dirty="0"/>
              <a:t>Ongoing training </a:t>
            </a:r>
          </a:p>
          <a:p>
            <a:pPr>
              <a:lnSpc>
                <a:spcPct val="90000"/>
              </a:lnSpc>
            </a:pPr>
            <a:r>
              <a:rPr lang="en-US" altLang="en-US" sz="2400" dirty="0"/>
              <a:t>Regular “checkups” to make sure jobs are being done right</a:t>
            </a:r>
          </a:p>
          <a:p>
            <a:pPr>
              <a:lnSpc>
                <a:spcPct val="90000"/>
              </a:lnSpc>
            </a:pPr>
            <a:r>
              <a:rPr lang="en-US" altLang="en-US" sz="2400" dirty="0"/>
              <a:t>Corrections when people are not doing something correctly</a:t>
            </a:r>
          </a:p>
        </p:txBody>
      </p:sp>
      <p:pic>
        <p:nvPicPr>
          <p:cNvPr id="7174" name="Picture 6" descr="girl high kick 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1371600"/>
            <a:ext cx="2265363" cy="4800600"/>
          </a:xfrm>
        </p:spPr>
      </p:pic>
    </p:spTree>
    <p:extLst>
      <p:ext uri="{BB962C8B-B14F-4D97-AF65-F5344CB8AC3E}">
        <p14:creationId xmlns:p14="http://schemas.microsoft.com/office/powerpoint/2010/main" val="3192187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640669E4-DAEC-4EDC-A0AA-FDF4B507B50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8996203">
            <a:off x="1476582" y="2612893"/>
            <a:ext cx="7286625" cy="1914525"/>
          </a:xfrm>
          <a:prstGeom prst="rect">
            <a:avLst/>
          </a:prstGeom>
        </p:spPr>
      </p:pic>
      <p:sp>
        <p:nvSpPr>
          <p:cNvPr id="8194" name="Rectangle 2"/>
          <p:cNvSpPr>
            <a:spLocks noGrp="1" noChangeArrowheads="1"/>
          </p:cNvSpPr>
          <p:nvPr>
            <p:ph type="title"/>
          </p:nvPr>
        </p:nvSpPr>
        <p:spPr>
          <a:xfrm>
            <a:off x="685800" y="304800"/>
            <a:ext cx="7772400" cy="1143000"/>
          </a:xfrm>
        </p:spPr>
        <p:txBody>
          <a:bodyPr/>
          <a:lstStyle/>
          <a:p>
            <a:pPr algn="ctr"/>
            <a:r>
              <a:rPr lang="en-US" altLang="en-US" dirty="0">
                <a:latin typeface="+mn-lt"/>
              </a:rPr>
              <a:t>Indicator #3: Discipline</a:t>
            </a:r>
          </a:p>
        </p:txBody>
      </p:sp>
      <p:sp>
        <p:nvSpPr>
          <p:cNvPr id="8195" name="Rectangle 3"/>
          <p:cNvSpPr>
            <a:spLocks noGrp="1" noChangeArrowheads="1"/>
          </p:cNvSpPr>
          <p:nvPr>
            <p:ph type="body" sz="half" idx="1"/>
          </p:nvPr>
        </p:nvSpPr>
        <p:spPr>
          <a:xfrm>
            <a:off x="381000" y="1981200"/>
            <a:ext cx="3810000" cy="4114800"/>
          </a:xfrm>
        </p:spPr>
        <p:txBody>
          <a:bodyPr/>
          <a:lstStyle/>
          <a:p>
            <a:pPr>
              <a:lnSpc>
                <a:spcPct val="100000"/>
              </a:lnSpc>
              <a:spcBef>
                <a:spcPts val="0"/>
              </a:spcBef>
              <a:spcAft>
                <a:spcPts val="1800"/>
              </a:spcAft>
            </a:pPr>
            <a:r>
              <a:rPr lang="en-US" altLang="en-US" sz="2800" dirty="0"/>
              <a:t>Discipline is “Prompt obedience to orders” AND</a:t>
            </a:r>
          </a:p>
          <a:p>
            <a:pPr>
              <a:lnSpc>
                <a:spcPct val="100000"/>
              </a:lnSpc>
              <a:spcBef>
                <a:spcPts val="0"/>
              </a:spcBef>
              <a:spcAft>
                <a:spcPts val="1800"/>
              </a:spcAft>
            </a:pPr>
            <a:r>
              <a:rPr lang="en-US" altLang="en-US" sz="2800" dirty="0"/>
              <a:t>Taking action in the absence of orders</a:t>
            </a:r>
          </a:p>
        </p:txBody>
      </p:sp>
      <p:pic>
        <p:nvPicPr>
          <p:cNvPr id="5" name="Content Placeholder 4" descr="A red and white sign&#10;&#10;Description automatically generated">
            <a:extLst>
              <a:ext uri="{FF2B5EF4-FFF2-40B4-BE49-F238E27FC236}">
                <a16:creationId xmlns:a16="http://schemas.microsoft.com/office/drawing/2014/main" id="{80C90356-D826-44E4-A438-C63C5CAB1B0F}"/>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10638" y="4043362"/>
            <a:ext cx="1905000" cy="1562100"/>
          </a:xfrm>
        </p:spPr>
      </p:pic>
    </p:spTree>
    <p:extLst>
      <p:ext uri="{BB962C8B-B14F-4D97-AF65-F5344CB8AC3E}">
        <p14:creationId xmlns:p14="http://schemas.microsoft.com/office/powerpoint/2010/main" val="826586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95400" y="381000"/>
            <a:ext cx="7543800" cy="1143000"/>
          </a:xfrm>
        </p:spPr>
        <p:txBody>
          <a:bodyPr>
            <a:noAutofit/>
          </a:bodyPr>
          <a:lstStyle/>
          <a:p>
            <a:pPr algn="ctr"/>
            <a:r>
              <a:rPr lang="en-US" altLang="en-US" dirty="0">
                <a:latin typeface="+mn-lt"/>
              </a:rPr>
              <a:t>How do you know if people are disciplined in an organization?</a:t>
            </a:r>
          </a:p>
        </p:txBody>
      </p:sp>
      <p:pic>
        <p:nvPicPr>
          <p:cNvPr id="9222" name="Picture 6" descr="big_picture_marbello_me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93738" y="1981200"/>
            <a:ext cx="3182937" cy="4114800"/>
          </a:xfrm>
        </p:spPr>
      </p:pic>
      <p:sp>
        <p:nvSpPr>
          <p:cNvPr id="9220" name="Rectangle 4"/>
          <p:cNvSpPr>
            <a:spLocks noGrp="1" noChangeArrowheads="1"/>
          </p:cNvSpPr>
          <p:nvPr>
            <p:ph type="body" sz="half" idx="2"/>
          </p:nvPr>
        </p:nvSpPr>
        <p:spPr>
          <a:xfrm>
            <a:off x="4648200" y="2057400"/>
            <a:ext cx="4191000" cy="4038600"/>
          </a:xfrm>
        </p:spPr>
        <p:txBody>
          <a:bodyPr>
            <a:normAutofit fontScale="92500"/>
          </a:bodyPr>
          <a:lstStyle/>
          <a:p>
            <a:pPr>
              <a:lnSpc>
                <a:spcPct val="90000"/>
              </a:lnSpc>
            </a:pPr>
            <a:r>
              <a:rPr lang="en-US" altLang="en-US" sz="2400" dirty="0"/>
              <a:t>They work hard</a:t>
            </a:r>
          </a:p>
          <a:p>
            <a:pPr>
              <a:lnSpc>
                <a:spcPct val="90000"/>
              </a:lnSpc>
            </a:pPr>
            <a:r>
              <a:rPr lang="en-US" altLang="en-US" sz="2400" dirty="0"/>
              <a:t>They follow directions without questioning their superiors’ lawful orders </a:t>
            </a:r>
            <a:r>
              <a:rPr lang="en-US" altLang="en-US" sz="2200" i="1" dirty="0"/>
              <a:t>(obviously, if their superiors give them unlawful orders, they should not follow them)</a:t>
            </a:r>
          </a:p>
          <a:p>
            <a:pPr>
              <a:lnSpc>
                <a:spcPct val="90000"/>
              </a:lnSpc>
            </a:pPr>
            <a:r>
              <a:rPr lang="en-US" altLang="en-US" sz="2400" dirty="0"/>
              <a:t>When there are no specific instructions, they do what they think is the right thing to do even though there is no “boss” there to look over their shoulder</a:t>
            </a:r>
          </a:p>
        </p:txBody>
      </p:sp>
    </p:spTree>
    <p:extLst>
      <p:ext uri="{BB962C8B-B14F-4D97-AF65-F5344CB8AC3E}">
        <p14:creationId xmlns:p14="http://schemas.microsoft.com/office/powerpoint/2010/main" val="2809609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54100" y="327660"/>
            <a:ext cx="8089900" cy="1143000"/>
          </a:xfrm>
        </p:spPr>
        <p:txBody>
          <a:bodyPr/>
          <a:lstStyle/>
          <a:p>
            <a:pPr algn="ctr"/>
            <a:r>
              <a:rPr lang="en-US" altLang="en-US" dirty="0">
                <a:latin typeface="+mn-lt"/>
              </a:rPr>
              <a:t>How do you develop discipline?</a:t>
            </a:r>
          </a:p>
        </p:txBody>
      </p:sp>
      <p:sp>
        <p:nvSpPr>
          <p:cNvPr id="10243" name="Rectangle 3"/>
          <p:cNvSpPr>
            <a:spLocks noGrp="1" noChangeArrowheads="1"/>
          </p:cNvSpPr>
          <p:nvPr>
            <p:ph type="body" sz="half" idx="1"/>
          </p:nvPr>
        </p:nvSpPr>
        <p:spPr>
          <a:xfrm>
            <a:off x="685800" y="1981200"/>
            <a:ext cx="8089900" cy="4114800"/>
          </a:xfrm>
        </p:spPr>
        <p:txBody>
          <a:bodyPr>
            <a:noAutofit/>
          </a:bodyPr>
          <a:lstStyle/>
          <a:p>
            <a:pPr>
              <a:lnSpc>
                <a:spcPct val="100000"/>
              </a:lnSpc>
              <a:spcBef>
                <a:spcPts val="0"/>
              </a:spcBef>
              <a:spcAft>
                <a:spcPts val="1800"/>
              </a:spcAft>
            </a:pPr>
            <a:r>
              <a:rPr lang="en-US" altLang="en-US" sz="3200" dirty="0"/>
              <a:t>You can be mean to people, but that’s NOT a good way to develop discipline</a:t>
            </a:r>
          </a:p>
          <a:p>
            <a:pPr>
              <a:lnSpc>
                <a:spcPct val="100000"/>
              </a:lnSpc>
              <a:spcBef>
                <a:spcPts val="0"/>
              </a:spcBef>
              <a:spcAft>
                <a:spcPts val="1800"/>
              </a:spcAft>
            </a:pPr>
            <a:r>
              <a:rPr lang="en-US" altLang="en-US" sz="3200" dirty="0"/>
              <a:t>It’s best to use techniques of motivation</a:t>
            </a:r>
          </a:p>
        </p:txBody>
      </p:sp>
      <p:pic>
        <p:nvPicPr>
          <p:cNvPr id="5" name="Content Placeholder 4" descr="A picture containing object&#10;&#10;Description automatically generated">
            <a:extLst>
              <a:ext uri="{FF2B5EF4-FFF2-40B4-BE49-F238E27FC236}">
                <a16:creationId xmlns:a16="http://schemas.microsoft.com/office/drawing/2014/main" id="{4F4CFAE2-9B53-46CE-859A-2BE3EA4DDCC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6400" y="3868664"/>
            <a:ext cx="5908736" cy="2737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931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0" y="228600"/>
            <a:ext cx="6781800" cy="1143000"/>
          </a:xfrm>
        </p:spPr>
        <p:txBody>
          <a:bodyPr>
            <a:normAutofit fontScale="90000"/>
          </a:bodyPr>
          <a:lstStyle/>
          <a:p>
            <a:pPr algn="ctr"/>
            <a:r>
              <a:rPr lang="en-US" altLang="en-US" dirty="0">
                <a:latin typeface="+mn-lt"/>
              </a:rPr>
              <a:t>What are Leadership Principles?</a:t>
            </a:r>
            <a:endParaRPr lang="en-US" altLang="en-US" sz="4800" dirty="0">
              <a:latin typeface="+mn-lt"/>
            </a:endParaRPr>
          </a:p>
        </p:txBody>
      </p:sp>
      <p:sp>
        <p:nvSpPr>
          <p:cNvPr id="3075" name="Rectangle 3"/>
          <p:cNvSpPr>
            <a:spLocks noGrp="1" noChangeArrowheads="1"/>
          </p:cNvSpPr>
          <p:nvPr>
            <p:ph idx="1"/>
          </p:nvPr>
        </p:nvSpPr>
        <p:spPr>
          <a:xfrm>
            <a:off x="457200" y="1905000"/>
            <a:ext cx="8229600" cy="4572000"/>
          </a:xfrm>
        </p:spPr>
        <p:txBody>
          <a:bodyPr vert="horz" lIns="91440" tIns="45720" rIns="91440" bIns="45720" rtlCol="0" anchor="t">
            <a:normAutofit/>
          </a:bodyPr>
          <a:lstStyle/>
          <a:p>
            <a:pPr marL="609600" indent="-609600" algn="ctr">
              <a:lnSpc>
                <a:spcPct val="100000"/>
              </a:lnSpc>
              <a:spcBef>
                <a:spcPts val="0"/>
              </a:spcBef>
              <a:spcAft>
                <a:spcPts val="1800"/>
              </a:spcAft>
              <a:buNone/>
            </a:pPr>
            <a:r>
              <a:rPr lang="en-US" altLang="en-US" sz="2800" dirty="0"/>
              <a:t>The </a:t>
            </a:r>
            <a:r>
              <a:rPr lang="en-US" altLang="en-US" dirty="0"/>
              <a:t>definition of </a:t>
            </a:r>
            <a:r>
              <a:rPr lang="en-US" altLang="en-US" sz="2800" b="1" i="1" dirty="0"/>
              <a:t>principle</a:t>
            </a:r>
            <a:r>
              <a:rPr lang="en-US" altLang="en-US" sz="2800" dirty="0"/>
              <a:t> </a:t>
            </a:r>
            <a:r>
              <a:rPr lang="en-US" altLang="en-US" dirty="0"/>
              <a:t>is:</a:t>
            </a:r>
            <a:endParaRPr lang="en-US" altLang="en-US" sz="2800" dirty="0"/>
          </a:p>
          <a:p>
            <a:pPr marL="609600" indent="-609600">
              <a:lnSpc>
                <a:spcPct val="100000"/>
              </a:lnSpc>
              <a:spcBef>
                <a:spcPts val="0"/>
              </a:spcBef>
              <a:spcAft>
                <a:spcPts val="1800"/>
              </a:spcAft>
              <a:buFontTx/>
              <a:buNone/>
            </a:pPr>
            <a:endParaRPr lang="en-US" altLang="en-US" sz="2800" dirty="0"/>
          </a:p>
          <a:p>
            <a:pPr>
              <a:lnSpc>
                <a:spcPct val="100000"/>
              </a:lnSpc>
              <a:spcBef>
                <a:spcPts val="0"/>
              </a:spcBef>
              <a:spcAft>
                <a:spcPts val="1800"/>
              </a:spcAft>
            </a:pPr>
            <a:r>
              <a:rPr lang="en-US" dirty="0"/>
              <a:t>a fundamental truth </a:t>
            </a:r>
            <a:r>
              <a:rPr lang="en-US" sz="2800" dirty="0"/>
              <a:t>or </a:t>
            </a:r>
            <a:r>
              <a:rPr lang="en-US" dirty="0"/>
              <a:t>proposition that serves as the foundation for </a:t>
            </a:r>
            <a:r>
              <a:rPr lang="en-US" sz="2800" dirty="0"/>
              <a:t>a system of </a:t>
            </a:r>
            <a:r>
              <a:rPr lang="en-US" dirty="0"/>
              <a:t>belief or behavior</a:t>
            </a:r>
            <a:endParaRPr lang="en-US" altLang="en-US" sz="2800" dirty="0">
              <a:cs typeface="Calibri"/>
            </a:endParaRPr>
          </a:p>
          <a:p>
            <a:pPr>
              <a:lnSpc>
                <a:spcPct val="100000"/>
              </a:lnSpc>
              <a:spcBef>
                <a:spcPts val="0"/>
              </a:spcBef>
              <a:spcAft>
                <a:spcPts val="1800"/>
              </a:spcAft>
            </a:pPr>
            <a:r>
              <a:rPr lang="en-US" altLang="en-US" sz="2800" dirty="0"/>
              <a:t>a standard of moral or ethical decision-making</a:t>
            </a:r>
            <a:endParaRPr lang="en-US" altLang="en-US" sz="2800" dirty="0">
              <a:cs typeface="Calibri"/>
            </a:endParaRPr>
          </a:p>
          <a:p>
            <a:pPr>
              <a:lnSpc>
                <a:spcPct val="100000"/>
              </a:lnSpc>
              <a:spcBef>
                <a:spcPts val="0"/>
              </a:spcBef>
              <a:spcAft>
                <a:spcPts val="1800"/>
              </a:spcAft>
            </a:pPr>
            <a:r>
              <a:rPr lang="en-US" dirty="0"/>
              <a:t>a rule or belief governing one's personal behavior</a:t>
            </a:r>
            <a:endParaRPr lang="en-US" dirty="0">
              <a:cs typeface="Calibri"/>
            </a:endParaRPr>
          </a:p>
        </p:txBody>
      </p:sp>
    </p:spTree>
    <p:extLst>
      <p:ext uri="{BB962C8B-B14F-4D97-AF65-F5344CB8AC3E}">
        <p14:creationId xmlns:p14="http://schemas.microsoft.com/office/powerpoint/2010/main" val="2382313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1143000"/>
          </a:xfrm>
        </p:spPr>
        <p:txBody>
          <a:bodyPr>
            <a:noAutofit/>
          </a:bodyPr>
          <a:lstStyle/>
          <a:p>
            <a:pPr algn="ctr"/>
            <a:r>
              <a:rPr lang="en-US" altLang="en-US" dirty="0">
                <a:latin typeface="+mn-lt"/>
              </a:rPr>
              <a:t>Motivating people to be disciplined…</a:t>
            </a:r>
          </a:p>
        </p:txBody>
      </p:sp>
      <p:sp>
        <p:nvSpPr>
          <p:cNvPr id="11269" name="Rectangle 5"/>
          <p:cNvSpPr>
            <a:spLocks noGrp="1" noChangeArrowheads="1"/>
          </p:cNvSpPr>
          <p:nvPr>
            <p:ph sz="half" idx="1"/>
          </p:nvPr>
        </p:nvSpPr>
        <p:spPr>
          <a:xfrm>
            <a:off x="628650" y="1825624"/>
            <a:ext cx="8210550" cy="4422775"/>
          </a:xfrm>
        </p:spPr>
        <p:txBody>
          <a:bodyPr>
            <a:normAutofit fontScale="85000" lnSpcReduction="20000"/>
          </a:bodyPr>
          <a:lstStyle/>
          <a:p>
            <a:pPr marL="0" indent="0">
              <a:lnSpc>
                <a:spcPct val="120000"/>
              </a:lnSpc>
              <a:spcAft>
                <a:spcPts val="1200"/>
              </a:spcAft>
              <a:buNone/>
            </a:pPr>
            <a:r>
              <a:rPr lang="en-US" altLang="en-US" sz="2800" u="sng" dirty="0"/>
              <a:t>Help them</a:t>
            </a:r>
            <a:r>
              <a:rPr lang="en-US" altLang="en-US" sz="2800" dirty="0"/>
              <a:t>:</a:t>
            </a:r>
          </a:p>
          <a:p>
            <a:pPr>
              <a:lnSpc>
                <a:spcPct val="100000"/>
              </a:lnSpc>
              <a:spcAft>
                <a:spcPts val="1800"/>
              </a:spcAft>
            </a:pPr>
            <a:r>
              <a:rPr lang="en-US" altLang="en-US" dirty="0">
                <a:solidFill>
                  <a:schemeClr val="accent5">
                    <a:lumMod val="50000"/>
                  </a:schemeClr>
                </a:solidFill>
              </a:rPr>
              <a:t>B</a:t>
            </a:r>
            <a:r>
              <a:rPr lang="en-US" altLang="en-US" sz="2800" dirty="0">
                <a:solidFill>
                  <a:schemeClr val="accent5">
                    <a:lumMod val="50000"/>
                  </a:schemeClr>
                </a:solidFill>
              </a:rPr>
              <a:t>elieve they are capable of accomplishing the mission (this is called efficacy)</a:t>
            </a:r>
          </a:p>
          <a:p>
            <a:pPr>
              <a:lnSpc>
                <a:spcPct val="100000"/>
              </a:lnSpc>
              <a:spcAft>
                <a:spcPts val="1800"/>
              </a:spcAft>
            </a:pPr>
            <a:r>
              <a:rPr lang="en-US" altLang="en-US" sz="2800" dirty="0">
                <a:solidFill>
                  <a:schemeClr val="accent2">
                    <a:lumMod val="50000"/>
                  </a:schemeClr>
                </a:solidFill>
              </a:rPr>
              <a:t>See the task as possible rather than impossible (level of difficulty)</a:t>
            </a:r>
          </a:p>
          <a:p>
            <a:pPr>
              <a:lnSpc>
                <a:spcPct val="100000"/>
              </a:lnSpc>
              <a:spcAft>
                <a:spcPts val="1800"/>
              </a:spcAft>
            </a:pPr>
            <a:r>
              <a:rPr lang="en-US" altLang="en-US" dirty="0">
                <a:solidFill>
                  <a:schemeClr val="accent6">
                    <a:lumMod val="50000"/>
                  </a:schemeClr>
                </a:solidFill>
              </a:rPr>
              <a:t>Understand what you want them to do and why</a:t>
            </a:r>
          </a:p>
          <a:p>
            <a:pPr>
              <a:lnSpc>
                <a:spcPct val="100000"/>
              </a:lnSpc>
              <a:spcAft>
                <a:spcPts val="1800"/>
              </a:spcAft>
            </a:pPr>
            <a:r>
              <a:rPr lang="en-US" altLang="en-US" dirty="0">
                <a:solidFill>
                  <a:schemeClr val="accent2">
                    <a:lumMod val="75000"/>
                  </a:schemeClr>
                </a:solidFill>
              </a:rPr>
              <a:t>See both the benefits to them if they do it as you have asked AND the “costs” to them of not doing it as you ask (cost/benefit analysis)</a:t>
            </a:r>
          </a:p>
          <a:p>
            <a:pPr>
              <a:lnSpc>
                <a:spcPct val="90000"/>
              </a:lnSpc>
            </a:pPr>
            <a:endParaRPr lang="en-US" altLang="en-US" sz="2800" dirty="0"/>
          </a:p>
          <a:p>
            <a:pPr>
              <a:lnSpc>
                <a:spcPct val="90000"/>
              </a:lnSpc>
            </a:pPr>
            <a:endParaRPr lang="en-US" altLang="en-US" sz="2800" dirty="0"/>
          </a:p>
        </p:txBody>
      </p:sp>
    </p:spTree>
    <p:extLst>
      <p:ext uri="{BB962C8B-B14F-4D97-AF65-F5344CB8AC3E}">
        <p14:creationId xmlns:p14="http://schemas.microsoft.com/office/powerpoint/2010/main" val="1521242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457200"/>
            <a:ext cx="7924800" cy="1066800"/>
          </a:xfrm>
        </p:spPr>
        <p:txBody>
          <a:bodyPr>
            <a:noAutofit/>
          </a:bodyPr>
          <a:lstStyle/>
          <a:p>
            <a:pPr algn="ctr"/>
            <a:r>
              <a:rPr lang="en-US" altLang="en-US" dirty="0">
                <a:latin typeface="+mn-lt"/>
              </a:rPr>
              <a:t>Esprit de Corps - pride in the organization to which you belong</a:t>
            </a:r>
          </a:p>
        </p:txBody>
      </p:sp>
      <p:pic>
        <p:nvPicPr>
          <p:cNvPr id="13318" name="Picture 6" descr="imgs_09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997075"/>
            <a:ext cx="3810000" cy="4083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316" name="Rectangle 4"/>
          <p:cNvSpPr>
            <a:spLocks noGrp="1" noChangeArrowheads="1"/>
          </p:cNvSpPr>
          <p:nvPr>
            <p:ph type="body" sz="half" idx="2"/>
          </p:nvPr>
        </p:nvSpPr>
        <p:spPr>
          <a:xfrm>
            <a:off x="4648200" y="1997075"/>
            <a:ext cx="3810000" cy="4479925"/>
          </a:xfrm>
        </p:spPr>
        <p:txBody>
          <a:bodyPr>
            <a:normAutofit lnSpcReduction="10000"/>
          </a:bodyPr>
          <a:lstStyle/>
          <a:p>
            <a:pPr marL="0" indent="0">
              <a:lnSpc>
                <a:spcPct val="100000"/>
              </a:lnSpc>
              <a:spcAft>
                <a:spcPts val="1200"/>
              </a:spcAft>
              <a:buNone/>
            </a:pPr>
            <a:r>
              <a:rPr lang="en-US" altLang="en-US" sz="2400" dirty="0"/>
              <a:t>Developed by giving people a sense of “unit identity”</a:t>
            </a:r>
          </a:p>
          <a:p>
            <a:pPr lvl="1">
              <a:lnSpc>
                <a:spcPct val="100000"/>
              </a:lnSpc>
              <a:spcAft>
                <a:spcPts val="1200"/>
              </a:spcAft>
            </a:pPr>
            <a:r>
              <a:rPr lang="en-US" altLang="en-US" sz="2400" dirty="0"/>
              <a:t>Guidons</a:t>
            </a:r>
          </a:p>
          <a:p>
            <a:pPr lvl="1">
              <a:lnSpc>
                <a:spcPct val="100000"/>
              </a:lnSpc>
              <a:spcAft>
                <a:spcPts val="1200"/>
              </a:spcAft>
            </a:pPr>
            <a:r>
              <a:rPr lang="en-US" altLang="en-US" sz="2400" dirty="0"/>
              <a:t>Patches, sweatshirts, t-shirts, logos, </a:t>
            </a:r>
            <a:r>
              <a:rPr lang="en-US" altLang="en-US" sz="2400" dirty="0" err="1"/>
              <a:t>etc</a:t>
            </a:r>
            <a:r>
              <a:rPr lang="en-US" altLang="en-US" sz="2400" dirty="0"/>
              <a:t> </a:t>
            </a:r>
          </a:p>
          <a:p>
            <a:pPr lvl="1">
              <a:lnSpc>
                <a:spcPct val="100000"/>
              </a:lnSpc>
              <a:spcAft>
                <a:spcPts val="1200"/>
              </a:spcAft>
            </a:pPr>
            <a:r>
              <a:rPr lang="en-US" altLang="en-US" sz="2400" dirty="0"/>
              <a:t>Unit cadences and songs</a:t>
            </a:r>
          </a:p>
          <a:p>
            <a:pPr lvl="1">
              <a:lnSpc>
                <a:spcPct val="100000"/>
              </a:lnSpc>
              <a:spcAft>
                <a:spcPts val="1200"/>
              </a:spcAft>
            </a:pPr>
            <a:r>
              <a:rPr lang="en-US" altLang="en-US" sz="2400" dirty="0"/>
              <a:t>Mascots, cheers</a:t>
            </a:r>
          </a:p>
          <a:p>
            <a:pPr lvl="1">
              <a:lnSpc>
                <a:spcPct val="100000"/>
              </a:lnSpc>
              <a:spcAft>
                <a:spcPts val="1200"/>
              </a:spcAft>
            </a:pPr>
            <a:r>
              <a:rPr lang="en-US" altLang="en-US" sz="2400" dirty="0"/>
              <a:t>Friendly unit competition</a:t>
            </a:r>
            <a:endParaRPr lang="en-US" altLang="en-US" sz="2000" dirty="0"/>
          </a:p>
        </p:txBody>
      </p:sp>
    </p:spTree>
    <p:extLst>
      <p:ext uri="{BB962C8B-B14F-4D97-AF65-F5344CB8AC3E}">
        <p14:creationId xmlns:p14="http://schemas.microsoft.com/office/powerpoint/2010/main" val="3212303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304800"/>
            <a:ext cx="7315200" cy="1143000"/>
          </a:xfrm>
        </p:spPr>
        <p:txBody>
          <a:bodyPr>
            <a:noAutofit/>
          </a:bodyPr>
          <a:lstStyle/>
          <a:p>
            <a:pPr algn="ctr"/>
            <a:r>
              <a:rPr lang="en-US" altLang="en-US" dirty="0">
                <a:latin typeface="+mn-lt"/>
              </a:rPr>
              <a:t>Effective leaders lead organizations with:</a:t>
            </a:r>
          </a:p>
        </p:txBody>
      </p:sp>
      <p:sp>
        <p:nvSpPr>
          <p:cNvPr id="14339" name="Rectangle 3"/>
          <p:cNvSpPr>
            <a:spLocks noGrp="1" noChangeArrowheads="1"/>
          </p:cNvSpPr>
          <p:nvPr>
            <p:ph type="body" sz="half" idx="1"/>
          </p:nvPr>
        </p:nvSpPr>
        <p:spPr>
          <a:xfrm>
            <a:off x="304800" y="2057400"/>
            <a:ext cx="3810000" cy="4114800"/>
          </a:xfrm>
        </p:spPr>
        <p:txBody>
          <a:bodyPr/>
          <a:lstStyle/>
          <a:p>
            <a:pPr>
              <a:lnSpc>
                <a:spcPct val="100000"/>
              </a:lnSpc>
              <a:spcBef>
                <a:spcPts val="0"/>
              </a:spcBef>
              <a:spcAft>
                <a:spcPts val="1800"/>
              </a:spcAft>
            </a:pPr>
            <a:r>
              <a:rPr lang="en-US" altLang="en-US" sz="2800" dirty="0"/>
              <a:t>high levels of  MORALE</a:t>
            </a:r>
          </a:p>
          <a:p>
            <a:pPr>
              <a:lnSpc>
                <a:spcPct val="100000"/>
              </a:lnSpc>
              <a:spcBef>
                <a:spcPts val="0"/>
              </a:spcBef>
              <a:spcAft>
                <a:spcPts val="1800"/>
              </a:spcAft>
            </a:pPr>
            <a:r>
              <a:rPr lang="en-US" altLang="en-US" sz="2800" dirty="0"/>
              <a:t>people with high levels of job PROFICIENCY</a:t>
            </a:r>
          </a:p>
          <a:p>
            <a:pPr>
              <a:lnSpc>
                <a:spcPct val="100000"/>
              </a:lnSpc>
              <a:spcBef>
                <a:spcPts val="0"/>
              </a:spcBef>
              <a:spcAft>
                <a:spcPts val="1800"/>
              </a:spcAft>
            </a:pPr>
            <a:r>
              <a:rPr lang="en-US" altLang="en-US" sz="2800" dirty="0"/>
              <a:t>DISCIPLINE among their members</a:t>
            </a:r>
          </a:p>
          <a:p>
            <a:pPr>
              <a:lnSpc>
                <a:spcPct val="100000"/>
              </a:lnSpc>
              <a:spcBef>
                <a:spcPts val="0"/>
              </a:spcBef>
              <a:spcAft>
                <a:spcPts val="1800"/>
              </a:spcAft>
            </a:pPr>
            <a:r>
              <a:rPr lang="en-US" altLang="en-US" sz="2800" dirty="0"/>
              <a:t>a group spirit called ESPRIT DE CORPS</a:t>
            </a:r>
          </a:p>
        </p:txBody>
      </p:sp>
      <p:pic>
        <p:nvPicPr>
          <p:cNvPr id="14342" name="Picture 6" descr="imgs_05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1981200"/>
            <a:ext cx="2743200" cy="4114800"/>
          </a:xfrm>
        </p:spPr>
      </p:pic>
    </p:spTree>
    <p:extLst>
      <p:ext uri="{BB962C8B-B14F-4D97-AF65-F5344CB8AC3E}">
        <p14:creationId xmlns:p14="http://schemas.microsoft.com/office/powerpoint/2010/main" val="1588640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latin typeface="+mn-lt"/>
              </a:rPr>
              <a:t>Check on Learning</a:t>
            </a:r>
          </a:p>
        </p:txBody>
      </p:sp>
      <p:sp>
        <p:nvSpPr>
          <p:cNvPr id="6" name="Content Placeholder 5"/>
          <p:cNvSpPr>
            <a:spLocks noGrp="1"/>
          </p:cNvSpPr>
          <p:nvPr>
            <p:ph idx="1"/>
          </p:nvPr>
        </p:nvSpPr>
        <p:spPr>
          <a:xfrm>
            <a:off x="457200" y="2057400"/>
            <a:ext cx="8229600" cy="4525963"/>
          </a:xfrm>
        </p:spPr>
        <p:txBody>
          <a:bodyPr>
            <a:normAutofit/>
          </a:bodyPr>
          <a:lstStyle/>
          <a:p>
            <a:pPr marL="514350" indent="-514350">
              <a:buAutoNum type="arabicPeriod"/>
            </a:pPr>
            <a:r>
              <a:rPr lang="en-US" dirty="0">
                <a:solidFill>
                  <a:srgbClr val="0070C0"/>
                </a:solidFill>
              </a:rPr>
              <a:t>How would describe the current morale in your Cadet unit?</a:t>
            </a:r>
          </a:p>
          <a:p>
            <a:pPr marL="514350" indent="-514350">
              <a:buAutoNum type="arabicPeriod"/>
            </a:pPr>
            <a:r>
              <a:rPr lang="en-US" dirty="0">
                <a:solidFill>
                  <a:srgbClr val="0070C0"/>
                </a:solidFill>
              </a:rPr>
              <a:t>In what ways are your developing proficiency in your unit?</a:t>
            </a:r>
          </a:p>
          <a:p>
            <a:pPr marL="514350" indent="-514350">
              <a:buAutoNum type="arabicPeriod"/>
            </a:pPr>
            <a:r>
              <a:rPr lang="en-US" dirty="0">
                <a:solidFill>
                  <a:srgbClr val="0070C0"/>
                </a:solidFill>
              </a:rPr>
              <a:t>Do Cadets take initiative in your unit when no specific instructions are provided?</a:t>
            </a:r>
          </a:p>
        </p:txBody>
      </p:sp>
    </p:spTree>
    <p:extLst>
      <p:ext uri="{BB962C8B-B14F-4D97-AF65-F5344CB8AC3E}">
        <p14:creationId xmlns:p14="http://schemas.microsoft.com/office/powerpoint/2010/main" val="3993207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886700" cy="1719261"/>
          </a:xfrm>
        </p:spPr>
        <p:txBody>
          <a:bodyPr>
            <a:normAutofit/>
          </a:bodyPr>
          <a:lstStyle/>
          <a:p>
            <a:pPr algn="ctr"/>
            <a:r>
              <a:rPr lang="en-US" dirty="0">
                <a:latin typeface="Calibri" panose="020F0502020204030204" pitchFamily="34" charset="0"/>
                <a:cs typeface="Calibri" panose="020F0502020204030204" pitchFamily="34" charset="0"/>
              </a:rPr>
              <a:t>THE LEADER’S CODE</a:t>
            </a:r>
          </a:p>
        </p:txBody>
      </p:sp>
      <p:sp>
        <p:nvSpPr>
          <p:cNvPr id="5" name="Text Placeholder 4"/>
          <p:cNvSpPr>
            <a:spLocks noGrp="1"/>
          </p:cNvSpPr>
          <p:nvPr>
            <p:ph type="body" idx="1"/>
          </p:nvPr>
        </p:nvSpPr>
        <p:spPr>
          <a:xfrm>
            <a:off x="623888" y="6248400"/>
            <a:ext cx="7886700" cy="457200"/>
          </a:xfrm>
        </p:spPr>
        <p:txBody>
          <a:bodyPr>
            <a:normAutofit/>
          </a:bodyPr>
          <a:lstStyle/>
          <a:p>
            <a:pPr lvl="0"/>
            <a:r>
              <a:rPr lang="en-US" sz="1800" dirty="0"/>
              <a:t>C3. Explain the key points of the Leader’s Code</a:t>
            </a:r>
          </a:p>
        </p:txBody>
      </p:sp>
    </p:spTree>
    <p:extLst>
      <p:ext uri="{BB962C8B-B14F-4D97-AF65-F5344CB8AC3E}">
        <p14:creationId xmlns:p14="http://schemas.microsoft.com/office/powerpoint/2010/main" val="3168083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1295400"/>
          </a:xfrm>
        </p:spPr>
        <p:txBody>
          <a:bodyPr/>
          <a:lstStyle/>
          <a:p>
            <a:pPr algn="ctr"/>
            <a:r>
              <a:rPr lang="en-US" altLang="en-US" b="1" dirty="0"/>
              <a:t>The </a:t>
            </a:r>
            <a:r>
              <a:rPr lang="en-US" altLang="en-US" dirty="0">
                <a:latin typeface="+mn-lt"/>
              </a:rPr>
              <a:t>Leader’s</a:t>
            </a:r>
            <a:r>
              <a:rPr lang="en-US" altLang="en-US" b="1" dirty="0"/>
              <a:t> Code</a:t>
            </a:r>
            <a:endParaRPr lang="en-US" altLang="en-US" dirty="0"/>
          </a:p>
        </p:txBody>
      </p:sp>
      <p:sp>
        <p:nvSpPr>
          <p:cNvPr id="3075" name="Rectangle 3"/>
          <p:cNvSpPr>
            <a:spLocks noGrp="1" noChangeArrowheads="1"/>
          </p:cNvSpPr>
          <p:nvPr>
            <p:ph idx="1"/>
          </p:nvPr>
        </p:nvSpPr>
        <p:spPr>
          <a:xfrm>
            <a:off x="685800" y="1600200"/>
            <a:ext cx="7772400" cy="4800600"/>
          </a:xfrm>
        </p:spPr>
        <p:txBody>
          <a:bodyPr/>
          <a:lstStyle/>
          <a:p>
            <a:pPr>
              <a:lnSpc>
                <a:spcPct val="90000"/>
              </a:lnSpc>
              <a:spcAft>
                <a:spcPts val="1600"/>
              </a:spcAft>
            </a:pPr>
            <a:r>
              <a:rPr lang="en-US" altLang="en-US" sz="1600" b="1" i="1" dirty="0"/>
              <a:t>I become a Cadet leader by what I do. I know my strengths and my weaknesses, and I strive constantly for self-improvement. I live by a moral code and set an example that others can follow. I know my job, and I carry out the spirit as well as the letter of the orders I receive.</a:t>
            </a:r>
          </a:p>
          <a:p>
            <a:pPr>
              <a:lnSpc>
                <a:spcPct val="90000"/>
              </a:lnSpc>
              <a:spcAft>
                <a:spcPts val="1600"/>
              </a:spcAft>
            </a:pPr>
            <a:r>
              <a:rPr lang="en-US" altLang="en-US" sz="1600" b="1" i="1" dirty="0"/>
              <a:t>I take the initiative and seek responsibility, and I face situations with boldness and confidence. I estimate the situation and make my own decisions as to the best course of action. No matter what the requirements, I stay with the job until the job is done; no matter what the results, I assume full responsibility.</a:t>
            </a:r>
          </a:p>
          <a:p>
            <a:pPr>
              <a:lnSpc>
                <a:spcPct val="90000"/>
              </a:lnSpc>
              <a:spcAft>
                <a:spcPts val="1600"/>
              </a:spcAft>
            </a:pPr>
            <a:r>
              <a:rPr lang="en-US" altLang="en-US" sz="1600" b="1" i="1" dirty="0"/>
              <a:t>I train my Cadets as a team and lead them with tact, enthusiasm and justice. I command their confidence and their loyalty: they know I would not assign to them any duty I, myself, would not perform. I make sure they understand their jobs, and I follow through energetically to ensure their duties are completed fully. I keep my Cadets informed, and I make their welfare one of my prime concerns.</a:t>
            </a:r>
          </a:p>
          <a:p>
            <a:pPr>
              <a:lnSpc>
                <a:spcPct val="90000"/>
              </a:lnSpc>
            </a:pPr>
            <a:r>
              <a:rPr lang="en-US" altLang="en-US" sz="1600" b="1" i="1" dirty="0"/>
              <a:t>These things I do selflessly in fulfillment of the obligations of leadership and for the achievement of the group goal.</a:t>
            </a:r>
            <a:endParaRPr lang="en-US" altLang="en-US" sz="2800" b="1" i="1" dirty="0">
              <a:latin typeface="Times New Roman" panose="02020603050405020304" pitchFamily="18" charset="0"/>
            </a:endParaRPr>
          </a:p>
          <a:p>
            <a:pPr>
              <a:lnSpc>
                <a:spcPct val="90000"/>
              </a:lnSpc>
            </a:pPr>
            <a:endParaRPr lang="en-US" altLang="en-US" sz="2800" dirty="0"/>
          </a:p>
        </p:txBody>
      </p:sp>
    </p:spTree>
    <p:extLst>
      <p:ext uri="{BB962C8B-B14F-4D97-AF65-F5344CB8AC3E}">
        <p14:creationId xmlns:p14="http://schemas.microsoft.com/office/powerpoint/2010/main" val="3730859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3581400" y="1524000"/>
            <a:ext cx="2002471" cy="61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3400" b="1" dirty="0">
                <a:latin typeface="Arial" panose="020B0604020202020204" pitchFamily="34" charset="0"/>
                <a:ea typeface="ＭＳ Ｐゴシック" panose="020B0600070205080204" pitchFamily="34" charset="-128"/>
              </a:rPr>
              <a:t>Part One</a:t>
            </a:r>
          </a:p>
        </p:txBody>
      </p:sp>
      <p:pic>
        <p:nvPicPr>
          <p:cNvPr id="2055" name="Picture 7" descr="imgs_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71800"/>
            <a:ext cx="43688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p:cNvSpPr>
            <a:spLocks noChangeArrowheads="1"/>
          </p:cNvSpPr>
          <p:nvPr/>
        </p:nvSpPr>
        <p:spPr bwMode="auto">
          <a:xfrm>
            <a:off x="1125538" y="685800"/>
            <a:ext cx="69605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dirty="0">
                <a:latin typeface="Arial" panose="020B0604020202020204" pitchFamily="34" charset="0"/>
                <a:ea typeface="ＭＳ Ｐゴシック" panose="020B0600070205080204" pitchFamily="34" charset="-128"/>
              </a:rPr>
              <a:t>The Cadet Leader’s Code</a:t>
            </a:r>
          </a:p>
        </p:txBody>
      </p:sp>
    </p:spTree>
    <p:extLst>
      <p:ext uri="{BB962C8B-B14F-4D97-AF65-F5344CB8AC3E}">
        <p14:creationId xmlns:p14="http://schemas.microsoft.com/office/powerpoint/2010/main" val="1935851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Image Placeholder 4">
            <a:extLst>
              <a:ext uri="{FF2B5EF4-FFF2-40B4-BE49-F238E27FC236}">
                <a16:creationId xmlns:a16="http://schemas.microsoft.com/office/drawing/2014/main" id="{8C9E0433-36B6-4645-B0A2-53A2F6896C1A}"/>
              </a:ext>
            </a:extLst>
          </p:cNvPr>
          <p:cNvPicPr>
            <a:picLocks noGrp="1" noChangeAspect="1"/>
          </p:cNvPicPr>
          <p:nvPr>
            <p:ph type="clipArt"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 y="2209800"/>
            <a:ext cx="5283200" cy="3962400"/>
          </a:xfrm>
        </p:spPr>
      </p:pic>
      <p:sp>
        <p:nvSpPr>
          <p:cNvPr id="5122" name="Rectangle 2"/>
          <p:cNvSpPr>
            <a:spLocks noGrp="1" noChangeArrowheads="1"/>
          </p:cNvSpPr>
          <p:nvPr>
            <p:ph type="title"/>
          </p:nvPr>
        </p:nvSpPr>
        <p:spPr>
          <a:xfrm>
            <a:off x="1066800" y="457200"/>
            <a:ext cx="7543800" cy="1138237"/>
          </a:xfrm>
        </p:spPr>
        <p:txBody>
          <a:bodyPr>
            <a:noAutofit/>
          </a:bodyPr>
          <a:lstStyle/>
          <a:p>
            <a:pPr algn="ctr"/>
            <a:r>
              <a:rPr lang="en-US" altLang="en-US" dirty="0">
                <a:latin typeface="+mn-lt"/>
              </a:rPr>
              <a:t>I become a Cadet leader by what I do</a:t>
            </a:r>
          </a:p>
        </p:txBody>
      </p:sp>
      <p:sp>
        <p:nvSpPr>
          <p:cNvPr id="5123" name="Rectangle 3"/>
          <p:cNvSpPr>
            <a:spLocks noGrp="1" noChangeArrowheads="1"/>
          </p:cNvSpPr>
          <p:nvPr>
            <p:ph type="body" sz="half" idx="2"/>
          </p:nvPr>
        </p:nvSpPr>
        <p:spPr>
          <a:xfrm>
            <a:off x="4876800" y="2209800"/>
            <a:ext cx="4038600" cy="3733800"/>
          </a:xfrm>
        </p:spPr>
        <p:txBody>
          <a:bodyPr/>
          <a:lstStyle/>
          <a:p>
            <a:pPr>
              <a:lnSpc>
                <a:spcPct val="100000"/>
              </a:lnSpc>
              <a:spcBef>
                <a:spcPts val="0"/>
              </a:spcBef>
              <a:spcAft>
                <a:spcPts val="1800"/>
              </a:spcAft>
            </a:pPr>
            <a:r>
              <a:rPr lang="en-US" altLang="en-US" sz="2800" dirty="0"/>
              <a:t>My actions make me a leader, not the position I hold</a:t>
            </a:r>
          </a:p>
          <a:p>
            <a:pPr>
              <a:lnSpc>
                <a:spcPct val="100000"/>
              </a:lnSpc>
              <a:spcBef>
                <a:spcPts val="0"/>
              </a:spcBef>
              <a:spcAft>
                <a:spcPts val="1800"/>
              </a:spcAft>
            </a:pPr>
            <a:r>
              <a:rPr lang="en-US" altLang="en-US" sz="2800" dirty="0"/>
              <a:t>If I act like a leader, people will want to follow me</a:t>
            </a:r>
          </a:p>
        </p:txBody>
      </p:sp>
    </p:spTree>
    <p:extLst>
      <p:ext uri="{BB962C8B-B14F-4D97-AF65-F5344CB8AC3E}">
        <p14:creationId xmlns:p14="http://schemas.microsoft.com/office/powerpoint/2010/main" val="772954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algn="ctr"/>
            <a:r>
              <a:rPr lang="en-US" altLang="en-US" dirty="0">
                <a:latin typeface="+mn-lt"/>
              </a:rPr>
              <a:t>I know my strengths and </a:t>
            </a:r>
            <a:br>
              <a:rPr lang="en-US" altLang="en-US" dirty="0">
                <a:latin typeface="+mn-lt"/>
              </a:rPr>
            </a:br>
            <a:r>
              <a:rPr lang="en-US" altLang="en-US" dirty="0">
                <a:latin typeface="+mn-lt"/>
              </a:rPr>
              <a:t>my weaknesses</a:t>
            </a:r>
          </a:p>
        </p:txBody>
      </p:sp>
      <p:sp>
        <p:nvSpPr>
          <p:cNvPr id="7172" name="Rectangle 4"/>
          <p:cNvSpPr>
            <a:spLocks noGrp="1" noChangeArrowheads="1"/>
          </p:cNvSpPr>
          <p:nvPr>
            <p:ph type="body" sz="half" idx="2"/>
          </p:nvPr>
        </p:nvSpPr>
        <p:spPr>
          <a:xfrm>
            <a:off x="685800" y="2286000"/>
            <a:ext cx="3810000" cy="3505200"/>
          </a:xfrm>
        </p:spPr>
        <p:txBody>
          <a:bodyPr/>
          <a:lstStyle/>
          <a:p>
            <a:pPr>
              <a:lnSpc>
                <a:spcPct val="100000"/>
              </a:lnSpc>
              <a:spcBef>
                <a:spcPts val="0"/>
              </a:spcBef>
              <a:spcAft>
                <a:spcPts val="1800"/>
              </a:spcAft>
            </a:pPr>
            <a:r>
              <a:rPr lang="en-US" altLang="en-US" sz="2800" dirty="0"/>
              <a:t>What I am good at and what I am not good at</a:t>
            </a:r>
          </a:p>
          <a:p>
            <a:pPr>
              <a:lnSpc>
                <a:spcPct val="100000"/>
              </a:lnSpc>
              <a:spcBef>
                <a:spcPts val="0"/>
              </a:spcBef>
              <a:spcAft>
                <a:spcPts val="1800"/>
              </a:spcAft>
            </a:pPr>
            <a:r>
              <a:rPr lang="en-US" altLang="en-US" sz="2800" dirty="0"/>
              <a:t>What I need to improve upon and what I already do very well</a:t>
            </a:r>
          </a:p>
        </p:txBody>
      </p:sp>
      <p:pic>
        <p:nvPicPr>
          <p:cNvPr id="5" name="Online Image Placeholder 4">
            <a:extLst>
              <a:ext uri="{FF2B5EF4-FFF2-40B4-BE49-F238E27FC236}">
                <a16:creationId xmlns:a16="http://schemas.microsoft.com/office/drawing/2014/main" id="{C8CFE136-031A-4C1B-815A-3BED78F7E5DF}"/>
              </a:ext>
            </a:extLst>
          </p:cNvPr>
          <p:cNvPicPr>
            <a:picLocks noGrp="1" noChangeAspect="1"/>
          </p:cNvPicPr>
          <p:nvPr>
            <p:ph type="clipArt"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14889" y="1690687"/>
            <a:ext cx="3810000" cy="381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36329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609600"/>
            <a:ext cx="7086600" cy="1143000"/>
          </a:xfrm>
        </p:spPr>
        <p:txBody>
          <a:bodyPr>
            <a:noAutofit/>
          </a:bodyPr>
          <a:lstStyle/>
          <a:p>
            <a:pPr algn="ctr"/>
            <a:r>
              <a:rPr lang="en-US" altLang="en-US" dirty="0">
                <a:latin typeface="+mn-lt"/>
              </a:rPr>
              <a:t>And I strive constantly for self-improvement</a:t>
            </a:r>
          </a:p>
        </p:txBody>
      </p:sp>
      <p:sp>
        <p:nvSpPr>
          <p:cNvPr id="8196" name="Rectangle 4"/>
          <p:cNvSpPr>
            <a:spLocks noGrp="1" noChangeArrowheads="1"/>
          </p:cNvSpPr>
          <p:nvPr>
            <p:ph type="body" sz="half" idx="2"/>
          </p:nvPr>
        </p:nvSpPr>
        <p:spPr>
          <a:xfrm>
            <a:off x="5029200" y="2209800"/>
            <a:ext cx="3810000" cy="4114800"/>
          </a:xfrm>
        </p:spPr>
        <p:txBody>
          <a:bodyPr/>
          <a:lstStyle/>
          <a:p>
            <a:r>
              <a:rPr lang="en-US" altLang="en-US" sz="2800" dirty="0"/>
              <a:t>I am always trying to get better at the things I am not as good at</a:t>
            </a:r>
          </a:p>
          <a:p>
            <a:r>
              <a:rPr lang="en-US" altLang="en-US" sz="2800" dirty="0"/>
              <a:t>I am always showing people that I do not know everything, but I am trying to get better</a:t>
            </a:r>
          </a:p>
        </p:txBody>
      </p:sp>
      <p:pic>
        <p:nvPicPr>
          <p:cNvPr id="5" name="Online Image Placeholder 4" descr="A close up of text on a white background&#10;&#10;Description automatically generated">
            <a:extLst>
              <a:ext uri="{FF2B5EF4-FFF2-40B4-BE49-F238E27FC236}">
                <a16:creationId xmlns:a16="http://schemas.microsoft.com/office/drawing/2014/main" id="{5F557B61-6B35-49BD-8246-D14F1E4DEF74}"/>
              </a:ext>
            </a:extLst>
          </p:cNvPr>
          <p:cNvPicPr>
            <a:picLocks noGrp="1" noChangeAspect="1"/>
          </p:cNvPicPr>
          <p:nvPr>
            <p:ph type="clipArt"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 y="2133600"/>
            <a:ext cx="3810000" cy="3810000"/>
          </a:xfrm>
        </p:spPr>
      </p:pic>
    </p:spTree>
    <p:extLst>
      <p:ext uri="{BB962C8B-B14F-4D97-AF65-F5344CB8AC3E}">
        <p14:creationId xmlns:p14="http://schemas.microsoft.com/office/powerpoint/2010/main" val="39197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67496" y="381000"/>
            <a:ext cx="7772400" cy="1143000"/>
          </a:xfrm>
        </p:spPr>
        <p:txBody>
          <a:bodyPr>
            <a:noAutofit/>
          </a:bodyPr>
          <a:lstStyle/>
          <a:p>
            <a:pPr algn="ctr"/>
            <a:r>
              <a:rPr lang="en-US" altLang="en-US" dirty="0">
                <a:latin typeface="+mn-lt"/>
              </a:rPr>
              <a:t>Leadership Principles….</a:t>
            </a:r>
          </a:p>
        </p:txBody>
      </p:sp>
      <p:pic>
        <p:nvPicPr>
          <p:cNvPr id="4101" name="Picture 5" descr="A group of people around each other&#10;&#10;Description generated with very high confidence"/>
          <p:cNvPicPr>
            <a:picLocks noGrp="1" noChangeAspect="1" noChangeArrowheads="1"/>
          </p:cNvPicPr>
          <p:nvPr>
            <p:ph type="clipArt" sz="half" idx="1"/>
          </p:nvPr>
        </p:nvPicPr>
        <p:blipFill>
          <a:blip r:embed="rId2"/>
          <a:srcRect/>
          <a:stretch>
            <a:fillRect/>
          </a:stretch>
        </p:blipFill>
        <p:spPr>
          <a:xfrm>
            <a:off x="762000" y="2382837"/>
            <a:ext cx="3311525" cy="3311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99" name="Rectangle 3"/>
          <p:cNvSpPr>
            <a:spLocks noGrp="1" noChangeArrowheads="1"/>
          </p:cNvSpPr>
          <p:nvPr>
            <p:ph type="body" sz="half" idx="2"/>
          </p:nvPr>
        </p:nvSpPr>
        <p:spPr>
          <a:xfrm>
            <a:off x="4343400" y="2590800"/>
            <a:ext cx="4724400" cy="3962400"/>
          </a:xfrm>
        </p:spPr>
        <p:txBody>
          <a:bodyPr/>
          <a:lstStyle/>
          <a:p>
            <a:pPr>
              <a:lnSpc>
                <a:spcPct val="90000"/>
              </a:lnSpc>
            </a:pPr>
            <a:r>
              <a:rPr lang="en-US" altLang="en-US" dirty="0"/>
              <a:t>Are requirements for good leaders</a:t>
            </a:r>
          </a:p>
          <a:p>
            <a:pPr>
              <a:lnSpc>
                <a:spcPct val="90000"/>
              </a:lnSpc>
            </a:pPr>
            <a:r>
              <a:rPr lang="en-US" altLang="en-US" dirty="0"/>
              <a:t>Are standards for our behavior</a:t>
            </a:r>
          </a:p>
          <a:p>
            <a:pPr>
              <a:lnSpc>
                <a:spcPct val="90000"/>
              </a:lnSpc>
            </a:pPr>
            <a:r>
              <a:rPr lang="en-US" altLang="en-US" dirty="0"/>
              <a:t>Help leaders be effective</a:t>
            </a:r>
          </a:p>
          <a:p>
            <a:pPr>
              <a:lnSpc>
                <a:spcPct val="90000"/>
              </a:lnSpc>
            </a:pPr>
            <a:r>
              <a:rPr lang="en-US" altLang="en-US" dirty="0"/>
              <a:t>Are an important source for accomplishing the mission</a:t>
            </a:r>
          </a:p>
          <a:p>
            <a:pPr>
              <a:lnSpc>
                <a:spcPct val="90000"/>
              </a:lnSpc>
            </a:pPr>
            <a:endParaRPr lang="en-US" altLang="en-US" sz="2400" dirty="0"/>
          </a:p>
        </p:txBody>
      </p:sp>
    </p:spTree>
    <p:extLst>
      <p:ext uri="{BB962C8B-B14F-4D97-AF65-F5344CB8AC3E}">
        <p14:creationId xmlns:p14="http://schemas.microsoft.com/office/powerpoint/2010/main" val="1033467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altLang="en-US" dirty="0">
                <a:latin typeface="+mn-lt"/>
              </a:rPr>
              <a:t>I live by a moral code</a:t>
            </a:r>
          </a:p>
        </p:txBody>
      </p:sp>
      <p:sp>
        <p:nvSpPr>
          <p:cNvPr id="9220" name="Rectangle 4"/>
          <p:cNvSpPr>
            <a:spLocks noGrp="1" noChangeArrowheads="1"/>
          </p:cNvSpPr>
          <p:nvPr>
            <p:ph type="body" sz="half" idx="2"/>
          </p:nvPr>
        </p:nvSpPr>
        <p:spPr>
          <a:xfrm>
            <a:off x="5257800" y="1981200"/>
            <a:ext cx="3276600" cy="4114800"/>
          </a:xfrm>
        </p:spPr>
        <p:txBody>
          <a:bodyPr>
            <a:normAutofit fontScale="92500" lnSpcReduction="20000"/>
          </a:bodyPr>
          <a:lstStyle/>
          <a:p>
            <a:pPr marL="0" indent="0">
              <a:spcAft>
                <a:spcPts val="1200"/>
              </a:spcAft>
              <a:buNone/>
            </a:pPr>
            <a:r>
              <a:rPr lang="en-US" altLang="en-US" sz="2800" u="sng" dirty="0"/>
              <a:t>I do not</a:t>
            </a:r>
            <a:r>
              <a:rPr lang="en-US" altLang="en-US" sz="2800" dirty="0"/>
              <a:t>: </a:t>
            </a:r>
          </a:p>
          <a:p>
            <a:r>
              <a:rPr lang="en-US" altLang="en-US" sz="2800" dirty="0"/>
              <a:t>Lie</a:t>
            </a:r>
          </a:p>
          <a:p>
            <a:r>
              <a:rPr lang="en-US" altLang="en-US" sz="2800" dirty="0"/>
              <a:t>Cheat</a:t>
            </a:r>
          </a:p>
          <a:p>
            <a:r>
              <a:rPr lang="en-US" altLang="en-US" sz="2800" dirty="0"/>
              <a:t>Steal</a:t>
            </a:r>
          </a:p>
          <a:p>
            <a:r>
              <a:rPr lang="en-US" altLang="en-US" sz="2800" dirty="0"/>
              <a:t>Tell dirty jokes</a:t>
            </a:r>
          </a:p>
          <a:p>
            <a:r>
              <a:rPr lang="en-US" altLang="en-US" sz="2800" dirty="0"/>
              <a:t>Drink alcohol</a:t>
            </a:r>
          </a:p>
          <a:p>
            <a:r>
              <a:rPr lang="en-US" altLang="en-US" sz="2800" dirty="0"/>
              <a:t>Smoke</a:t>
            </a:r>
          </a:p>
          <a:p>
            <a:r>
              <a:rPr lang="en-US" altLang="en-US" sz="2800" dirty="0"/>
              <a:t>Do drugs</a:t>
            </a:r>
          </a:p>
          <a:p>
            <a:r>
              <a:rPr lang="en-US" altLang="en-US" sz="2800" dirty="0" err="1"/>
              <a:t>Etc</a:t>
            </a:r>
            <a:endParaRPr lang="en-US" altLang="en-US" sz="2800" dirty="0"/>
          </a:p>
        </p:txBody>
      </p:sp>
      <p:pic>
        <p:nvPicPr>
          <p:cNvPr id="5" name="Online Image Placeholder 4" descr="A close up of a sign&#10;&#10;Description automatically generated">
            <a:extLst>
              <a:ext uri="{FF2B5EF4-FFF2-40B4-BE49-F238E27FC236}">
                <a16:creationId xmlns:a16="http://schemas.microsoft.com/office/drawing/2014/main" id="{031F55BD-0FDC-48C1-AA7B-835A0E136DE1}"/>
              </a:ext>
            </a:extLst>
          </p:cNvPr>
          <p:cNvPicPr>
            <a:picLocks noGrp="1" noChangeAspect="1"/>
          </p:cNvPicPr>
          <p:nvPr>
            <p:ph type="clipArt" sz="half"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 y="2209800"/>
            <a:ext cx="3810000" cy="26908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66680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0" y="609600"/>
            <a:ext cx="6934200" cy="1143000"/>
          </a:xfrm>
        </p:spPr>
        <p:txBody>
          <a:bodyPr>
            <a:noAutofit/>
          </a:bodyPr>
          <a:lstStyle/>
          <a:p>
            <a:pPr algn="ctr"/>
            <a:r>
              <a:rPr lang="en-US" altLang="en-US" dirty="0">
                <a:latin typeface="+mn-lt"/>
              </a:rPr>
              <a:t>And set an example that others can follow</a:t>
            </a:r>
          </a:p>
        </p:txBody>
      </p:sp>
      <p:sp>
        <p:nvSpPr>
          <p:cNvPr id="10244" name="Rectangle 4"/>
          <p:cNvSpPr>
            <a:spLocks noGrp="1" noChangeArrowheads="1"/>
          </p:cNvSpPr>
          <p:nvPr>
            <p:ph type="body" sz="half" idx="2"/>
          </p:nvPr>
        </p:nvSpPr>
        <p:spPr>
          <a:xfrm>
            <a:off x="4953000" y="2245659"/>
            <a:ext cx="3810000" cy="3810000"/>
          </a:xfrm>
        </p:spPr>
        <p:txBody>
          <a:bodyPr/>
          <a:lstStyle/>
          <a:p>
            <a:r>
              <a:rPr lang="en-US" altLang="en-US" sz="2800" dirty="0"/>
              <a:t>People see me and the way I act</a:t>
            </a:r>
          </a:p>
          <a:p>
            <a:r>
              <a:rPr lang="en-US" altLang="en-US" sz="2800" dirty="0"/>
              <a:t>My behavior is exemplary and </a:t>
            </a:r>
            <a:r>
              <a:rPr lang="en-US" altLang="en-US" dirty="0"/>
              <a:t>other Cadets</a:t>
            </a:r>
            <a:r>
              <a:rPr lang="en-US" altLang="en-US" sz="2800" dirty="0"/>
              <a:t> can always count on me to behave properly</a:t>
            </a:r>
          </a:p>
        </p:txBody>
      </p:sp>
      <p:pic>
        <p:nvPicPr>
          <p:cNvPr id="5" name="Online Image Placeholder 4">
            <a:extLst>
              <a:ext uri="{FF2B5EF4-FFF2-40B4-BE49-F238E27FC236}">
                <a16:creationId xmlns:a16="http://schemas.microsoft.com/office/drawing/2014/main" id="{19FB3E26-5798-4690-A34A-B7A596EEC28F}"/>
              </a:ext>
            </a:extLst>
          </p:cNvPr>
          <p:cNvPicPr>
            <a:picLocks noGrp="1" noChangeAspect="1"/>
          </p:cNvPicPr>
          <p:nvPr>
            <p:ph type="clipArt"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 y="2245659"/>
            <a:ext cx="3810000" cy="35858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63521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609600"/>
            <a:ext cx="7086600" cy="1143000"/>
          </a:xfrm>
        </p:spPr>
        <p:txBody>
          <a:bodyPr/>
          <a:lstStyle/>
          <a:p>
            <a:pPr algn="ctr"/>
            <a:r>
              <a:rPr lang="en-US" altLang="en-US" dirty="0">
                <a:latin typeface="+mn-lt"/>
              </a:rPr>
              <a:t>I know my job</a:t>
            </a:r>
          </a:p>
        </p:txBody>
      </p:sp>
      <p:sp>
        <p:nvSpPr>
          <p:cNvPr id="11268" name="Rectangle 4"/>
          <p:cNvSpPr>
            <a:spLocks noGrp="1" noChangeArrowheads="1"/>
          </p:cNvSpPr>
          <p:nvPr>
            <p:ph type="body" sz="half" idx="2"/>
          </p:nvPr>
        </p:nvSpPr>
        <p:spPr>
          <a:xfrm>
            <a:off x="5105400" y="2438400"/>
            <a:ext cx="3810000" cy="3429000"/>
          </a:xfrm>
        </p:spPr>
        <p:txBody>
          <a:bodyPr/>
          <a:lstStyle/>
          <a:p>
            <a:r>
              <a:rPr lang="en-US" altLang="en-US" sz="2800"/>
              <a:t>I am good at my assigned job(s)</a:t>
            </a:r>
          </a:p>
          <a:p>
            <a:r>
              <a:rPr lang="en-US" altLang="en-US" sz="2800"/>
              <a:t>I have a lot of knowledge about the Cadet Corps and everything I am responsible for</a:t>
            </a:r>
          </a:p>
        </p:txBody>
      </p:sp>
      <p:pic>
        <p:nvPicPr>
          <p:cNvPr id="5" name="Online Image Placeholder 4" descr="A picture containing stationary&#10;&#10;Description automatically generated">
            <a:extLst>
              <a:ext uri="{FF2B5EF4-FFF2-40B4-BE49-F238E27FC236}">
                <a16:creationId xmlns:a16="http://schemas.microsoft.com/office/drawing/2014/main" id="{1F5C7B57-9451-4208-AE52-A7A7B6993741}"/>
              </a:ext>
            </a:extLst>
          </p:cNvPr>
          <p:cNvPicPr>
            <a:picLocks noGrp="1" noChangeAspect="1"/>
          </p:cNvPicPr>
          <p:nvPr>
            <p:ph type="clipArt"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 y="2768600"/>
            <a:ext cx="3810000" cy="254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2045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31875" y="304800"/>
            <a:ext cx="8001000" cy="1295400"/>
          </a:xfrm>
        </p:spPr>
        <p:txBody>
          <a:bodyPr>
            <a:noAutofit/>
          </a:bodyPr>
          <a:lstStyle/>
          <a:p>
            <a:pPr algn="ctr"/>
            <a:r>
              <a:rPr lang="en-US" altLang="en-US" dirty="0">
                <a:latin typeface="+mn-lt"/>
              </a:rPr>
              <a:t>And I carry out the spirit as well as the letter of the orders I receive</a:t>
            </a:r>
          </a:p>
        </p:txBody>
      </p:sp>
      <p:sp>
        <p:nvSpPr>
          <p:cNvPr id="12292" name="Rectangle 4"/>
          <p:cNvSpPr>
            <a:spLocks noGrp="1" noChangeArrowheads="1"/>
          </p:cNvSpPr>
          <p:nvPr>
            <p:ph type="body" sz="half" idx="2"/>
          </p:nvPr>
        </p:nvSpPr>
        <p:spPr>
          <a:xfrm>
            <a:off x="4743450" y="2057400"/>
            <a:ext cx="4038600" cy="4191000"/>
          </a:xfrm>
        </p:spPr>
        <p:txBody>
          <a:bodyPr/>
          <a:lstStyle/>
          <a:p>
            <a:r>
              <a:rPr lang="en-US" altLang="en-US" sz="2800" dirty="0"/>
              <a:t>The “letter” of orders means I follow the exact orders I am given, word for word</a:t>
            </a:r>
          </a:p>
          <a:p>
            <a:r>
              <a:rPr lang="en-US" altLang="en-US" sz="2800" dirty="0"/>
              <a:t>The “spirit” of the orders means I follow the ideas behind the orders</a:t>
            </a:r>
          </a:p>
        </p:txBody>
      </p:sp>
      <p:pic>
        <p:nvPicPr>
          <p:cNvPr id="5" name="Online Image Placeholder 4">
            <a:extLst>
              <a:ext uri="{FF2B5EF4-FFF2-40B4-BE49-F238E27FC236}">
                <a16:creationId xmlns:a16="http://schemas.microsoft.com/office/drawing/2014/main" id="{7D9A1C76-C1DF-4558-B435-60C5F593343A}"/>
              </a:ext>
            </a:extLst>
          </p:cNvPr>
          <p:cNvPicPr>
            <a:picLocks noGrp="1" noChangeAspect="1"/>
          </p:cNvPicPr>
          <p:nvPr>
            <p:ph type="clipArt"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1000" y="1828800"/>
            <a:ext cx="4191000" cy="4191000"/>
          </a:xfrm>
        </p:spPr>
      </p:pic>
    </p:spTree>
    <p:extLst>
      <p:ext uri="{BB962C8B-B14F-4D97-AF65-F5344CB8AC3E}">
        <p14:creationId xmlns:p14="http://schemas.microsoft.com/office/powerpoint/2010/main" val="2939928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9200" y="609600"/>
            <a:ext cx="7239000" cy="1143000"/>
          </a:xfrm>
        </p:spPr>
        <p:txBody>
          <a:bodyPr>
            <a:noAutofit/>
          </a:bodyPr>
          <a:lstStyle/>
          <a:p>
            <a:pPr algn="ctr"/>
            <a:r>
              <a:rPr lang="en-US" altLang="en-US" dirty="0">
                <a:latin typeface="+mn-lt"/>
              </a:rPr>
              <a:t>An Example of “Spirit” and “Letter” of Orders</a:t>
            </a:r>
          </a:p>
        </p:txBody>
      </p:sp>
      <p:sp>
        <p:nvSpPr>
          <p:cNvPr id="13316" name="Rectangle 4"/>
          <p:cNvSpPr>
            <a:spLocks noGrp="1" noChangeArrowheads="1"/>
          </p:cNvSpPr>
          <p:nvPr>
            <p:ph type="body" sz="half" idx="2"/>
          </p:nvPr>
        </p:nvSpPr>
        <p:spPr>
          <a:xfrm>
            <a:off x="457200" y="2286000"/>
            <a:ext cx="8305800" cy="4114800"/>
          </a:xfrm>
        </p:spPr>
        <p:txBody>
          <a:bodyPr>
            <a:noAutofit/>
          </a:bodyPr>
          <a:lstStyle/>
          <a:p>
            <a:pPr marL="0" indent="0">
              <a:lnSpc>
                <a:spcPct val="100000"/>
              </a:lnSpc>
              <a:spcBef>
                <a:spcPts val="0"/>
              </a:spcBef>
              <a:spcAft>
                <a:spcPts val="1800"/>
              </a:spcAft>
              <a:buNone/>
            </a:pPr>
            <a:r>
              <a:rPr lang="en-US" altLang="en-US" sz="3200" dirty="0"/>
              <a:t>I ask you to guard the front door of school for Open House to help guests and I tell you not to move from there, but</a:t>
            </a:r>
          </a:p>
          <a:p>
            <a:pPr lvl="1">
              <a:lnSpc>
                <a:spcPct val="100000"/>
              </a:lnSpc>
              <a:spcBef>
                <a:spcPts val="0"/>
              </a:spcBef>
              <a:spcAft>
                <a:spcPts val="1800"/>
              </a:spcAft>
            </a:pPr>
            <a:r>
              <a:rPr lang="en-US" altLang="en-US" sz="2800" dirty="0"/>
              <a:t>An older woman asks you to escort her to the office and you do so  </a:t>
            </a:r>
          </a:p>
          <a:p>
            <a:pPr marL="0" indent="0" algn="ctr">
              <a:lnSpc>
                <a:spcPct val="100000"/>
              </a:lnSpc>
              <a:spcBef>
                <a:spcPts val="0"/>
              </a:spcBef>
              <a:spcAft>
                <a:spcPts val="1800"/>
              </a:spcAft>
              <a:buNone/>
            </a:pPr>
            <a:r>
              <a:rPr lang="en-US" altLang="en-US" sz="3200" i="1" dirty="0">
                <a:solidFill>
                  <a:schemeClr val="accent1">
                    <a:lumMod val="75000"/>
                  </a:schemeClr>
                </a:solidFill>
              </a:rPr>
              <a:t>**The “letter” of the orders says do not move, but the “spirit” says it is OK to help**</a:t>
            </a:r>
          </a:p>
        </p:txBody>
      </p:sp>
    </p:spTree>
    <p:extLst>
      <p:ext uri="{BB962C8B-B14F-4D97-AF65-F5344CB8AC3E}">
        <p14:creationId xmlns:p14="http://schemas.microsoft.com/office/powerpoint/2010/main" val="3472054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3581400" y="1524000"/>
            <a:ext cx="2008188"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3400" b="1" dirty="0">
                <a:latin typeface="Arial" panose="020B0604020202020204" pitchFamily="34" charset="0"/>
                <a:ea typeface="ＭＳ Ｐゴシック" panose="020B0600070205080204" pitchFamily="34" charset="-128"/>
              </a:rPr>
              <a:t>Part Two</a:t>
            </a:r>
          </a:p>
        </p:txBody>
      </p:sp>
      <p:pic>
        <p:nvPicPr>
          <p:cNvPr id="2055" name="Picture 7" descr="imgs_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71800"/>
            <a:ext cx="43688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p:cNvSpPr>
            <a:spLocks noChangeArrowheads="1"/>
          </p:cNvSpPr>
          <p:nvPr/>
        </p:nvSpPr>
        <p:spPr bwMode="auto">
          <a:xfrm>
            <a:off x="1125538" y="685800"/>
            <a:ext cx="69605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dirty="0">
                <a:latin typeface="Arial" panose="020B0604020202020204" pitchFamily="34" charset="0"/>
                <a:ea typeface="ＭＳ Ｐゴシック" panose="020B0600070205080204" pitchFamily="34" charset="-128"/>
              </a:rPr>
              <a:t>The Cadet Leader’s Code</a:t>
            </a:r>
          </a:p>
        </p:txBody>
      </p:sp>
    </p:spTree>
    <p:extLst>
      <p:ext uri="{BB962C8B-B14F-4D97-AF65-F5344CB8AC3E}">
        <p14:creationId xmlns:p14="http://schemas.microsoft.com/office/powerpoint/2010/main" val="25581611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304800"/>
            <a:ext cx="7086600" cy="1143000"/>
          </a:xfrm>
        </p:spPr>
        <p:txBody>
          <a:bodyPr/>
          <a:lstStyle/>
          <a:p>
            <a:pPr algn="ctr"/>
            <a:r>
              <a:rPr lang="en-US" altLang="en-US" dirty="0">
                <a:latin typeface="+mn-lt"/>
              </a:rPr>
              <a:t>I take the initiative</a:t>
            </a:r>
          </a:p>
        </p:txBody>
      </p:sp>
      <p:sp>
        <p:nvSpPr>
          <p:cNvPr id="4099" name="Rectangle 3"/>
          <p:cNvSpPr>
            <a:spLocks noGrp="1" noChangeArrowheads="1"/>
          </p:cNvSpPr>
          <p:nvPr>
            <p:ph idx="1"/>
          </p:nvPr>
        </p:nvSpPr>
        <p:spPr>
          <a:xfrm>
            <a:off x="685800" y="2438400"/>
            <a:ext cx="7772400" cy="2819400"/>
          </a:xfrm>
        </p:spPr>
        <p:txBody>
          <a:bodyPr>
            <a:normAutofit/>
          </a:bodyPr>
          <a:lstStyle/>
          <a:p>
            <a:pPr>
              <a:lnSpc>
                <a:spcPct val="100000"/>
              </a:lnSpc>
              <a:spcBef>
                <a:spcPts val="0"/>
              </a:spcBef>
              <a:spcAft>
                <a:spcPts val="2400"/>
              </a:spcAft>
            </a:pPr>
            <a:r>
              <a:rPr lang="en-US" altLang="en-US" sz="3200" dirty="0"/>
              <a:t>I do what is right even if I have not been specifically instructed what to do</a:t>
            </a:r>
          </a:p>
          <a:p>
            <a:pPr>
              <a:lnSpc>
                <a:spcPct val="100000"/>
              </a:lnSpc>
              <a:spcBef>
                <a:spcPts val="0"/>
              </a:spcBef>
              <a:spcAft>
                <a:spcPts val="2400"/>
              </a:spcAft>
            </a:pPr>
            <a:r>
              <a:rPr lang="en-US" altLang="en-US" sz="3200" dirty="0"/>
              <a:t>I figure out what is the right thing to do and I do it</a:t>
            </a:r>
          </a:p>
        </p:txBody>
      </p:sp>
    </p:spTree>
    <p:extLst>
      <p:ext uri="{BB962C8B-B14F-4D97-AF65-F5344CB8AC3E}">
        <p14:creationId xmlns:p14="http://schemas.microsoft.com/office/powerpoint/2010/main" val="1239791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228600"/>
            <a:ext cx="6934200" cy="1143000"/>
          </a:xfrm>
        </p:spPr>
        <p:txBody>
          <a:bodyPr/>
          <a:lstStyle/>
          <a:p>
            <a:pPr algn="ctr"/>
            <a:r>
              <a:rPr lang="en-US" altLang="en-US" dirty="0">
                <a:latin typeface="+mn-lt"/>
              </a:rPr>
              <a:t>…and seek responsibilities</a:t>
            </a:r>
          </a:p>
        </p:txBody>
      </p:sp>
      <p:sp>
        <p:nvSpPr>
          <p:cNvPr id="5123" name="Rectangle 3"/>
          <p:cNvSpPr>
            <a:spLocks noGrp="1" noChangeArrowheads="1"/>
          </p:cNvSpPr>
          <p:nvPr>
            <p:ph idx="1"/>
          </p:nvPr>
        </p:nvSpPr>
        <p:spPr>
          <a:xfrm>
            <a:off x="685800" y="1981200"/>
            <a:ext cx="7772400" cy="2895600"/>
          </a:xfrm>
        </p:spPr>
        <p:txBody>
          <a:bodyPr/>
          <a:lstStyle/>
          <a:p>
            <a:r>
              <a:rPr lang="en-US" altLang="en-US"/>
              <a:t>I want to gain many experiences of leadership, increasing as I get better at my job</a:t>
            </a:r>
          </a:p>
          <a:p>
            <a:r>
              <a:rPr lang="en-US" altLang="en-US"/>
              <a:t>I want others to trust me with increasingly important jobs</a:t>
            </a:r>
          </a:p>
        </p:txBody>
      </p:sp>
      <p:pic>
        <p:nvPicPr>
          <p:cNvPr id="3" name="Picture 2" descr="A birthday cake&#10;&#10;Description automatically generated">
            <a:extLst>
              <a:ext uri="{FF2B5EF4-FFF2-40B4-BE49-F238E27FC236}">
                <a16:creationId xmlns:a16="http://schemas.microsoft.com/office/drawing/2014/main" id="{8C0BE3BC-CB03-4F1F-9B0D-BC2BFB857CC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10000" y="3314700"/>
            <a:ext cx="4419600" cy="3314700"/>
          </a:xfrm>
          <a:prstGeom prst="rect">
            <a:avLst/>
          </a:prstGeom>
        </p:spPr>
      </p:pic>
    </p:spTree>
    <p:extLst>
      <p:ext uri="{BB962C8B-B14F-4D97-AF65-F5344CB8AC3E}">
        <p14:creationId xmlns:p14="http://schemas.microsoft.com/office/powerpoint/2010/main" val="2687358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304800"/>
            <a:ext cx="7239000" cy="1143000"/>
          </a:xfrm>
        </p:spPr>
        <p:txBody>
          <a:bodyPr>
            <a:noAutofit/>
          </a:bodyPr>
          <a:lstStyle/>
          <a:p>
            <a:pPr algn="ctr"/>
            <a:r>
              <a:rPr lang="en-US" altLang="en-US" dirty="0">
                <a:latin typeface="+mn-lt"/>
              </a:rPr>
              <a:t>And I face situations with boldness and confidence</a:t>
            </a:r>
          </a:p>
        </p:txBody>
      </p:sp>
      <p:sp>
        <p:nvSpPr>
          <p:cNvPr id="6147" name="Rectangle 3"/>
          <p:cNvSpPr>
            <a:spLocks noGrp="1" noChangeArrowheads="1"/>
          </p:cNvSpPr>
          <p:nvPr>
            <p:ph idx="1"/>
          </p:nvPr>
        </p:nvSpPr>
        <p:spPr>
          <a:xfrm>
            <a:off x="609600" y="1828800"/>
            <a:ext cx="3686452" cy="4572000"/>
          </a:xfrm>
        </p:spPr>
        <p:txBody>
          <a:bodyPr>
            <a:normAutofit fontScale="92500"/>
          </a:bodyPr>
          <a:lstStyle/>
          <a:p>
            <a:r>
              <a:rPr lang="en-US" altLang="en-US" dirty="0"/>
              <a:t>When faced with problems or challenges, I do not back down</a:t>
            </a:r>
          </a:p>
          <a:p>
            <a:r>
              <a:rPr lang="en-US" altLang="en-US" dirty="0"/>
              <a:t>I face problems head on</a:t>
            </a:r>
          </a:p>
          <a:p>
            <a:r>
              <a:rPr lang="en-US" altLang="en-US" dirty="0"/>
              <a:t>I am confident in my ability to tackle complicated problems</a:t>
            </a:r>
          </a:p>
          <a:p>
            <a:r>
              <a:rPr lang="en-US" altLang="en-US" dirty="0"/>
              <a:t>I know I am capable of problem solving and I show others my self-confidence</a:t>
            </a:r>
          </a:p>
        </p:txBody>
      </p:sp>
      <p:pic>
        <p:nvPicPr>
          <p:cNvPr id="3" name="Picture 2" descr="A close up of text on a black background&#10;&#10;Description automatically generated">
            <a:extLst>
              <a:ext uri="{FF2B5EF4-FFF2-40B4-BE49-F238E27FC236}">
                <a16:creationId xmlns:a16="http://schemas.microsoft.com/office/drawing/2014/main" id="{7E4C68E9-F77A-4676-B279-BD1D76E8FC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2057400"/>
            <a:ext cx="4229100" cy="3571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6267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304800"/>
            <a:ext cx="7315200" cy="1143000"/>
          </a:xfrm>
        </p:spPr>
        <p:txBody>
          <a:bodyPr/>
          <a:lstStyle/>
          <a:p>
            <a:pPr algn="ctr"/>
            <a:r>
              <a:rPr lang="en-US" altLang="en-US" dirty="0">
                <a:latin typeface="+mn-lt"/>
              </a:rPr>
              <a:t>I estimate the situation</a:t>
            </a:r>
          </a:p>
        </p:txBody>
      </p:sp>
      <p:sp>
        <p:nvSpPr>
          <p:cNvPr id="7171" name="Rectangle 3"/>
          <p:cNvSpPr>
            <a:spLocks noGrp="1" noChangeArrowheads="1"/>
          </p:cNvSpPr>
          <p:nvPr>
            <p:ph idx="1"/>
          </p:nvPr>
        </p:nvSpPr>
        <p:spPr>
          <a:xfrm>
            <a:off x="685800" y="2209800"/>
            <a:ext cx="3886200" cy="4343400"/>
          </a:xfrm>
        </p:spPr>
        <p:txBody>
          <a:bodyPr>
            <a:normAutofit/>
          </a:bodyPr>
          <a:lstStyle/>
          <a:p>
            <a:r>
              <a:rPr lang="en-US" altLang="en-US" dirty="0"/>
              <a:t>I don’t rush to judgment or action until I am first aware of the situation in which I find myself</a:t>
            </a:r>
          </a:p>
          <a:p>
            <a:r>
              <a:rPr lang="en-US" altLang="en-US" dirty="0"/>
              <a:t>I gather information about the task at hand before I act</a:t>
            </a:r>
          </a:p>
        </p:txBody>
      </p:sp>
      <p:pic>
        <p:nvPicPr>
          <p:cNvPr id="3" name="Picture 2" descr="A close up of a sign&#10;&#10;Description automatically generated">
            <a:extLst>
              <a:ext uri="{FF2B5EF4-FFF2-40B4-BE49-F238E27FC236}">
                <a16:creationId xmlns:a16="http://schemas.microsoft.com/office/drawing/2014/main" id="{A730AB0D-B29E-4BEC-8670-A34627D2FD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00600" y="1905000"/>
            <a:ext cx="3541690" cy="3657600"/>
          </a:xfrm>
          <a:prstGeom prst="rect">
            <a:avLst/>
          </a:prstGeom>
        </p:spPr>
      </p:pic>
    </p:spTree>
    <p:extLst>
      <p:ext uri="{BB962C8B-B14F-4D97-AF65-F5344CB8AC3E}">
        <p14:creationId xmlns:p14="http://schemas.microsoft.com/office/powerpoint/2010/main" val="76003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1295400" y="381000"/>
            <a:ext cx="7467600" cy="1143000"/>
          </a:xfrm>
        </p:spPr>
        <p:txBody>
          <a:bodyPr>
            <a:noAutofit/>
          </a:bodyPr>
          <a:lstStyle/>
          <a:p>
            <a:pPr algn="ctr"/>
            <a:r>
              <a:rPr lang="en-US" altLang="en-US" dirty="0">
                <a:latin typeface="+mn-lt"/>
              </a:rPr>
              <a:t>Principle 1: Know Yourself and Seek Self-Improvement</a:t>
            </a:r>
          </a:p>
        </p:txBody>
      </p:sp>
      <p:sp>
        <p:nvSpPr>
          <p:cNvPr id="6150" name="Rectangle 6"/>
          <p:cNvSpPr>
            <a:spLocks noGrp="1" noChangeArrowheads="1"/>
          </p:cNvSpPr>
          <p:nvPr>
            <p:ph type="body" sz="half" idx="1"/>
          </p:nvPr>
        </p:nvSpPr>
        <p:spPr>
          <a:xfrm>
            <a:off x="609600" y="1981200"/>
            <a:ext cx="3657600" cy="4114800"/>
          </a:xfrm>
        </p:spPr>
        <p:txBody>
          <a:bodyPr vert="horz" lIns="91440" tIns="45720" rIns="91440" bIns="45720" rtlCol="0" anchor="t">
            <a:normAutofit/>
          </a:bodyPr>
          <a:lstStyle/>
          <a:p>
            <a:endParaRPr lang="en-US" altLang="en-US" dirty="0"/>
          </a:p>
          <a:p>
            <a:r>
              <a:rPr lang="en-US" altLang="en-US" sz="2800" dirty="0"/>
              <a:t>Know your strengths and your weaknesses</a:t>
            </a:r>
            <a:endParaRPr lang="en-US" dirty="0"/>
          </a:p>
          <a:p>
            <a:r>
              <a:rPr lang="en-US" altLang="en-US" dirty="0"/>
              <a:t>Strive </a:t>
            </a:r>
            <a:r>
              <a:rPr lang="en-US" altLang="en-US" sz="2800" dirty="0"/>
              <a:t>to be </a:t>
            </a:r>
            <a:r>
              <a:rPr lang="en-US" altLang="en-US" dirty="0"/>
              <a:t>a better person today than you were yesterday</a:t>
            </a:r>
          </a:p>
          <a:p>
            <a:r>
              <a:rPr lang="en-US" altLang="en-US" dirty="0">
                <a:cs typeface="Calibri"/>
              </a:rPr>
              <a:t>Learn something new everyday</a:t>
            </a:r>
            <a:endParaRPr lang="en-US" altLang="en-US" sz="2800" dirty="0">
              <a:cs typeface="Calibri"/>
            </a:endParaRPr>
          </a:p>
          <a:p>
            <a:endParaRPr lang="en-US" altLang="en-US" dirty="0">
              <a:cs typeface="Calibri"/>
            </a:endParaRPr>
          </a:p>
          <a:p>
            <a:endParaRPr lang="en-US" altLang="en-US" dirty="0">
              <a:cs typeface="Calibri"/>
            </a:endParaRPr>
          </a:p>
        </p:txBody>
      </p:sp>
      <p:pic>
        <p:nvPicPr>
          <p:cNvPr id="2" name="Picture 2" descr="A picture containing person, outdoor, man, sky&#10;&#10;Description generated with very high confidence">
            <a:extLst>
              <a:ext uri="{FF2B5EF4-FFF2-40B4-BE49-F238E27FC236}">
                <a16:creationId xmlns:a16="http://schemas.microsoft.com/office/drawing/2014/main" id="{3D86765E-960C-4BFD-A559-2CFF942A7C04}"/>
              </a:ext>
            </a:extLst>
          </p:cNvPr>
          <p:cNvPicPr>
            <a:picLocks noChangeAspect="1"/>
          </p:cNvPicPr>
          <p:nvPr/>
        </p:nvPicPr>
        <p:blipFill>
          <a:blip r:embed="rId2"/>
          <a:stretch>
            <a:fillRect/>
          </a:stretch>
        </p:blipFill>
        <p:spPr>
          <a:xfrm>
            <a:off x="4591050" y="1685925"/>
            <a:ext cx="3824288" cy="48597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31433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9200" y="228600"/>
            <a:ext cx="7239000" cy="1143000"/>
          </a:xfrm>
        </p:spPr>
        <p:txBody>
          <a:bodyPr>
            <a:noAutofit/>
          </a:bodyPr>
          <a:lstStyle/>
          <a:p>
            <a:pPr algn="ctr"/>
            <a:r>
              <a:rPr lang="en-US" altLang="en-US" dirty="0">
                <a:latin typeface="+mn-lt"/>
              </a:rPr>
              <a:t>…and make my own decision as to the best course of action</a:t>
            </a:r>
          </a:p>
        </p:txBody>
      </p:sp>
      <p:sp>
        <p:nvSpPr>
          <p:cNvPr id="8195" name="Rectangle 3"/>
          <p:cNvSpPr>
            <a:spLocks noGrp="1" noChangeArrowheads="1"/>
          </p:cNvSpPr>
          <p:nvPr>
            <p:ph idx="1"/>
          </p:nvPr>
        </p:nvSpPr>
        <p:spPr>
          <a:xfrm>
            <a:off x="685800" y="2209800"/>
            <a:ext cx="7772400" cy="4114800"/>
          </a:xfrm>
        </p:spPr>
        <p:txBody>
          <a:bodyPr/>
          <a:lstStyle/>
          <a:p>
            <a:r>
              <a:rPr lang="en-US" altLang="en-US" sz="2800" dirty="0"/>
              <a:t>I consider all the options</a:t>
            </a:r>
          </a:p>
          <a:p>
            <a:r>
              <a:rPr lang="en-US" altLang="en-US" sz="2800" dirty="0"/>
              <a:t>I choose the best one and communicate my decision to others in a way that makes them know I mean business and I know what I am doing</a:t>
            </a:r>
          </a:p>
          <a:p>
            <a:r>
              <a:rPr lang="en-US" altLang="en-US" sz="2800" dirty="0"/>
              <a:t>I consult with others who can give me information about things I need to make decisions on, but ultimately I make the final decision and stick by that decision</a:t>
            </a:r>
          </a:p>
        </p:txBody>
      </p:sp>
    </p:spTree>
    <p:extLst>
      <p:ext uri="{BB962C8B-B14F-4D97-AF65-F5344CB8AC3E}">
        <p14:creationId xmlns:p14="http://schemas.microsoft.com/office/powerpoint/2010/main" val="963772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6EFF219B-1792-4A3A-9657-DE02C66117F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15063" y="3824288"/>
            <a:ext cx="2728912" cy="2728912"/>
          </a:xfrm>
          <a:prstGeom prst="rect">
            <a:avLst/>
          </a:prstGeom>
        </p:spPr>
      </p:pic>
      <p:sp>
        <p:nvSpPr>
          <p:cNvPr id="9218" name="Rectangle 2"/>
          <p:cNvSpPr>
            <a:spLocks noGrp="1" noChangeArrowheads="1"/>
          </p:cNvSpPr>
          <p:nvPr>
            <p:ph type="title"/>
          </p:nvPr>
        </p:nvSpPr>
        <p:spPr>
          <a:xfrm>
            <a:off x="990600" y="304800"/>
            <a:ext cx="7924800" cy="1752600"/>
          </a:xfrm>
        </p:spPr>
        <p:txBody>
          <a:bodyPr>
            <a:noAutofit/>
          </a:bodyPr>
          <a:lstStyle/>
          <a:p>
            <a:pPr algn="ctr"/>
            <a:r>
              <a:rPr lang="en-US" altLang="en-US" dirty="0">
                <a:latin typeface="+mn-lt"/>
              </a:rPr>
              <a:t>No matter what the requirements, I stay with the job until the job is done</a:t>
            </a:r>
          </a:p>
        </p:txBody>
      </p:sp>
      <p:sp>
        <p:nvSpPr>
          <p:cNvPr id="9219" name="Rectangle 3"/>
          <p:cNvSpPr>
            <a:spLocks noGrp="1" noChangeArrowheads="1"/>
          </p:cNvSpPr>
          <p:nvPr>
            <p:ph idx="1"/>
          </p:nvPr>
        </p:nvSpPr>
        <p:spPr>
          <a:xfrm>
            <a:off x="685800" y="2667000"/>
            <a:ext cx="6096000" cy="3657600"/>
          </a:xfrm>
        </p:spPr>
        <p:txBody>
          <a:bodyPr/>
          <a:lstStyle/>
          <a:p>
            <a:r>
              <a:rPr lang="en-US" altLang="en-US" dirty="0"/>
              <a:t>I do not quit in the middle of the game</a:t>
            </a:r>
          </a:p>
          <a:p>
            <a:r>
              <a:rPr lang="en-US" altLang="en-US" dirty="0"/>
              <a:t>When I start something, I finish it to the best of my ability</a:t>
            </a:r>
          </a:p>
          <a:p>
            <a:r>
              <a:rPr lang="en-US" altLang="en-US" dirty="0"/>
              <a:t>No matter how hard something may be, I am not a quitter</a:t>
            </a:r>
          </a:p>
          <a:p>
            <a:r>
              <a:rPr lang="en-US" altLang="en-US" dirty="0"/>
              <a:t>Even though I may be tired, I continue on</a:t>
            </a:r>
          </a:p>
        </p:txBody>
      </p:sp>
    </p:spTree>
    <p:extLst>
      <p:ext uri="{BB962C8B-B14F-4D97-AF65-F5344CB8AC3E}">
        <p14:creationId xmlns:p14="http://schemas.microsoft.com/office/powerpoint/2010/main" val="4040430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228600"/>
            <a:ext cx="7467600" cy="1143000"/>
          </a:xfrm>
        </p:spPr>
        <p:txBody>
          <a:bodyPr>
            <a:noAutofit/>
          </a:bodyPr>
          <a:lstStyle/>
          <a:p>
            <a:pPr algn="ctr"/>
            <a:r>
              <a:rPr lang="en-US" altLang="en-US" dirty="0">
                <a:latin typeface="+mn-lt"/>
              </a:rPr>
              <a:t>…no matter what the results, </a:t>
            </a:r>
            <a:br>
              <a:rPr lang="en-US" altLang="en-US" dirty="0">
                <a:latin typeface="+mn-lt"/>
              </a:rPr>
            </a:br>
            <a:r>
              <a:rPr lang="en-US" altLang="en-US" dirty="0">
                <a:latin typeface="+mn-lt"/>
              </a:rPr>
              <a:t>I assume full responsibility</a:t>
            </a:r>
          </a:p>
        </p:txBody>
      </p:sp>
      <p:sp>
        <p:nvSpPr>
          <p:cNvPr id="10243" name="Rectangle 3"/>
          <p:cNvSpPr>
            <a:spLocks noGrp="1" noChangeArrowheads="1"/>
          </p:cNvSpPr>
          <p:nvPr>
            <p:ph idx="1"/>
          </p:nvPr>
        </p:nvSpPr>
        <p:spPr>
          <a:xfrm>
            <a:off x="533400" y="1702444"/>
            <a:ext cx="8153400" cy="2433362"/>
          </a:xfrm>
        </p:spPr>
        <p:txBody>
          <a:bodyPr>
            <a:normAutofit fontScale="92500"/>
          </a:bodyPr>
          <a:lstStyle/>
          <a:p>
            <a:r>
              <a:rPr lang="en-US" altLang="en-US" dirty="0"/>
              <a:t>I am the leader</a:t>
            </a:r>
          </a:p>
          <a:p>
            <a:r>
              <a:rPr lang="en-US" altLang="en-US" dirty="0"/>
              <a:t>I am responsible for everything that happens or fails to happen under my command</a:t>
            </a:r>
          </a:p>
          <a:p>
            <a:r>
              <a:rPr lang="en-US" altLang="en-US" dirty="0"/>
              <a:t>If the results are good, I share the glory with my cadets</a:t>
            </a:r>
          </a:p>
          <a:p>
            <a:r>
              <a:rPr lang="en-US" altLang="en-US" dirty="0"/>
              <a:t>If the results are bad, it is all my fault!</a:t>
            </a:r>
          </a:p>
        </p:txBody>
      </p:sp>
      <p:pic>
        <p:nvPicPr>
          <p:cNvPr id="6" name="Picture 5" descr="A close up of a logo&#10;&#10;Description automatically generated">
            <a:extLst>
              <a:ext uri="{FF2B5EF4-FFF2-40B4-BE49-F238E27FC236}">
                <a16:creationId xmlns:a16="http://schemas.microsoft.com/office/drawing/2014/main" id="{A70846E5-EDB3-47B2-882F-73A4515644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29968" y="4151191"/>
            <a:ext cx="5084064" cy="24333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2841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3581400" y="1524000"/>
            <a:ext cx="2008188"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3400" b="1" dirty="0">
                <a:latin typeface="Arial" panose="020B0604020202020204" pitchFamily="34" charset="0"/>
                <a:ea typeface="ＭＳ Ｐゴシック" panose="020B0600070205080204" pitchFamily="34" charset="-128"/>
              </a:rPr>
              <a:t>Part Two</a:t>
            </a:r>
          </a:p>
        </p:txBody>
      </p:sp>
      <p:pic>
        <p:nvPicPr>
          <p:cNvPr id="2055" name="Picture 7" descr="imgs_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71800"/>
            <a:ext cx="43688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p:cNvSpPr>
            <a:spLocks noChangeArrowheads="1"/>
          </p:cNvSpPr>
          <p:nvPr/>
        </p:nvSpPr>
        <p:spPr bwMode="auto">
          <a:xfrm>
            <a:off x="1125538" y="685800"/>
            <a:ext cx="69605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dirty="0">
                <a:latin typeface="Arial" panose="020B0604020202020204" pitchFamily="34" charset="0"/>
                <a:ea typeface="ＭＳ Ｐゴシック" panose="020B0600070205080204" pitchFamily="34" charset="-128"/>
              </a:rPr>
              <a:t>The Cadet Leader’s Code</a:t>
            </a:r>
          </a:p>
        </p:txBody>
      </p:sp>
    </p:spTree>
    <p:extLst>
      <p:ext uri="{BB962C8B-B14F-4D97-AF65-F5344CB8AC3E}">
        <p14:creationId xmlns:p14="http://schemas.microsoft.com/office/powerpoint/2010/main" val="737765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28600"/>
            <a:ext cx="7467600" cy="1143000"/>
          </a:xfrm>
        </p:spPr>
        <p:txBody>
          <a:bodyPr/>
          <a:lstStyle/>
          <a:p>
            <a:pPr algn="ctr"/>
            <a:r>
              <a:rPr lang="en-US" altLang="en-US" dirty="0">
                <a:latin typeface="+mn-lt"/>
              </a:rPr>
              <a:t>I train my Cadets as a team</a:t>
            </a:r>
          </a:p>
        </p:txBody>
      </p:sp>
      <p:sp>
        <p:nvSpPr>
          <p:cNvPr id="5124" name="Rectangle 4"/>
          <p:cNvSpPr>
            <a:spLocks noGrp="1" noChangeArrowheads="1"/>
          </p:cNvSpPr>
          <p:nvPr>
            <p:ph type="body" sz="half" idx="2"/>
          </p:nvPr>
        </p:nvSpPr>
        <p:spPr>
          <a:xfrm>
            <a:off x="5029200" y="2133600"/>
            <a:ext cx="3810000" cy="4114800"/>
          </a:xfrm>
        </p:spPr>
        <p:txBody>
          <a:bodyPr/>
          <a:lstStyle/>
          <a:p>
            <a:r>
              <a:rPr lang="en-US" altLang="en-US" sz="2800" dirty="0"/>
              <a:t>I get them to work together so we accomplish the mission as a group</a:t>
            </a:r>
          </a:p>
          <a:p>
            <a:r>
              <a:rPr lang="en-US" altLang="en-US" sz="2800" dirty="0"/>
              <a:t>I want them to think of themselves as part of a team</a:t>
            </a:r>
          </a:p>
        </p:txBody>
      </p:sp>
      <p:pic>
        <p:nvPicPr>
          <p:cNvPr id="5" name="Online Image Placeholder 4" descr="A group of people playing football on a field&#10;&#10;Description automatically generated">
            <a:extLst>
              <a:ext uri="{FF2B5EF4-FFF2-40B4-BE49-F238E27FC236}">
                <a16:creationId xmlns:a16="http://schemas.microsoft.com/office/drawing/2014/main" id="{320F3671-E447-4327-9374-C4A888308457}"/>
              </a:ext>
            </a:extLst>
          </p:cNvPr>
          <p:cNvPicPr>
            <a:picLocks noGrp="1" noChangeAspect="1"/>
          </p:cNvPicPr>
          <p:nvPr>
            <p:ph type="clipArt" sz="half"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5244" y="2133600"/>
            <a:ext cx="4245748" cy="2895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13593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66800" y="228600"/>
            <a:ext cx="7391400" cy="1143000"/>
          </a:xfrm>
        </p:spPr>
        <p:txBody>
          <a:bodyPr/>
          <a:lstStyle/>
          <a:p>
            <a:pPr algn="ctr"/>
            <a:r>
              <a:rPr lang="en-US" altLang="en-US" dirty="0">
                <a:latin typeface="+mn-lt"/>
              </a:rPr>
              <a:t>…and lead them with tact</a:t>
            </a:r>
          </a:p>
        </p:txBody>
      </p:sp>
      <p:sp>
        <p:nvSpPr>
          <p:cNvPr id="6147" name="Rectangle 3"/>
          <p:cNvSpPr>
            <a:spLocks noGrp="1" noChangeArrowheads="1"/>
          </p:cNvSpPr>
          <p:nvPr>
            <p:ph type="body" sz="half" idx="1"/>
          </p:nvPr>
        </p:nvSpPr>
        <p:spPr>
          <a:xfrm>
            <a:off x="609600" y="1905000"/>
            <a:ext cx="3810000" cy="4114800"/>
          </a:xfrm>
        </p:spPr>
        <p:txBody>
          <a:bodyPr/>
          <a:lstStyle/>
          <a:p>
            <a:r>
              <a:rPr lang="en-US" altLang="en-US" sz="2800" dirty="0"/>
              <a:t>I treat them with respect and try not to say things that will hurt their feelings</a:t>
            </a:r>
          </a:p>
          <a:p>
            <a:r>
              <a:rPr lang="en-US" altLang="en-US" sz="2800" dirty="0"/>
              <a:t>If I have to correct them I do it fairly and with sensitivity to how they feel</a:t>
            </a:r>
          </a:p>
        </p:txBody>
      </p:sp>
      <p:pic>
        <p:nvPicPr>
          <p:cNvPr id="5" name="Online Image Placeholder 4" descr="A picture containing person&#10;&#10;Description automatically generated">
            <a:extLst>
              <a:ext uri="{FF2B5EF4-FFF2-40B4-BE49-F238E27FC236}">
                <a16:creationId xmlns:a16="http://schemas.microsoft.com/office/drawing/2014/main" id="{54AF52CC-4786-4B9B-932F-C49454AC5B2D}"/>
              </a:ext>
            </a:extLst>
          </p:cNvPr>
          <p:cNvPicPr>
            <a:picLocks noGrp="1" noChangeAspect="1"/>
          </p:cNvPicPr>
          <p:nvPr>
            <p:ph type="clipArt"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08021" y="1905000"/>
            <a:ext cx="3950179" cy="3349752"/>
          </a:xfrm>
        </p:spPr>
      </p:pic>
    </p:spTree>
    <p:extLst>
      <p:ext uri="{BB962C8B-B14F-4D97-AF65-F5344CB8AC3E}">
        <p14:creationId xmlns:p14="http://schemas.microsoft.com/office/powerpoint/2010/main" val="871659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28600"/>
            <a:ext cx="7924800" cy="1143000"/>
          </a:xfrm>
        </p:spPr>
        <p:txBody>
          <a:bodyPr/>
          <a:lstStyle/>
          <a:p>
            <a:pPr algn="ctr"/>
            <a:r>
              <a:rPr lang="en-US" altLang="en-US" dirty="0">
                <a:latin typeface="+mn-lt"/>
              </a:rPr>
              <a:t>…enthusiasm</a:t>
            </a:r>
          </a:p>
        </p:txBody>
      </p:sp>
      <p:sp>
        <p:nvSpPr>
          <p:cNvPr id="7172" name="Rectangle 4"/>
          <p:cNvSpPr>
            <a:spLocks noGrp="1" noChangeArrowheads="1"/>
          </p:cNvSpPr>
          <p:nvPr>
            <p:ph type="body" sz="half" idx="2"/>
          </p:nvPr>
        </p:nvSpPr>
        <p:spPr>
          <a:xfrm>
            <a:off x="4419600" y="1828800"/>
            <a:ext cx="3810000" cy="4114800"/>
          </a:xfrm>
        </p:spPr>
        <p:txBody>
          <a:bodyPr/>
          <a:lstStyle/>
          <a:p>
            <a:r>
              <a:rPr lang="en-US" altLang="en-US" sz="2800" dirty="0"/>
              <a:t>I put forth a lot of effort and my Cadets see how much energy I put into my job and into accomplishing the mission</a:t>
            </a:r>
          </a:p>
        </p:txBody>
      </p:sp>
      <p:pic>
        <p:nvPicPr>
          <p:cNvPr id="3" name="Picture 2" descr="A picture containing person, man, holding&#10;&#10;Description automatically generated">
            <a:extLst>
              <a:ext uri="{FF2B5EF4-FFF2-40B4-BE49-F238E27FC236}">
                <a16:creationId xmlns:a16="http://schemas.microsoft.com/office/drawing/2014/main" id="{D7CE83D3-647F-4FF7-AC8A-82E7DB1E83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5401" y="1828800"/>
            <a:ext cx="2839760" cy="4648200"/>
          </a:xfrm>
          <a:prstGeom prst="rect">
            <a:avLst/>
          </a:prstGeom>
        </p:spPr>
      </p:pic>
    </p:spTree>
    <p:extLst>
      <p:ext uri="{BB962C8B-B14F-4D97-AF65-F5344CB8AC3E}">
        <p14:creationId xmlns:p14="http://schemas.microsoft.com/office/powerpoint/2010/main" val="3103318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924800" cy="990600"/>
          </a:xfrm>
        </p:spPr>
        <p:txBody>
          <a:bodyPr/>
          <a:lstStyle/>
          <a:p>
            <a:pPr algn="ctr"/>
            <a:r>
              <a:rPr lang="en-US" altLang="en-US" dirty="0">
                <a:latin typeface="+mn-lt"/>
              </a:rPr>
              <a:t>…and with justice</a:t>
            </a:r>
          </a:p>
        </p:txBody>
      </p:sp>
      <p:sp>
        <p:nvSpPr>
          <p:cNvPr id="8195" name="Rectangle 3"/>
          <p:cNvSpPr>
            <a:spLocks noGrp="1" noChangeArrowheads="1"/>
          </p:cNvSpPr>
          <p:nvPr>
            <p:ph type="body" sz="half" idx="1"/>
          </p:nvPr>
        </p:nvSpPr>
        <p:spPr>
          <a:xfrm>
            <a:off x="304800" y="3124200"/>
            <a:ext cx="3810000" cy="2286000"/>
          </a:xfrm>
        </p:spPr>
        <p:txBody>
          <a:bodyPr/>
          <a:lstStyle/>
          <a:p>
            <a:r>
              <a:rPr lang="en-US" altLang="en-US" sz="2800" dirty="0"/>
              <a:t>I treat the Cadets fairly and make decisions I know are as fair as they can be</a:t>
            </a:r>
          </a:p>
        </p:txBody>
      </p:sp>
      <p:pic>
        <p:nvPicPr>
          <p:cNvPr id="5" name="Online Image Placeholder 4" descr="A close up of a logo&#10;&#10;Description automatically generated">
            <a:extLst>
              <a:ext uri="{FF2B5EF4-FFF2-40B4-BE49-F238E27FC236}">
                <a16:creationId xmlns:a16="http://schemas.microsoft.com/office/drawing/2014/main" id="{87CC3854-81C9-4F64-AADB-E383220D513B}"/>
              </a:ext>
            </a:extLst>
          </p:cNvPr>
          <p:cNvPicPr>
            <a:picLocks noGrp="1" noChangeAspect="1"/>
          </p:cNvPicPr>
          <p:nvPr>
            <p:ph type="clipArt"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8200" y="2252911"/>
            <a:ext cx="3810000" cy="3571377"/>
          </a:xfrm>
        </p:spPr>
      </p:pic>
    </p:spTree>
    <p:extLst>
      <p:ext uri="{BB962C8B-B14F-4D97-AF65-F5344CB8AC3E}">
        <p14:creationId xmlns:p14="http://schemas.microsoft.com/office/powerpoint/2010/main" val="768087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228600"/>
            <a:ext cx="7543800" cy="1143000"/>
          </a:xfrm>
        </p:spPr>
        <p:txBody>
          <a:bodyPr>
            <a:noAutofit/>
          </a:bodyPr>
          <a:lstStyle/>
          <a:p>
            <a:pPr algn="ctr"/>
            <a:r>
              <a:rPr lang="en-US" altLang="en-US" dirty="0">
                <a:latin typeface="+mn-lt"/>
              </a:rPr>
              <a:t>I command their confidence </a:t>
            </a:r>
            <a:br>
              <a:rPr lang="en-US" altLang="en-US" dirty="0">
                <a:latin typeface="+mn-lt"/>
              </a:rPr>
            </a:br>
            <a:r>
              <a:rPr lang="en-US" altLang="en-US" dirty="0">
                <a:latin typeface="+mn-lt"/>
              </a:rPr>
              <a:t>and their loyalty</a:t>
            </a:r>
          </a:p>
        </p:txBody>
      </p:sp>
      <p:sp>
        <p:nvSpPr>
          <p:cNvPr id="9220" name="Rectangle 4"/>
          <p:cNvSpPr>
            <a:spLocks noGrp="1" noChangeArrowheads="1"/>
          </p:cNvSpPr>
          <p:nvPr>
            <p:ph type="body" sz="half" idx="2"/>
          </p:nvPr>
        </p:nvSpPr>
        <p:spPr>
          <a:xfrm>
            <a:off x="762000" y="3429000"/>
            <a:ext cx="8001000" cy="2743200"/>
          </a:xfrm>
        </p:spPr>
        <p:txBody>
          <a:bodyPr/>
          <a:lstStyle/>
          <a:p>
            <a:r>
              <a:rPr lang="en-US" altLang="en-US" sz="2800" dirty="0"/>
              <a:t>They trust me to do the right thing and to take care of them</a:t>
            </a:r>
          </a:p>
          <a:p>
            <a:r>
              <a:rPr lang="en-US" altLang="en-US" sz="2800" dirty="0"/>
              <a:t>They are loyal to me and to the organization</a:t>
            </a:r>
          </a:p>
          <a:p>
            <a:r>
              <a:rPr lang="en-US" altLang="en-US" sz="2800" dirty="0"/>
              <a:t>They have confidence that I will be faithful to them, too</a:t>
            </a:r>
          </a:p>
        </p:txBody>
      </p:sp>
      <p:pic>
        <p:nvPicPr>
          <p:cNvPr id="5" name="Online Image Placeholder 4" descr="A close up of a blackboard&#10;&#10;Description automatically generated">
            <a:extLst>
              <a:ext uri="{FF2B5EF4-FFF2-40B4-BE49-F238E27FC236}">
                <a16:creationId xmlns:a16="http://schemas.microsoft.com/office/drawing/2014/main" id="{3E85C30E-ACFA-42D2-A1EE-FEB2A598132C}"/>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7400" y="1667948"/>
            <a:ext cx="4572000" cy="1506133"/>
          </a:xfrm>
          <a:prstGeom prst="rect">
            <a:avLst/>
          </a:prstGeom>
          <a:ln>
            <a:noFill/>
          </a:ln>
          <a:effectLst>
            <a:softEdge rad="112500"/>
          </a:effectLst>
        </p:spPr>
      </p:pic>
    </p:spTree>
    <p:extLst>
      <p:ext uri="{BB962C8B-B14F-4D97-AF65-F5344CB8AC3E}">
        <p14:creationId xmlns:p14="http://schemas.microsoft.com/office/powerpoint/2010/main" val="3087736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nline Image Placeholder 9" descr="A drawing of a person&#10;&#10;Description automatically generated">
            <a:extLst>
              <a:ext uri="{FF2B5EF4-FFF2-40B4-BE49-F238E27FC236}">
                <a16:creationId xmlns:a16="http://schemas.microsoft.com/office/drawing/2014/main" id="{462E8937-861D-4872-B9B6-8F6BDB20A0B4}"/>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000" y="1621860"/>
            <a:ext cx="3639121" cy="4985098"/>
          </a:xfrm>
        </p:spPr>
      </p:pic>
      <p:sp>
        <p:nvSpPr>
          <p:cNvPr id="10242" name="Rectangle 2"/>
          <p:cNvSpPr>
            <a:spLocks noGrp="1" noChangeArrowheads="1"/>
          </p:cNvSpPr>
          <p:nvPr>
            <p:ph type="title"/>
          </p:nvPr>
        </p:nvSpPr>
        <p:spPr>
          <a:xfrm>
            <a:off x="1219200" y="228600"/>
            <a:ext cx="7924800" cy="1752600"/>
          </a:xfrm>
        </p:spPr>
        <p:txBody>
          <a:bodyPr>
            <a:noAutofit/>
          </a:bodyPr>
          <a:lstStyle/>
          <a:p>
            <a:pPr algn="ctr"/>
            <a:r>
              <a:rPr lang="en-US" altLang="en-US" dirty="0">
                <a:latin typeface="+mn-lt"/>
              </a:rPr>
              <a:t>They know I would not assign them any duty I myself would not perform</a:t>
            </a:r>
          </a:p>
        </p:txBody>
      </p:sp>
      <p:sp>
        <p:nvSpPr>
          <p:cNvPr id="10244" name="Rectangle 4"/>
          <p:cNvSpPr>
            <a:spLocks noGrp="1" noChangeArrowheads="1"/>
          </p:cNvSpPr>
          <p:nvPr>
            <p:ph type="body" sz="half" idx="2"/>
          </p:nvPr>
        </p:nvSpPr>
        <p:spPr>
          <a:xfrm>
            <a:off x="4800600" y="2438400"/>
            <a:ext cx="3810000" cy="4114800"/>
          </a:xfrm>
        </p:spPr>
        <p:txBody>
          <a:bodyPr/>
          <a:lstStyle/>
          <a:p>
            <a:r>
              <a:rPr lang="en-US" altLang="en-US" sz="2800" dirty="0"/>
              <a:t>I never assign my Cadets a task I would not be willing to do myself</a:t>
            </a:r>
          </a:p>
          <a:p>
            <a:r>
              <a:rPr lang="en-US" altLang="en-US" sz="2800" dirty="0"/>
              <a:t>If I tell a Cadet to clean the toilet, I must be willing to set the example and be willing to clean toilets</a:t>
            </a:r>
          </a:p>
        </p:txBody>
      </p:sp>
    </p:spTree>
    <p:extLst>
      <p:ext uri="{BB962C8B-B14F-4D97-AF65-F5344CB8AC3E}">
        <p14:creationId xmlns:p14="http://schemas.microsoft.com/office/powerpoint/2010/main" val="303513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0A053D25-47E1-4ABE-91CD-163A798EFBE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97499" y="1485900"/>
            <a:ext cx="3121152" cy="3121152"/>
          </a:xfrm>
          <a:prstGeom prst="rect">
            <a:avLst/>
          </a:prstGeom>
          <a:ln>
            <a:noFill/>
          </a:ln>
          <a:effectLst>
            <a:softEdge rad="112500"/>
          </a:effectLst>
        </p:spPr>
      </p:pic>
      <p:sp>
        <p:nvSpPr>
          <p:cNvPr id="10242" name="Rectangle 2"/>
          <p:cNvSpPr>
            <a:spLocks noGrp="1" noChangeArrowheads="1"/>
          </p:cNvSpPr>
          <p:nvPr>
            <p:ph type="title"/>
          </p:nvPr>
        </p:nvSpPr>
        <p:spPr>
          <a:xfrm>
            <a:off x="1246251" y="342900"/>
            <a:ext cx="7772400" cy="1143000"/>
          </a:xfrm>
        </p:spPr>
        <p:txBody>
          <a:bodyPr/>
          <a:lstStyle/>
          <a:p>
            <a:pPr algn="ctr"/>
            <a:r>
              <a:rPr lang="en-US" altLang="en-US" dirty="0">
                <a:latin typeface="+mn-lt"/>
              </a:rPr>
              <a:t>Strengths and Weaknesses</a:t>
            </a:r>
          </a:p>
        </p:txBody>
      </p:sp>
      <p:sp>
        <p:nvSpPr>
          <p:cNvPr id="10243" name="Rectangle 3"/>
          <p:cNvSpPr>
            <a:spLocks noGrp="1" noChangeArrowheads="1"/>
          </p:cNvSpPr>
          <p:nvPr>
            <p:ph type="body" sz="half" idx="1"/>
          </p:nvPr>
        </p:nvSpPr>
        <p:spPr>
          <a:xfrm>
            <a:off x="1143000" y="2390313"/>
            <a:ext cx="7239000" cy="4114800"/>
          </a:xfrm>
        </p:spPr>
        <p:txBody>
          <a:bodyPr vert="horz" lIns="91440" tIns="45720" rIns="91440" bIns="45720" rtlCol="0" anchor="t">
            <a:normAutofit/>
          </a:bodyPr>
          <a:lstStyle/>
          <a:p>
            <a:pPr marL="457200" lvl="1" indent="0" algn="ctr">
              <a:buNone/>
            </a:pPr>
            <a:endParaRPr lang="en-US" altLang="en-US" sz="2800" dirty="0">
              <a:cs typeface="Calibri"/>
            </a:endParaRPr>
          </a:p>
          <a:p>
            <a:r>
              <a:rPr lang="en-US" sz="3200" dirty="0">
                <a:cs typeface="Calibri"/>
              </a:rPr>
              <a:t>Capitalize on your strengths</a:t>
            </a:r>
            <a:endParaRPr lang="en-US" altLang="en-US" sz="3200" dirty="0">
              <a:cs typeface="Calibri"/>
            </a:endParaRPr>
          </a:p>
          <a:p>
            <a:endParaRPr lang="en-US" sz="3200" dirty="0">
              <a:cs typeface="Calibri"/>
            </a:endParaRPr>
          </a:p>
          <a:p>
            <a:r>
              <a:rPr lang="en-US" altLang="en-US" sz="3200" dirty="0">
                <a:cs typeface="Calibri"/>
              </a:rPr>
              <a:t>Strengthen your weaknesses</a:t>
            </a:r>
          </a:p>
        </p:txBody>
      </p:sp>
    </p:spTree>
    <p:extLst>
      <p:ext uri="{BB962C8B-B14F-4D97-AF65-F5344CB8AC3E}">
        <p14:creationId xmlns:p14="http://schemas.microsoft.com/office/powerpoint/2010/main" val="12620505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152400"/>
            <a:ext cx="7772400" cy="1143000"/>
          </a:xfrm>
        </p:spPr>
        <p:txBody>
          <a:bodyPr>
            <a:noAutofit/>
          </a:bodyPr>
          <a:lstStyle/>
          <a:p>
            <a:pPr algn="ctr"/>
            <a:r>
              <a:rPr lang="en-US" altLang="en-US" dirty="0">
                <a:latin typeface="+mn-lt"/>
              </a:rPr>
              <a:t>I make sure they </a:t>
            </a:r>
            <a:br>
              <a:rPr lang="en-US" altLang="en-US" dirty="0">
                <a:latin typeface="+mn-lt"/>
              </a:rPr>
            </a:br>
            <a:r>
              <a:rPr lang="en-US" altLang="en-US" dirty="0">
                <a:latin typeface="+mn-lt"/>
              </a:rPr>
              <a:t>understand their jobs</a:t>
            </a:r>
          </a:p>
        </p:txBody>
      </p:sp>
      <p:pic>
        <p:nvPicPr>
          <p:cNvPr id="11270" name="Picture 6" descr="22-7"/>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2286000"/>
            <a:ext cx="3810000" cy="3187700"/>
          </a:xfrm>
        </p:spPr>
      </p:pic>
      <p:sp>
        <p:nvSpPr>
          <p:cNvPr id="11268" name="Rectangle 4"/>
          <p:cNvSpPr>
            <a:spLocks noGrp="1" noChangeArrowheads="1"/>
          </p:cNvSpPr>
          <p:nvPr>
            <p:ph type="body" sz="half" idx="2"/>
          </p:nvPr>
        </p:nvSpPr>
        <p:spPr>
          <a:xfrm>
            <a:off x="4724400" y="2057400"/>
            <a:ext cx="4114800" cy="4114800"/>
          </a:xfrm>
        </p:spPr>
        <p:txBody>
          <a:bodyPr/>
          <a:lstStyle/>
          <a:p>
            <a:r>
              <a:rPr lang="en-US" altLang="en-US" sz="2800" dirty="0"/>
              <a:t>When I assign a task to a Cadet or group of Cadets, I make sure they know exactly what to do and how to do it</a:t>
            </a:r>
          </a:p>
          <a:p>
            <a:r>
              <a:rPr lang="en-US" altLang="en-US" sz="2800" dirty="0"/>
              <a:t>I answer any questions they might have about what I expect</a:t>
            </a:r>
          </a:p>
        </p:txBody>
      </p:sp>
    </p:spTree>
    <p:extLst>
      <p:ext uri="{BB962C8B-B14F-4D97-AF65-F5344CB8AC3E}">
        <p14:creationId xmlns:p14="http://schemas.microsoft.com/office/powerpoint/2010/main" val="23520510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71600" y="228600"/>
            <a:ext cx="7772400" cy="1754188"/>
          </a:xfrm>
        </p:spPr>
        <p:txBody>
          <a:bodyPr>
            <a:noAutofit/>
          </a:bodyPr>
          <a:lstStyle/>
          <a:p>
            <a:pPr algn="ctr"/>
            <a:r>
              <a:rPr lang="en-US" altLang="en-US" dirty="0">
                <a:latin typeface="+mn-lt"/>
              </a:rPr>
              <a:t>And follow through to ensure their duties are completed fully </a:t>
            </a:r>
            <a:endParaRPr lang="en-US" altLang="en-US" sz="4800" dirty="0">
              <a:latin typeface="+mn-lt"/>
            </a:endParaRPr>
          </a:p>
        </p:txBody>
      </p:sp>
      <p:sp>
        <p:nvSpPr>
          <p:cNvPr id="12291" name="Rectangle 3"/>
          <p:cNvSpPr>
            <a:spLocks noGrp="1" noChangeArrowheads="1"/>
          </p:cNvSpPr>
          <p:nvPr>
            <p:ph type="body" sz="half" idx="1"/>
          </p:nvPr>
        </p:nvSpPr>
        <p:spPr>
          <a:xfrm>
            <a:off x="381000" y="2133600"/>
            <a:ext cx="8305800" cy="4114800"/>
          </a:xfrm>
        </p:spPr>
        <p:txBody>
          <a:bodyPr/>
          <a:lstStyle/>
          <a:p>
            <a:r>
              <a:rPr lang="en-US" altLang="en-US" sz="2800" dirty="0"/>
              <a:t>I don’t just tell cadets what to do and expect it to happen magically</a:t>
            </a:r>
          </a:p>
          <a:p>
            <a:r>
              <a:rPr lang="en-US" altLang="en-US" sz="2800" dirty="0"/>
              <a:t>I supervise them to make sure the job is done right and according to the timeline I gave them</a:t>
            </a:r>
          </a:p>
        </p:txBody>
      </p:sp>
      <p:pic>
        <p:nvPicPr>
          <p:cNvPr id="5" name="Online Image Placeholder 4" descr="A close up of a sign&#10;&#10;Description automatically generated">
            <a:extLst>
              <a:ext uri="{FF2B5EF4-FFF2-40B4-BE49-F238E27FC236}">
                <a16:creationId xmlns:a16="http://schemas.microsoft.com/office/drawing/2014/main" id="{5EF01C09-16F1-46D8-BAD8-CA3B89DDA81C}"/>
              </a:ext>
            </a:extLst>
          </p:cNvPr>
          <p:cNvPicPr>
            <a:picLocks noGrp="1" noChangeAspect="1"/>
          </p:cNvPicPr>
          <p:nvPr>
            <p:ph type="clipArt"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19300" y="4076700"/>
            <a:ext cx="5105400" cy="255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251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0" y="228600"/>
            <a:ext cx="6934200" cy="1143000"/>
          </a:xfrm>
        </p:spPr>
        <p:txBody>
          <a:bodyPr/>
          <a:lstStyle/>
          <a:p>
            <a:pPr algn="ctr"/>
            <a:r>
              <a:rPr lang="en-US" altLang="en-US" dirty="0">
                <a:latin typeface="+mn-lt"/>
              </a:rPr>
              <a:t>I keep my cadets informed</a:t>
            </a:r>
          </a:p>
        </p:txBody>
      </p:sp>
      <p:sp>
        <p:nvSpPr>
          <p:cNvPr id="13316" name="Rectangle 4"/>
          <p:cNvSpPr>
            <a:spLocks noGrp="1" noChangeArrowheads="1"/>
          </p:cNvSpPr>
          <p:nvPr>
            <p:ph type="body" sz="half" idx="2"/>
          </p:nvPr>
        </p:nvSpPr>
        <p:spPr>
          <a:xfrm>
            <a:off x="795337" y="1828800"/>
            <a:ext cx="3810000" cy="4114800"/>
          </a:xfrm>
        </p:spPr>
        <p:txBody>
          <a:bodyPr/>
          <a:lstStyle/>
          <a:p>
            <a:r>
              <a:rPr lang="en-US" altLang="en-US" sz="2800" dirty="0"/>
              <a:t>I tell them about events the Cadets are involved in</a:t>
            </a:r>
          </a:p>
          <a:p>
            <a:r>
              <a:rPr lang="en-US" altLang="en-US" sz="2800" dirty="0"/>
              <a:t>I make sure their questions are answered about upcoming activities, etc.</a:t>
            </a:r>
          </a:p>
        </p:txBody>
      </p:sp>
      <p:pic>
        <p:nvPicPr>
          <p:cNvPr id="5" name="Online Image Placeholder 4" descr="A close up of a sign&#10;&#10;Description automatically generated">
            <a:extLst>
              <a:ext uri="{FF2B5EF4-FFF2-40B4-BE49-F238E27FC236}">
                <a16:creationId xmlns:a16="http://schemas.microsoft.com/office/drawing/2014/main" id="{F214A746-9356-4DD9-8950-68954B27D178}"/>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231271">
            <a:off x="4688742" y="4453148"/>
            <a:ext cx="3810000" cy="1543050"/>
          </a:xfrm>
        </p:spPr>
      </p:pic>
      <p:pic>
        <p:nvPicPr>
          <p:cNvPr id="10" name="Picture 9" descr="A close up of a sign&#10;&#10;Description automatically generated">
            <a:extLst>
              <a:ext uri="{FF2B5EF4-FFF2-40B4-BE49-F238E27FC236}">
                <a16:creationId xmlns:a16="http://schemas.microsoft.com/office/drawing/2014/main" id="{B4E58052-1A43-4FAC-9810-E628080EF8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66649" y="1524000"/>
            <a:ext cx="3657600" cy="1530072"/>
          </a:xfrm>
          <a:prstGeom prst="rect">
            <a:avLst/>
          </a:prstGeom>
        </p:spPr>
      </p:pic>
    </p:spTree>
    <p:extLst>
      <p:ext uri="{BB962C8B-B14F-4D97-AF65-F5344CB8AC3E}">
        <p14:creationId xmlns:p14="http://schemas.microsoft.com/office/powerpoint/2010/main" val="36850223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9200" y="228600"/>
            <a:ext cx="7239000" cy="1143000"/>
          </a:xfrm>
        </p:spPr>
        <p:txBody>
          <a:bodyPr>
            <a:noAutofit/>
          </a:bodyPr>
          <a:lstStyle/>
          <a:p>
            <a:pPr algn="ctr"/>
            <a:r>
              <a:rPr lang="en-US" altLang="en-US" dirty="0">
                <a:latin typeface="+mn-lt"/>
              </a:rPr>
              <a:t>…and I make their welfare one of my prime concerns</a:t>
            </a:r>
          </a:p>
        </p:txBody>
      </p:sp>
      <p:sp>
        <p:nvSpPr>
          <p:cNvPr id="14340" name="Rectangle 4"/>
          <p:cNvSpPr>
            <a:spLocks noGrp="1" noChangeArrowheads="1"/>
          </p:cNvSpPr>
          <p:nvPr>
            <p:ph type="body" sz="half" idx="2"/>
          </p:nvPr>
        </p:nvSpPr>
        <p:spPr>
          <a:xfrm>
            <a:off x="762000" y="1946410"/>
            <a:ext cx="3810000" cy="4114800"/>
          </a:xfrm>
        </p:spPr>
        <p:txBody>
          <a:bodyPr/>
          <a:lstStyle/>
          <a:p>
            <a:pPr>
              <a:lnSpc>
                <a:spcPct val="90000"/>
              </a:lnSpc>
            </a:pPr>
            <a:r>
              <a:rPr lang="en-US" altLang="en-US" sz="2800" dirty="0"/>
              <a:t>I am always concerned about the safety and well-being of my Cadets</a:t>
            </a:r>
          </a:p>
          <a:p>
            <a:pPr>
              <a:lnSpc>
                <a:spcPct val="90000"/>
              </a:lnSpc>
            </a:pPr>
            <a:r>
              <a:rPr lang="en-US" altLang="en-US" sz="2800" dirty="0"/>
              <a:t>I make sure they are well fed, have enough sleep, don’t get overheated, avoid sunburn, enjoy their training, </a:t>
            </a:r>
            <a:r>
              <a:rPr lang="en-US" altLang="en-US" sz="2800" dirty="0" err="1"/>
              <a:t>etc</a:t>
            </a:r>
            <a:r>
              <a:rPr lang="en-US" altLang="en-US" sz="2800" dirty="0"/>
              <a:t>…</a:t>
            </a:r>
          </a:p>
        </p:txBody>
      </p:sp>
      <p:pic>
        <p:nvPicPr>
          <p:cNvPr id="5" name="Online Image Placeholder 4" descr="A close up of a sign&#10;&#10;Description automatically generated">
            <a:extLst>
              <a:ext uri="{FF2B5EF4-FFF2-40B4-BE49-F238E27FC236}">
                <a16:creationId xmlns:a16="http://schemas.microsoft.com/office/drawing/2014/main" id="{A814B3BB-BBC1-480D-B2DC-24C9DC6F6554}"/>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43401" y="2438400"/>
            <a:ext cx="4459028" cy="3001800"/>
          </a:xfrm>
          <a:prstGeom prst="rect">
            <a:avLst/>
          </a:prstGeom>
          <a:ln>
            <a:noFill/>
          </a:ln>
          <a:effectLst>
            <a:softEdge rad="112500"/>
          </a:effectLst>
        </p:spPr>
      </p:pic>
    </p:spTree>
    <p:extLst>
      <p:ext uri="{BB962C8B-B14F-4D97-AF65-F5344CB8AC3E}">
        <p14:creationId xmlns:p14="http://schemas.microsoft.com/office/powerpoint/2010/main" val="3923105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228600"/>
            <a:ext cx="7086600" cy="1143000"/>
          </a:xfrm>
        </p:spPr>
        <p:txBody>
          <a:bodyPr/>
          <a:lstStyle/>
          <a:p>
            <a:pPr algn="ctr"/>
            <a:r>
              <a:rPr lang="en-US" altLang="en-US" dirty="0">
                <a:latin typeface="+mn-lt"/>
              </a:rPr>
              <a:t>These things I do selflessly</a:t>
            </a:r>
          </a:p>
        </p:txBody>
      </p:sp>
      <p:sp>
        <p:nvSpPr>
          <p:cNvPr id="15364" name="Rectangle 4"/>
          <p:cNvSpPr>
            <a:spLocks noGrp="1" noChangeArrowheads="1"/>
          </p:cNvSpPr>
          <p:nvPr>
            <p:ph type="body" sz="half" idx="2"/>
          </p:nvPr>
        </p:nvSpPr>
        <p:spPr>
          <a:xfrm>
            <a:off x="4567237" y="3810000"/>
            <a:ext cx="3810000" cy="2209800"/>
          </a:xfrm>
        </p:spPr>
        <p:txBody>
          <a:bodyPr/>
          <a:lstStyle/>
          <a:p>
            <a:r>
              <a:rPr lang="en-US" altLang="en-US" sz="2800" dirty="0"/>
              <a:t>I put the Cadets first</a:t>
            </a:r>
          </a:p>
          <a:p>
            <a:r>
              <a:rPr lang="en-US" altLang="en-US" sz="2800" dirty="0"/>
              <a:t>My needs and wants always come second to theirs</a:t>
            </a:r>
          </a:p>
        </p:txBody>
      </p:sp>
      <p:pic>
        <p:nvPicPr>
          <p:cNvPr id="5" name="Online Image Placeholder 4">
            <a:extLst>
              <a:ext uri="{FF2B5EF4-FFF2-40B4-BE49-F238E27FC236}">
                <a16:creationId xmlns:a16="http://schemas.microsoft.com/office/drawing/2014/main" id="{71B67D94-7AFF-4823-A262-C74BA8F27DB8}"/>
              </a:ext>
            </a:extLst>
          </p:cNvPr>
          <p:cNvPicPr>
            <a:picLocks noGrp="1" noChangeAspect="1"/>
          </p:cNvPicPr>
          <p:nvPr>
            <p:ph type="clipArt"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8666"/>
          <a:stretch/>
        </p:blipFill>
        <p:spPr>
          <a:xfrm rot="19554692">
            <a:off x="10289" y="2544213"/>
            <a:ext cx="5533650" cy="22203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208629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95400" y="152400"/>
            <a:ext cx="7162800" cy="1143000"/>
          </a:xfrm>
        </p:spPr>
        <p:txBody>
          <a:bodyPr>
            <a:noAutofit/>
          </a:bodyPr>
          <a:lstStyle/>
          <a:p>
            <a:pPr algn="ctr"/>
            <a:r>
              <a:rPr lang="en-US" altLang="en-US" dirty="0">
                <a:latin typeface="+mn-lt"/>
              </a:rPr>
              <a:t>…in fulfillment of the obligations of leadership</a:t>
            </a:r>
          </a:p>
        </p:txBody>
      </p:sp>
      <p:sp>
        <p:nvSpPr>
          <p:cNvPr id="16388" name="Rectangle 4"/>
          <p:cNvSpPr>
            <a:spLocks noGrp="1" noChangeArrowheads="1"/>
          </p:cNvSpPr>
          <p:nvPr>
            <p:ph type="body" sz="half" idx="2"/>
          </p:nvPr>
        </p:nvSpPr>
        <p:spPr>
          <a:xfrm>
            <a:off x="771525" y="2133600"/>
            <a:ext cx="7696200" cy="3429000"/>
          </a:xfrm>
        </p:spPr>
        <p:txBody>
          <a:bodyPr>
            <a:normAutofit/>
          </a:bodyPr>
          <a:lstStyle/>
          <a:p>
            <a:pPr marL="0" indent="0" algn="ctr">
              <a:buNone/>
            </a:pPr>
            <a:r>
              <a:rPr lang="en-US" altLang="en-US" sz="4000" dirty="0"/>
              <a:t>I do these things because being in charge means I am responsible for everything that happens or fails to happen in my unit</a:t>
            </a:r>
          </a:p>
        </p:txBody>
      </p:sp>
    </p:spTree>
    <p:extLst>
      <p:ext uri="{BB962C8B-B14F-4D97-AF65-F5344CB8AC3E}">
        <p14:creationId xmlns:p14="http://schemas.microsoft.com/office/powerpoint/2010/main" val="1545087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71600" y="228600"/>
            <a:ext cx="7086600" cy="1143000"/>
          </a:xfrm>
        </p:spPr>
        <p:txBody>
          <a:bodyPr>
            <a:noAutofit/>
          </a:bodyPr>
          <a:lstStyle/>
          <a:p>
            <a:pPr algn="ctr"/>
            <a:r>
              <a:rPr lang="en-US" altLang="en-US" dirty="0">
                <a:latin typeface="+mn-lt"/>
              </a:rPr>
              <a:t>…and for the achievement of the group goal</a:t>
            </a:r>
          </a:p>
        </p:txBody>
      </p:sp>
      <p:sp>
        <p:nvSpPr>
          <p:cNvPr id="17411" name="Rectangle 3"/>
          <p:cNvSpPr>
            <a:spLocks noGrp="1" noChangeArrowheads="1"/>
          </p:cNvSpPr>
          <p:nvPr>
            <p:ph type="body" sz="half" idx="1"/>
          </p:nvPr>
        </p:nvSpPr>
        <p:spPr>
          <a:xfrm>
            <a:off x="381000" y="1981200"/>
            <a:ext cx="3810000" cy="4114800"/>
          </a:xfrm>
        </p:spPr>
        <p:txBody>
          <a:bodyPr/>
          <a:lstStyle/>
          <a:p>
            <a:r>
              <a:rPr lang="en-US" altLang="en-US" sz="2800" dirty="0"/>
              <a:t>The mission is the second most important thing after the safety of my Cadets</a:t>
            </a:r>
          </a:p>
          <a:p>
            <a:r>
              <a:rPr lang="en-US" altLang="en-US" sz="2800" dirty="0"/>
              <a:t>I constantly strive to accomplish the missions I have been given.</a:t>
            </a:r>
          </a:p>
        </p:txBody>
      </p:sp>
      <p:pic>
        <p:nvPicPr>
          <p:cNvPr id="5" name="Online Image Placeholder 4">
            <a:extLst>
              <a:ext uri="{FF2B5EF4-FFF2-40B4-BE49-F238E27FC236}">
                <a16:creationId xmlns:a16="http://schemas.microsoft.com/office/drawing/2014/main" id="{DEC0ADE1-422C-498A-AE4B-90065D617EB9}"/>
              </a:ext>
            </a:extLst>
          </p:cNvPr>
          <p:cNvPicPr>
            <a:picLocks noGrp="1" noChangeAspect="1"/>
          </p:cNvPicPr>
          <p:nvPr>
            <p:ph type="clipArt"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19848" y="2438400"/>
            <a:ext cx="4943152" cy="2200275"/>
          </a:xfrm>
        </p:spPr>
      </p:pic>
    </p:spTree>
    <p:extLst>
      <p:ext uri="{BB962C8B-B14F-4D97-AF65-F5344CB8AC3E}">
        <p14:creationId xmlns:p14="http://schemas.microsoft.com/office/powerpoint/2010/main" val="16191698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latin typeface="+mn-lt"/>
              </a:rPr>
              <a:t>Check on Learning</a:t>
            </a:r>
          </a:p>
        </p:txBody>
      </p:sp>
      <p:sp>
        <p:nvSpPr>
          <p:cNvPr id="6" name="Content Placeholder 5"/>
          <p:cNvSpPr>
            <a:spLocks noGrp="1"/>
          </p:cNvSpPr>
          <p:nvPr>
            <p:ph idx="1"/>
          </p:nvPr>
        </p:nvSpPr>
        <p:spPr>
          <a:xfrm>
            <a:off x="685800" y="2743201"/>
            <a:ext cx="7391400" cy="1066800"/>
          </a:xfrm>
        </p:spPr>
        <p:txBody>
          <a:bodyPr>
            <a:normAutofit/>
          </a:bodyPr>
          <a:lstStyle/>
          <a:p>
            <a:pPr marL="0" indent="0" algn="ctr">
              <a:buNone/>
            </a:pPr>
            <a:r>
              <a:rPr lang="en-US" dirty="0">
                <a:solidFill>
                  <a:srgbClr val="0070C0"/>
                </a:solidFill>
              </a:rPr>
              <a:t>Explain in your own words the key points of the Leader’s Code</a:t>
            </a:r>
          </a:p>
        </p:txBody>
      </p:sp>
    </p:spTree>
    <p:extLst>
      <p:ext uri="{BB962C8B-B14F-4D97-AF65-F5344CB8AC3E}">
        <p14:creationId xmlns:p14="http://schemas.microsoft.com/office/powerpoint/2010/main" val="6042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381000"/>
            <a:ext cx="7391400" cy="1143000"/>
          </a:xfrm>
        </p:spPr>
        <p:txBody>
          <a:bodyPr>
            <a:noAutofit/>
          </a:bodyPr>
          <a:lstStyle/>
          <a:p>
            <a:pPr algn="ctr"/>
            <a:r>
              <a:rPr lang="en-US" altLang="en-US" dirty="0">
                <a:latin typeface="+mn-lt"/>
              </a:rPr>
              <a:t>Principle 2: Be Technically and Tactically Proficient</a:t>
            </a:r>
          </a:p>
        </p:txBody>
      </p:sp>
      <p:sp>
        <p:nvSpPr>
          <p:cNvPr id="8195" name="Rectangle 3"/>
          <p:cNvSpPr>
            <a:spLocks noGrp="1" noChangeArrowheads="1"/>
          </p:cNvSpPr>
          <p:nvPr>
            <p:ph type="body" sz="half" idx="1"/>
          </p:nvPr>
        </p:nvSpPr>
        <p:spPr>
          <a:xfrm>
            <a:off x="952500" y="2133600"/>
            <a:ext cx="7239000" cy="4114800"/>
          </a:xfrm>
        </p:spPr>
        <p:txBody>
          <a:bodyPr vert="horz" lIns="91440" tIns="45720" rIns="91440" bIns="45720" rtlCol="0" anchor="t">
            <a:normAutofit/>
          </a:bodyPr>
          <a:lstStyle/>
          <a:p>
            <a:endParaRPr lang="en-US" altLang="en-US" dirty="0"/>
          </a:p>
          <a:p>
            <a:r>
              <a:rPr lang="en-US" altLang="en-US" sz="2800" dirty="0"/>
              <a:t>Proficiency - being</a:t>
            </a:r>
            <a:r>
              <a:rPr lang="en-US" altLang="en-US" dirty="0"/>
              <a:t> skilled</a:t>
            </a:r>
            <a:r>
              <a:rPr lang="en-US" altLang="en-US" sz="2800" dirty="0"/>
              <a:t> at something</a:t>
            </a:r>
            <a:endParaRPr lang="en-US" dirty="0"/>
          </a:p>
          <a:p>
            <a:endParaRPr lang="en-US" altLang="en-US" sz="2800" dirty="0"/>
          </a:p>
          <a:p>
            <a:r>
              <a:rPr lang="en-US" altLang="en-US" sz="2800" dirty="0"/>
              <a:t>Technical proficiency</a:t>
            </a:r>
            <a:r>
              <a:rPr lang="en-US" altLang="en-US" dirty="0"/>
              <a:t> -</a:t>
            </a:r>
            <a:r>
              <a:rPr lang="en-US" altLang="en-US" sz="2800" dirty="0"/>
              <a:t> knowing</a:t>
            </a:r>
            <a:r>
              <a:rPr lang="en-US" altLang="en-US" dirty="0"/>
              <a:t> important info about your job</a:t>
            </a:r>
            <a:endParaRPr lang="en-US" altLang="en-US" sz="2800" b="1" i="1" dirty="0">
              <a:cs typeface="Calibri"/>
            </a:endParaRPr>
          </a:p>
          <a:p>
            <a:endParaRPr lang="en-US" altLang="en-US" sz="2800" dirty="0"/>
          </a:p>
          <a:p>
            <a:r>
              <a:rPr lang="en-US" altLang="en-US" sz="2800" dirty="0"/>
              <a:t>Tactical proficiency</a:t>
            </a:r>
            <a:r>
              <a:rPr lang="en-US" altLang="en-US" dirty="0"/>
              <a:t> -</a:t>
            </a:r>
            <a:r>
              <a:rPr lang="en-US" altLang="en-US" sz="2800" dirty="0"/>
              <a:t> </a:t>
            </a:r>
            <a:r>
              <a:rPr lang="en-US" altLang="en-US" sz="2800" b="1" i="1" dirty="0"/>
              <a:t>implementing</a:t>
            </a:r>
            <a:r>
              <a:rPr lang="en-US" altLang="en-US" b="1" i="1" dirty="0"/>
              <a:t> </a:t>
            </a:r>
            <a:r>
              <a:rPr lang="en-US" altLang="en-US" dirty="0">
                <a:cs typeface="Calibri"/>
              </a:rPr>
              <a:t>your job well</a:t>
            </a:r>
            <a:endParaRPr lang="en-US" altLang="en-US" sz="2800" b="1" i="1" dirty="0">
              <a:cs typeface="Calibri"/>
            </a:endParaRPr>
          </a:p>
        </p:txBody>
      </p:sp>
    </p:spTree>
    <p:extLst>
      <p:ext uri="{BB962C8B-B14F-4D97-AF65-F5344CB8AC3E}">
        <p14:creationId xmlns:p14="http://schemas.microsoft.com/office/powerpoint/2010/main" val="165199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2037" y="266700"/>
            <a:ext cx="7762875" cy="1143000"/>
          </a:xfrm>
        </p:spPr>
        <p:txBody>
          <a:bodyPr>
            <a:noAutofit/>
          </a:bodyPr>
          <a:lstStyle/>
          <a:p>
            <a:pPr algn="ctr"/>
            <a:br>
              <a:rPr lang="en-US" dirty="0"/>
            </a:br>
            <a:r>
              <a:rPr lang="en-US" dirty="0">
                <a:latin typeface="+mn-lt"/>
              </a:rPr>
              <a:t>Technical and Tactical Proficiency</a:t>
            </a:r>
          </a:p>
          <a:p>
            <a:pPr algn="ctr"/>
            <a:endParaRPr lang="en-US" altLang="en-US" dirty="0">
              <a:cs typeface="Calibri Light"/>
            </a:endParaRPr>
          </a:p>
        </p:txBody>
      </p:sp>
      <p:sp>
        <p:nvSpPr>
          <p:cNvPr id="11267" name="Rectangle 3"/>
          <p:cNvSpPr>
            <a:spLocks noGrp="1" noChangeArrowheads="1"/>
          </p:cNvSpPr>
          <p:nvPr>
            <p:ph type="body" sz="half" idx="1"/>
          </p:nvPr>
        </p:nvSpPr>
        <p:spPr>
          <a:xfrm>
            <a:off x="904875" y="1981200"/>
            <a:ext cx="8077200" cy="4038600"/>
          </a:xfrm>
        </p:spPr>
        <p:txBody>
          <a:bodyPr vert="horz" lIns="91440" tIns="45720" rIns="91440" bIns="45720" rtlCol="0" anchor="t">
            <a:normAutofit/>
          </a:bodyPr>
          <a:lstStyle/>
          <a:p>
            <a:endParaRPr lang="en-US" altLang="en-US" dirty="0"/>
          </a:p>
          <a:p>
            <a:r>
              <a:rPr lang="en-US" altLang="en-US" sz="2800" dirty="0"/>
              <a:t>Good leaders </a:t>
            </a:r>
            <a:r>
              <a:rPr lang="en-US" altLang="en-US" dirty="0"/>
              <a:t>will gain </a:t>
            </a:r>
            <a:r>
              <a:rPr lang="en-US" altLang="en-US" sz="2800" dirty="0"/>
              <a:t>knowledge</a:t>
            </a:r>
            <a:r>
              <a:rPr lang="en-US" altLang="en-US" dirty="0"/>
              <a:t> </a:t>
            </a:r>
            <a:endParaRPr lang="en-US" dirty="0"/>
          </a:p>
          <a:p>
            <a:endParaRPr lang="en-US" altLang="en-US" dirty="0"/>
          </a:p>
          <a:p>
            <a:r>
              <a:rPr lang="en-US" altLang="en-US" sz="2800" dirty="0"/>
              <a:t>Good leaders use</a:t>
            </a:r>
            <a:r>
              <a:rPr lang="en-US" altLang="en-US" dirty="0"/>
              <a:t> </a:t>
            </a:r>
            <a:r>
              <a:rPr lang="en-US" altLang="en-US" sz="2800" dirty="0"/>
              <a:t>knowledge to</a:t>
            </a:r>
            <a:r>
              <a:rPr lang="en-US" altLang="en-US" dirty="0"/>
              <a:t> </a:t>
            </a:r>
            <a:r>
              <a:rPr lang="en-US" altLang="en-US" sz="2800" dirty="0"/>
              <a:t>accomplish the mission</a:t>
            </a:r>
            <a:endParaRPr lang="en-US" dirty="0"/>
          </a:p>
          <a:p>
            <a:endParaRPr lang="en-US" altLang="en-US"/>
          </a:p>
          <a:p>
            <a:r>
              <a:rPr lang="en-US" altLang="en-US" sz="2800" dirty="0"/>
              <a:t>Good leaders</a:t>
            </a:r>
            <a:r>
              <a:rPr lang="en-US" altLang="en-US" dirty="0"/>
              <a:t> are </a:t>
            </a:r>
            <a:r>
              <a:rPr lang="en-US" altLang="en-US" dirty="0">
                <a:cs typeface="Calibri"/>
              </a:rPr>
              <a:t>competent</a:t>
            </a:r>
            <a:endParaRPr lang="en-US" altLang="en-US" sz="2800" dirty="0">
              <a:cs typeface="Calibri"/>
            </a:endParaRPr>
          </a:p>
        </p:txBody>
      </p:sp>
    </p:spTree>
    <p:extLst>
      <p:ext uri="{BB962C8B-B14F-4D97-AF65-F5344CB8AC3E}">
        <p14:creationId xmlns:p14="http://schemas.microsoft.com/office/powerpoint/2010/main" val="34376495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7" ma:contentTypeDescription="Create a new document." ma:contentTypeScope="" ma:versionID="163f1d8a62840d683d7a93b3a579918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d3b11f72c5048709bf589174766974a0"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47CC72-ED45-48F0-8F58-DC893E67AD33}"/>
</file>

<file path=customXml/itemProps2.xml><?xml version="1.0" encoding="utf-8"?>
<ds:datastoreItem xmlns:ds="http://schemas.openxmlformats.org/officeDocument/2006/customXml" ds:itemID="{553F6C82-6457-4020-AC67-7A1309EF53C9}"/>
</file>

<file path=customXml/itemProps3.xml><?xml version="1.0" encoding="utf-8"?>
<ds:datastoreItem xmlns:ds="http://schemas.openxmlformats.org/officeDocument/2006/customXml" ds:itemID="{A3E4D3F4-9C6C-4DE7-A515-435241EB8BB9}"/>
</file>

<file path=docProps/app.xml><?xml version="1.0" encoding="utf-8"?>
<Properties xmlns="http://schemas.openxmlformats.org/officeDocument/2006/extended-properties" xmlns:vt="http://schemas.openxmlformats.org/officeDocument/2006/docPropsVTypes">
  <Template>Office Theme</Template>
  <TotalTime>24820</TotalTime>
  <Words>2896</Words>
  <Application>Microsoft Office PowerPoint</Application>
  <PresentationFormat>On-screen Show (4:3)</PresentationFormat>
  <Paragraphs>359</Paragraphs>
  <Slides>77</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Calibri Light</vt:lpstr>
      <vt:lpstr>Times New Roman</vt:lpstr>
      <vt:lpstr>Office Theme</vt:lpstr>
      <vt:lpstr>California Cadet Corps Curriculum on Basics</vt:lpstr>
      <vt:lpstr>Agenda</vt:lpstr>
      <vt:lpstr>LEADERSHIP PRINCIPLES</vt:lpstr>
      <vt:lpstr>What are Leadership Principles?</vt:lpstr>
      <vt:lpstr>Leadership Principles….</vt:lpstr>
      <vt:lpstr>Principle 1: Know Yourself and Seek Self-Improvement</vt:lpstr>
      <vt:lpstr>Strengths and Weaknesses</vt:lpstr>
      <vt:lpstr>Principle 2: Be Technically and Tactically Proficient</vt:lpstr>
      <vt:lpstr> Technical and Tactical Proficiency </vt:lpstr>
      <vt:lpstr>Principle 3: Develop a Sense of Responsibility Among Your Subordinates</vt:lpstr>
      <vt:lpstr>Responsibility</vt:lpstr>
      <vt:lpstr>Principle 4: Make Sound and Timely Decisions</vt:lpstr>
      <vt:lpstr>Principle 5: Train your Cadets  as a Team</vt:lpstr>
      <vt:lpstr>Teams…</vt:lpstr>
      <vt:lpstr>Principle 6:  Set the Example</vt:lpstr>
      <vt:lpstr>An Example, Good or Bad</vt:lpstr>
      <vt:lpstr>Principle 7: Train your Cadets in Accordance with Their Capabilities</vt:lpstr>
      <vt:lpstr>Training that is “Just Right”</vt:lpstr>
      <vt:lpstr>More about Training</vt:lpstr>
      <vt:lpstr>Principle 8: Ensure the task is    U-S-A</vt:lpstr>
      <vt:lpstr>Leaders who don’t U-S-A…</vt:lpstr>
      <vt:lpstr>Principle 9: Know your Cadets and Look out for their Welfare</vt:lpstr>
      <vt:lpstr>Cadet Welfare…</vt:lpstr>
      <vt:lpstr>REMEMBER:  Your cadets come first.    Do not expect them to do anything you yourself would not be willing to do.  Take care of their needs BEFORE you take care of your own needs.</vt:lpstr>
      <vt:lpstr>Principle 10: Keep Your Cadets Informed</vt:lpstr>
      <vt:lpstr>Ways to Inform:</vt:lpstr>
      <vt:lpstr>Principle 11: Seek Responsibility and Take Responsibility for Your Actions</vt:lpstr>
      <vt:lpstr>Review: The 11 Leadership Principles</vt:lpstr>
      <vt:lpstr>Check on Learning</vt:lpstr>
      <vt:lpstr>LEADERSHIP INDICATORS</vt:lpstr>
      <vt:lpstr>INDICATORS OF LEADERSHIP</vt:lpstr>
      <vt:lpstr>What is an indicator?</vt:lpstr>
      <vt:lpstr>Indicator #1: Morale</vt:lpstr>
      <vt:lpstr>Ways to Build Morale</vt:lpstr>
      <vt:lpstr>Indicator #2: Proficiency</vt:lpstr>
      <vt:lpstr>How is proficiency developed?</vt:lpstr>
      <vt:lpstr>Indicator #3: Discipline</vt:lpstr>
      <vt:lpstr>How do you know if people are disciplined in an organization?</vt:lpstr>
      <vt:lpstr>How do you develop discipline?</vt:lpstr>
      <vt:lpstr>Motivating people to be disciplined…</vt:lpstr>
      <vt:lpstr>Esprit de Corps - pride in the organization to which you belong</vt:lpstr>
      <vt:lpstr>Effective leaders lead organizations with:</vt:lpstr>
      <vt:lpstr>Check on Learning</vt:lpstr>
      <vt:lpstr>THE LEADER’S CODE</vt:lpstr>
      <vt:lpstr>The Leader’s Code</vt:lpstr>
      <vt:lpstr>PowerPoint Presentation</vt:lpstr>
      <vt:lpstr>I become a Cadet leader by what I do</vt:lpstr>
      <vt:lpstr>I know my strengths and  my weaknesses</vt:lpstr>
      <vt:lpstr>And I strive constantly for self-improvement</vt:lpstr>
      <vt:lpstr>I live by a moral code</vt:lpstr>
      <vt:lpstr>And set an example that others can follow</vt:lpstr>
      <vt:lpstr>I know my job</vt:lpstr>
      <vt:lpstr>And I carry out the spirit as well as the letter of the orders I receive</vt:lpstr>
      <vt:lpstr>An Example of “Spirit” and “Letter” of Orders</vt:lpstr>
      <vt:lpstr>PowerPoint Presentation</vt:lpstr>
      <vt:lpstr>I take the initiative</vt:lpstr>
      <vt:lpstr>…and seek responsibilities</vt:lpstr>
      <vt:lpstr>And I face situations with boldness and confidence</vt:lpstr>
      <vt:lpstr>I estimate the situation</vt:lpstr>
      <vt:lpstr>…and make my own decision as to the best course of action</vt:lpstr>
      <vt:lpstr>No matter what the requirements, I stay with the job until the job is done</vt:lpstr>
      <vt:lpstr>…no matter what the results,  I assume full responsibility</vt:lpstr>
      <vt:lpstr>PowerPoint Presentation</vt:lpstr>
      <vt:lpstr>I train my Cadets as a team</vt:lpstr>
      <vt:lpstr>…and lead them with tact</vt:lpstr>
      <vt:lpstr>…enthusiasm</vt:lpstr>
      <vt:lpstr>…and with justice</vt:lpstr>
      <vt:lpstr>I command their confidence  and their loyalty</vt:lpstr>
      <vt:lpstr>They know I would not assign them any duty I myself would not perform</vt:lpstr>
      <vt:lpstr>I make sure they  understand their jobs</vt:lpstr>
      <vt:lpstr>And follow through to ensure their duties are completed fully </vt:lpstr>
      <vt:lpstr>I keep my cadets informed</vt:lpstr>
      <vt:lpstr>…and I make their welfare one of my prime concerns</vt:lpstr>
      <vt:lpstr>These things I do selflessly</vt:lpstr>
      <vt:lpstr>…in fulfillment of the obligations of leadership</vt:lpstr>
      <vt:lpstr>…and for the achievement of the group goal</vt:lpstr>
      <vt:lpstr>Check on Learning</vt:lpstr>
    </vt:vector>
  </TitlesOfParts>
  <Company>California National 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Kelley</dc:creator>
  <cp:lastModifiedBy>Rene Kelley</cp:lastModifiedBy>
  <cp:revision>766</cp:revision>
  <cp:lastPrinted>2017-03-20T15:27:43Z</cp:lastPrinted>
  <dcterms:created xsi:type="dcterms:W3CDTF">2017-01-16T19:23:23Z</dcterms:created>
  <dcterms:modified xsi:type="dcterms:W3CDTF">2019-04-24T22:47:14Z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0x010100E3A00655A302474D88B2B49F2E449606</vt:lpwstr>
  </property>
</Properties>
</file>