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514" r:id="rId2"/>
    <p:sldId id="544" r:id="rId3"/>
    <p:sldId id="299" r:id="rId4"/>
    <p:sldId id="320" r:id="rId5"/>
    <p:sldId id="532" r:id="rId6"/>
    <p:sldId id="545" r:id="rId7"/>
    <p:sldId id="546" r:id="rId8"/>
    <p:sldId id="547" r:id="rId9"/>
    <p:sldId id="548" r:id="rId10"/>
    <p:sldId id="549" r:id="rId11"/>
    <p:sldId id="550" r:id="rId12"/>
    <p:sldId id="551" r:id="rId13"/>
    <p:sldId id="486" r:id="rId14"/>
    <p:sldId id="539" r:id="rId15"/>
    <p:sldId id="534" r:id="rId16"/>
    <p:sldId id="553" r:id="rId17"/>
    <p:sldId id="554" r:id="rId18"/>
    <p:sldId id="555" r:id="rId19"/>
    <p:sldId id="556" r:id="rId20"/>
    <p:sldId id="557" r:id="rId21"/>
    <p:sldId id="521" r:id="rId22"/>
    <p:sldId id="493" r:id="rId23"/>
    <p:sldId id="540" r:id="rId24"/>
    <p:sldId id="558" r:id="rId25"/>
    <p:sldId id="559" r:id="rId26"/>
    <p:sldId id="560" r:id="rId27"/>
    <p:sldId id="561" r:id="rId28"/>
    <p:sldId id="490" r:id="rId29"/>
    <p:sldId id="500" r:id="rId30"/>
    <p:sldId id="541" r:id="rId31"/>
    <p:sldId id="562" r:id="rId32"/>
    <p:sldId id="563" r:id="rId33"/>
    <p:sldId id="564" r:id="rId34"/>
    <p:sldId id="565" r:id="rId35"/>
    <p:sldId id="533" r:id="rId36"/>
    <p:sldId id="536" r:id="rId37"/>
    <p:sldId id="542" r:id="rId38"/>
    <p:sldId id="566" r:id="rId39"/>
    <p:sldId id="567" r:id="rId40"/>
    <p:sldId id="568" r:id="rId41"/>
    <p:sldId id="569" r:id="rId42"/>
    <p:sldId id="570" r:id="rId43"/>
    <p:sldId id="571" r:id="rId44"/>
    <p:sldId id="535" r:id="rId45"/>
    <p:sldId id="537" r:id="rId46"/>
    <p:sldId id="543" r:id="rId47"/>
    <p:sldId id="581" r:id="rId48"/>
    <p:sldId id="572" r:id="rId49"/>
    <p:sldId id="573" r:id="rId50"/>
    <p:sldId id="576" r:id="rId51"/>
    <p:sldId id="577" r:id="rId52"/>
    <p:sldId id="578" r:id="rId53"/>
    <p:sldId id="579" r:id="rId54"/>
    <p:sldId id="580" r:id="rId55"/>
    <p:sldId id="53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BFB550"/>
    <a:srgbClr val="BBB24F"/>
    <a:srgbClr val="FFF001"/>
    <a:srgbClr val="FFF1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5280" autoAdjust="0"/>
  </p:normalViewPr>
  <p:slideViewPr>
    <p:cSldViewPr>
      <p:cViewPr varScale="1">
        <p:scale>
          <a:sx n="82" d="100"/>
          <a:sy n="82" d="100"/>
        </p:scale>
        <p:origin x="136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4559-057E-4323-8467-AB2D2C4A3159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B14D2-E08D-4CFC-9F58-A103582B4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9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B14D2-E08D-4CFC-9F58-A103582B4F0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6" descr="California Cadet Corps Centennial Celebration 3 | by Thomas Wasp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-646777"/>
            <a:ext cx="9930581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604837"/>
            <a:ext cx="7772400" cy="1470025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3390" y="6414163"/>
            <a:ext cx="2133600" cy="365125"/>
          </a:xfrm>
        </p:spPr>
        <p:txBody>
          <a:bodyPr/>
          <a:lstStyle/>
          <a:p>
            <a:fld id="{60DF8A1D-3DFB-4112-A7CF-DB4360141C03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8737"/>
            <a:ext cx="28956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r>
              <a:rPr lang="en-US" b="1" dirty="0">
                <a:ln w="22225">
                  <a:solidFill>
                    <a:schemeClr val="tx1"/>
                  </a:solidFill>
                  <a:prstDash val="solid"/>
                </a:ln>
              </a:rPr>
              <a:t>Since 1911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7010" y="6408736"/>
            <a:ext cx="2133600" cy="365125"/>
          </a:xfrm>
        </p:spPr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23900" y="6172200"/>
            <a:ext cx="7696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25146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1" y="4419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3050"/>
            <a:ext cx="7010400" cy="1327150"/>
          </a:xfrm>
        </p:spPr>
        <p:txBody>
          <a:bodyPr anchor="ctr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46545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117850" cy="45259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8A1D-3DFB-4112-A7CF-DB4360141C03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AA14-995F-4E62-BD20-27ACA0165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4687" y="274638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8A1D-3DFB-4112-A7CF-DB4360141C03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Creating Leaders Since 1911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AA14-995F-4E62-BD20-27ACA01654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984"/>
            <a:ext cx="1132114" cy="1490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blob:https://www.dvidshub.net/35e2b001-ba8d-4127-b978-15d4c220d1c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4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29.xml"/><Relationship Id="rId4" Type="http://schemas.openxmlformats.org/officeDocument/2006/relationships/slide" Target="slide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lls_of_Montezuma:_A_Battle_History_of_the_U.S._Marine_Corp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ikorsky_MH-60_Jayhawk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782762"/>
          </a:xfrm>
        </p:spPr>
        <p:txBody>
          <a:bodyPr>
            <a:normAutofit/>
          </a:bodyPr>
          <a:lstStyle/>
          <a:p>
            <a:r>
              <a:rPr lang="en-US" sz="3200" dirty="0"/>
              <a:t>California Cadet Corps</a:t>
            </a:r>
            <a:br>
              <a:rPr lang="en-US" sz="3200" dirty="0"/>
            </a:br>
            <a:r>
              <a:rPr lang="en-US" sz="3200" dirty="0"/>
              <a:t>Curriculum on Military Knowledge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6121697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M9/A: Purpose of the Military Branches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C6F86E-6A92-47A3-9CCD-50F704E8D3A1}"/>
              </a:ext>
            </a:extLst>
          </p:cNvPr>
          <p:cNvSpPr txBox="1"/>
          <p:nvPr/>
        </p:nvSpPr>
        <p:spPr>
          <a:xfrm>
            <a:off x="1447800" y="5333056"/>
            <a:ext cx="6038850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Defer War &amp; Protect Our Freedoms”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AC2C4-9C8B-470D-A1D3-EEF5DADC5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39258"/>
            <a:ext cx="3635318" cy="359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5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ARMY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“</a:t>
            </a:r>
            <a:r>
              <a:rPr lang="en-US" b="1" dirty="0"/>
              <a:t>As part of the joint force</a:t>
            </a:r>
            <a:r>
              <a:rPr lang="en-US" dirty="0"/>
              <a:t>” –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Committed to working with the other military branches of services to win wars</a:t>
            </a:r>
          </a:p>
        </p:txBody>
      </p:sp>
    </p:spTree>
    <p:extLst>
      <p:ext uri="{BB962C8B-B14F-4D97-AF65-F5344CB8AC3E}">
        <p14:creationId xmlns:p14="http://schemas.microsoft.com/office/powerpoint/2010/main" val="354100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ARMY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6ADC38-628B-48DB-9F47-CBCDDFFF8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417638"/>
            <a:ext cx="4430750" cy="54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1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ARMY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Composed of three components: </a:t>
            </a:r>
            <a:endParaRPr lang="en-US" sz="3600" dirty="0"/>
          </a:p>
          <a:p>
            <a:pPr lvl="0"/>
            <a:r>
              <a:rPr lang="en-US" b="1" dirty="0"/>
              <a:t>Active Army</a:t>
            </a:r>
            <a:r>
              <a:rPr lang="en-US" dirty="0"/>
              <a:t>, (aka, the </a:t>
            </a:r>
            <a:r>
              <a:rPr lang="en-US" b="1" dirty="0"/>
              <a:t>Regular Army</a:t>
            </a:r>
            <a:r>
              <a:rPr lang="en-US" dirty="0"/>
              <a:t>)</a:t>
            </a:r>
            <a:endParaRPr lang="en-US" sz="3600" dirty="0"/>
          </a:p>
          <a:p>
            <a:pPr lvl="1">
              <a:spcAft>
                <a:spcPts val="600"/>
              </a:spcAft>
            </a:pPr>
            <a:r>
              <a:rPr lang="en-US" dirty="0"/>
              <a:t>Soldiers and Units who work for the Army as their full-time job</a:t>
            </a:r>
            <a:endParaRPr lang="en-US" sz="3200" dirty="0"/>
          </a:p>
          <a:p>
            <a:pPr lvl="0"/>
            <a:r>
              <a:rPr lang="en-US" b="1" dirty="0"/>
              <a:t>Army Reserve</a:t>
            </a:r>
            <a:endParaRPr lang="en-US" sz="3600" dirty="0"/>
          </a:p>
          <a:p>
            <a:pPr lvl="1"/>
            <a:r>
              <a:rPr lang="en-US" dirty="0"/>
              <a:t>Soldiers and Units who work for the Army part-time,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Trained in case they’re called up to serve full-time in cases of emergency</a:t>
            </a:r>
            <a:endParaRPr lang="en-US" sz="3200" dirty="0"/>
          </a:p>
          <a:p>
            <a:pPr lvl="0"/>
            <a:r>
              <a:rPr lang="en-US" b="1" dirty="0"/>
              <a:t>Army National Guard</a:t>
            </a:r>
            <a:endParaRPr lang="en-US" sz="3600" dirty="0"/>
          </a:p>
          <a:p>
            <a:pPr lvl="1"/>
            <a:r>
              <a:rPr lang="en-US" dirty="0"/>
              <a:t>Soldiers and Units who work for their State Governor, but who train to the same standards of the Army and Reserve, </a:t>
            </a:r>
          </a:p>
          <a:p>
            <a:pPr lvl="1"/>
            <a:r>
              <a:rPr lang="en-US" dirty="0"/>
              <a:t>Can be called up to serve full-time in cases of emergency. </a:t>
            </a:r>
          </a:p>
          <a:p>
            <a:pPr lvl="1"/>
            <a:r>
              <a:rPr lang="en-US" dirty="0"/>
              <a:t>Also work for the state during emergencies</a:t>
            </a:r>
            <a:endParaRPr lang="en-US" sz="3600" dirty="0"/>
          </a:p>
          <a:p>
            <a:pPr marL="0" indent="0">
              <a:spcAft>
                <a:spcPts val="18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3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US air force purpose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0931" y="5334000"/>
            <a:ext cx="7772400" cy="585787"/>
          </a:xfrm>
        </p:spPr>
        <p:txBody>
          <a:bodyPr/>
          <a:lstStyle/>
          <a:p>
            <a:r>
              <a:rPr lang="en-US" dirty="0"/>
              <a:t>A2. Explain the purpose of the United States Air Force</a:t>
            </a:r>
          </a:p>
        </p:txBody>
      </p:sp>
    </p:spTree>
    <p:extLst>
      <p:ext uri="{BB962C8B-B14F-4D97-AF65-F5344CB8AC3E}">
        <p14:creationId xmlns:p14="http://schemas.microsoft.com/office/powerpoint/2010/main" val="21756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the Military Branches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90% of Unit Cadets will understand the purpose of the different branches of service.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lvl="0"/>
            <a:r>
              <a:rPr lang="en-US" dirty="0"/>
              <a:t>Explain the purpose of the United States Army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Explain the purpose of the United States Air Force</a:t>
            </a:r>
          </a:p>
          <a:p>
            <a:pPr lvl="0"/>
            <a:r>
              <a:rPr lang="en-US" dirty="0"/>
              <a:t>Explain the purpose of the United States Navy</a:t>
            </a:r>
          </a:p>
          <a:p>
            <a:pPr lvl="0"/>
            <a:r>
              <a:rPr lang="en-US" dirty="0"/>
              <a:t>Explain the purpose of the United States Marine Corps</a:t>
            </a:r>
          </a:p>
          <a:p>
            <a:pPr lvl="0"/>
            <a:r>
              <a:rPr lang="en-US" dirty="0"/>
              <a:t>Explain the purpose of the United States Coast Guard</a:t>
            </a:r>
          </a:p>
          <a:p>
            <a:pPr lvl="0"/>
            <a:r>
              <a:rPr lang="en-US" dirty="0"/>
              <a:t>Explain the purpose of the California National Guard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US Air Force’s main purpose?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3590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543800" cy="401552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en-US" b="1" u="sng" dirty="0"/>
              <a:t>Mission</a:t>
            </a:r>
            <a:endParaRPr lang="en-US" altLang="en-US" dirty="0"/>
          </a:p>
          <a:p>
            <a:pPr marL="0" indent="0">
              <a:buNone/>
            </a:pPr>
            <a:r>
              <a:rPr lang="en-US" dirty="0"/>
              <a:t>To fly, fight and win in air, space, and cyberspace</a:t>
            </a:r>
            <a:endParaRPr lang="en-US" altLang="en-US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E3A39-24C5-40C5-8ADB-6D96E226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836" y="731837"/>
            <a:ext cx="2239963" cy="223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1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8229600" cy="391636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/>
              <a:t>"With one hand the Air Force can deliver humanitarian assistance to the farthest reaches of the globe, while with the other hand we can destroy a target anywhere in the world."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7B5A1-9971-43C4-B09F-AFE97DE19DEA}"/>
              </a:ext>
            </a:extLst>
          </p:cNvPr>
          <p:cNvSpPr txBox="1"/>
          <p:nvPr/>
        </p:nvSpPr>
        <p:spPr>
          <a:xfrm>
            <a:off x="685800" y="590753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Force, U. A. (2018). </a:t>
            </a:r>
            <a:r>
              <a:rPr lang="en-US" sz="1400" i="1" dirty="0"/>
              <a:t>US Air Force</a:t>
            </a:r>
            <a:r>
              <a:rPr lang="en-US" sz="1400" dirty="0"/>
              <a:t>. Retrieved from US Air Force: https://www.airforce.com/mission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6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81200"/>
            <a:ext cx="7696200" cy="43434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r>
              <a:rPr lang="en-US" dirty="0"/>
              <a:t>Air power is primary mission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It can provide lethal capabilities</a:t>
            </a:r>
          </a:p>
        </p:txBody>
      </p:sp>
    </p:spTree>
    <p:extLst>
      <p:ext uri="{BB962C8B-B14F-4D97-AF65-F5344CB8AC3E}">
        <p14:creationId xmlns:p14="http://schemas.microsoft.com/office/powerpoint/2010/main" val="957784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pPr>
              <a:spcAft>
                <a:spcPts val="600"/>
              </a:spcAft>
            </a:pPr>
            <a:r>
              <a:rPr lang="en-US" dirty="0"/>
              <a:t>Space Capabilities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 Provides services, facilities, &amp; range safety control for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Department of Defense, NASA &amp; commercial launches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satellite command &amp; control for DOD satellites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missile warning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space control</a:t>
            </a:r>
          </a:p>
          <a:p>
            <a:pPr lvl="1"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33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AIR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pPr>
              <a:spcAft>
                <a:spcPts val="1200"/>
              </a:spcAft>
            </a:pPr>
            <a:r>
              <a:rPr lang="en-US" dirty="0"/>
              <a:t>Cyberspace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Network security, data transmission, &amp; sharing of information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Establishes, operates, maintains, &amp; defends AF networks to ensure warfighters can maintain information advantage for US forces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Figures out countermeasures </a:t>
            </a:r>
          </a:p>
        </p:txBody>
      </p:sp>
    </p:spTree>
    <p:extLst>
      <p:ext uri="{BB962C8B-B14F-4D97-AF65-F5344CB8AC3E}">
        <p14:creationId xmlns:p14="http://schemas.microsoft.com/office/powerpoint/2010/main" val="164898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C0AE-5705-43E0-ADA5-1D8FAEA7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04800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Purpose of the Military Branches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49F143-7B3E-47BE-94D0-9D25D57FA2E2}"/>
              </a:ext>
            </a:extLst>
          </p:cNvPr>
          <p:cNvSpPr txBox="1"/>
          <p:nvPr/>
        </p:nvSpPr>
        <p:spPr>
          <a:xfrm>
            <a:off x="1181100" y="423488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/>
              </a:rPr>
              <a:t>blob:https</a:t>
            </a:r>
            <a:r>
              <a:rPr lang="en-US" dirty="0">
                <a:hlinkClick r:id="rId2"/>
              </a:rPr>
              <a:t>://www.dvidshub.net/35e2b001-ba8d-4127-b978-15d4c220d1cb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D2FF0-1BEB-48B7-8384-AA30EB87ABEC}"/>
              </a:ext>
            </a:extLst>
          </p:cNvPr>
          <p:cNvSpPr txBox="1"/>
          <p:nvPr/>
        </p:nvSpPr>
        <p:spPr>
          <a:xfrm>
            <a:off x="1181100" y="1971874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Do You Know Your Military?</a:t>
            </a:r>
          </a:p>
          <a:p>
            <a:endParaRPr lang="en-US" sz="2800" dirty="0"/>
          </a:p>
          <a:p>
            <a:r>
              <a:rPr lang="en-US" sz="2800" dirty="0"/>
              <a:t>This video describes the different branches of military service:</a:t>
            </a:r>
          </a:p>
        </p:txBody>
      </p:sp>
    </p:spTree>
    <p:extLst>
      <p:ext uri="{BB962C8B-B14F-4D97-AF65-F5344CB8AC3E}">
        <p14:creationId xmlns:p14="http://schemas.microsoft.com/office/powerpoint/2010/main" val="40950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US AIR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24000"/>
            <a:ext cx="5562600" cy="4656138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u="sng" dirty="0"/>
              <a:t>Composed of three components</a:t>
            </a:r>
            <a:r>
              <a:rPr lang="en-US" sz="2000" dirty="0"/>
              <a:t>: </a:t>
            </a:r>
          </a:p>
          <a:p>
            <a:pPr lvl="0"/>
            <a:r>
              <a:rPr lang="en-US" sz="2000" b="1" dirty="0"/>
              <a:t>Active Air Force</a:t>
            </a:r>
          </a:p>
          <a:p>
            <a:pPr lvl="0"/>
            <a:r>
              <a:rPr lang="en-US" sz="2000" b="1" dirty="0"/>
              <a:t>Air Force Reserve</a:t>
            </a:r>
          </a:p>
          <a:p>
            <a:pPr lvl="0"/>
            <a:r>
              <a:rPr lang="en-US" sz="2000" b="1" dirty="0"/>
              <a:t>Air National Guard</a:t>
            </a:r>
          </a:p>
          <a:p>
            <a:pPr marL="0" lvl="0" indent="0">
              <a:buNone/>
            </a:pPr>
            <a:endParaRPr lang="en-US" sz="17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Supported by the Civil Air Patrol (CAP):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Civilian Auxiliary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Perform: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Emergency services missions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Aerospace education for youth &amp; general public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Cadet programs for teens</a:t>
            </a:r>
          </a:p>
          <a:p>
            <a:pPr lvl="1">
              <a:spcAft>
                <a:spcPts val="600"/>
              </a:spcAft>
            </a:pPr>
            <a:r>
              <a:rPr lang="en-US" sz="1700" dirty="0"/>
              <a:t>Other missions as requested by governmental &amp; private agencies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1800"/>
              </a:spcAft>
            </a:pPr>
            <a:endParaRPr lang="en-US" sz="1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23822-DBCC-488A-97FD-89AB6F5E7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735" y="1608547"/>
            <a:ext cx="2237426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86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69342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Check on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85359-9679-4730-A722-AF393EDDD3BE}"/>
              </a:ext>
            </a:extLst>
          </p:cNvPr>
          <p:cNvSpPr txBox="1"/>
          <p:nvPr/>
        </p:nvSpPr>
        <p:spPr>
          <a:xfrm>
            <a:off x="838200" y="1981200"/>
            <a:ext cx="7696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is the Air Force’s primary mission?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What are the two other important parts of it’s mission?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Us navy purpose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0930" y="5334000"/>
            <a:ext cx="7937269" cy="585787"/>
          </a:xfrm>
        </p:spPr>
        <p:txBody>
          <a:bodyPr/>
          <a:lstStyle/>
          <a:p>
            <a:r>
              <a:rPr lang="en-US" dirty="0"/>
              <a:t>A3. Explain the purpose of the United States Navy</a:t>
            </a:r>
          </a:p>
        </p:txBody>
      </p:sp>
    </p:spTree>
    <p:extLst>
      <p:ext uri="{BB962C8B-B14F-4D97-AF65-F5344CB8AC3E}">
        <p14:creationId xmlns:p14="http://schemas.microsoft.com/office/powerpoint/2010/main" val="1962523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the Military Branches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90% of Unit Cadets will understand the purpose of the different branches of service.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lvl="0"/>
            <a:r>
              <a:rPr lang="en-US" dirty="0"/>
              <a:t>Explain the purpose of the United States Army</a:t>
            </a:r>
          </a:p>
          <a:p>
            <a:pPr lvl="0"/>
            <a:r>
              <a:rPr lang="en-US" dirty="0"/>
              <a:t>Explain the purpose of the United States Air Force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Explain the purpose of the United States Navy</a:t>
            </a:r>
          </a:p>
          <a:p>
            <a:pPr lvl="0"/>
            <a:r>
              <a:rPr lang="en-US" dirty="0"/>
              <a:t>Explain the purpose of the United States Marine Corps</a:t>
            </a:r>
          </a:p>
          <a:p>
            <a:pPr lvl="0"/>
            <a:r>
              <a:rPr lang="en-US" dirty="0"/>
              <a:t>Explain the purpose of the United States Coast Guard</a:t>
            </a:r>
          </a:p>
          <a:p>
            <a:pPr lvl="0"/>
            <a:r>
              <a:rPr lang="en-US" dirty="0"/>
              <a:t>Explain the purpose of the California National Guard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US Navy’s main purpose?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94339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NAVY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855" y="1702029"/>
            <a:ext cx="7543800" cy="401552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en-US" b="1" u="sng" dirty="0"/>
              <a:t>Mission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“To recruit, train, equip, and organize to deliver combat ready Naval forces to win conflicts and wars while maintaining security and deterrence through sustained forward presence.”</a:t>
            </a:r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3AD9B-0788-45A5-8777-AC2BF00DC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23465"/>
            <a:ext cx="2343411" cy="2343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C673D-F1BE-446A-AC7E-A6A7E6EB0DC6}"/>
              </a:ext>
            </a:extLst>
          </p:cNvPr>
          <p:cNvSpPr txBox="1"/>
          <p:nvPr/>
        </p:nvSpPr>
        <p:spPr>
          <a:xfrm>
            <a:off x="895611" y="617769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Navy, U. (2018). </a:t>
            </a:r>
            <a:r>
              <a:rPr lang="en-US" i="1" dirty="0"/>
              <a:t>US Navy</a:t>
            </a:r>
            <a:r>
              <a:rPr lang="en-US" dirty="0"/>
              <a:t>. Retrieved from US Navy: https://www.navy.com/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46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NAVY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pPr>
              <a:spcAft>
                <a:spcPts val="600"/>
              </a:spcAft>
            </a:pPr>
            <a:r>
              <a:rPr lang="en-US" dirty="0"/>
              <a:t>Military presence &amp; dominance on the seas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Fleet of naval ships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Air component extends presence inland</a:t>
            </a:r>
          </a:p>
          <a:p>
            <a:pPr>
              <a:spcAft>
                <a:spcPts val="1800"/>
              </a:spcAft>
            </a:pPr>
            <a:r>
              <a:rPr lang="en-US" dirty="0"/>
              <a:t>Transports equipment &amp; supplies to distant battlefields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97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NAVY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pPr>
              <a:spcAft>
                <a:spcPts val="600"/>
              </a:spcAft>
            </a:pPr>
            <a:r>
              <a:rPr lang="en-US" dirty="0"/>
              <a:t>Submarine fleet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Can launch ballistic missiles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Has played major role in deterrence for decades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Submarine-based missiles have prevented potential adversaries from starting a nuclear war with the US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6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04037-9FA2-46B1-8F45-D42F008F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NAVY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7FCDC-7D87-43F3-BA48-B6740F9D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05000"/>
            <a:ext cx="7696200" cy="42211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Consists of two components*</a:t>
            </a:r>
            <a:r>
              <a:rPr lang="en-US" dirty="0"/>
              <a:t>:</a:t>
            </a:r>
          </a:p>
          <a:p>
            <a:r>
              <a:rPr lang="en-US" sz="3600" dirty="0"/>
              <a:t>Active Navy</a:t>
            </a:r>
          </a:p>
          <a:p>
            <a:r>
              <a:rPr lang="en-US" sz="3600" dirty="0"/>
              <a:t>Navy Reserve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2400" i="1" dirty="0"/>
              <a:t>*The Marine Corps is part of the Navy, but we’ll look at it as a separate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7328C-325E-444D-99B5-CDEBE5C3E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56131"/>
            <a:ext cx="2341067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98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In addition to dominance on the seas, what are the two other pieces of the US Navy’s mission?</a:t>
            </a:r>
          </a:p>
        </p:txBody>
      </p:sp>
    </p:spTree>
    <p:extLst>
      <p:ext uri="{BB962C8B-B14F-4D97-AF65-F5344CB8AC3E}">
        <p14:creationId xmlns:p14="http://schemas.microsoft.com/office/powerpoint/2010/main" val="267134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162800" cy="1143000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solidFill>
                  <a:prstClr val="black"/>
                </a:solidFill>
                <a:hlinkClick r:id="rId2" action="ppaction://hlinksldjump"/>
              </a:rPr>
              <a:t>Us marine corps Purpose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B8F2D-56AF-43D3-8C44-B7DA709BDA2C}"/>
              </a:ext>
            </a:extLst>
          </p:cNvPr>
          <p:cNvSpPr txBox="1"/>
          <p:nvPr/>
        </p:nvSpPr>
        <p:spPr>
          <a:xfrm>
            <a:off x="990600" y="5619690"/>
            <a:ext cx="716280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A4. 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Explain the purpose of the United States Marine Corps</a:t>
            </a:r>
          </a:p>
        </p:txBody>
      </p:sp>
    </p:spTree>
    <p:extLst>
      <p:ext uri="{BB962C8B-B14F-4D97-AF65-F5344CB8AC3E}">
        <p14:creationId xmlns:p14="http://schemas.microsoft.com/office/powerpoint/2010/main" val="160477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0796" y="1905000"/>
            <a:ext cx="7620000" cy="384016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000" dirty="0">
                <a:hlinkClick r:id="rId2" action="ppaction://hlinksldjump"/>
              </a:rPr>
              <a:t>A1. US Army Purpose</a:t>
            </a:r>
            <a:endParaRPr lang="en-US" sz="40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000" dirty="0">
                <a:hlinkClick r:id="rId3" action="ppaction://hlinksldjump"/>
              </a:rPr>
              <a:t>A2. US Air Force Purpose</a:t>
            </a:r>
            <a:endParaRPr lang="en-US" sz="40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000" dirty="0">
                <a:hlinkClick r:id="rId4" action="ppaction://hlinksldjump"/>
              </a:rPr>
              <a:t>A3. US Navy Purpose</a:t>
            </a:r>
            <a:endParaRPr lang="en-US" sz="40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000" dirty="0">
                <a:hlinkClick r:id="rId5" action="ppaction://hlinksldjump"/>
              </a:rPr>
              <a:t>A4. US Marine Corps Purpose</a:t>
            </a:r>
            <a:endParaRPr lang="en-US" sz="40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000" dirty="0">
                <a:hlinkClick r:id="rId6" action="ppaction://hlinksldjump"/>
              </a:rPr>
              <a:t>A5. US Coast Guard Purpose</a:t>
            </a:r>
            <a:endParaRPr lang="en-US" sz="4000" dirty="0"/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4000" dirty="0">
                <a:hlinkClick r:id="rId7" action="ppaction://hlinksldjump"/>
              </a:rPr>
              <a:t>A6. California National Guard Purpose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7696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the Military Branches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90% of Unit Cadets will understand the purpose of the different branches of service.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lvl="0"/>
            <a:r>
              <a:rPr lang="en-US" dirty="0"/>
              <a:t>Explain the purpose of the United States Army</a:t>
            </a:r>
          </a:p>
          <a:p>
            <a:pPr lvl="0"/>
            <a:r>
              <a:rPr lang="en-US" dirty="0"/>
              <a:t>Explain the purpose of the United States Air Force</a:t>
            </a:r>
          </a:p>
          <a:p>
            <a:pPr lvl="0"/>
            <a:r>
              <a:rPr lang="en-US" dirty="0"/>
              <a:t>Explain the purpose of the United States Navy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Explain the purpose of the United States Marine Corps</a:t>
            </a:r>
          </a:p>
          <a:p>
            <a:pPr lvl="0"/>
            <a:r>
              <a:rPr lang="en-US" dirty="0"/>
              <a:t>Explain the purpose of the United States Coast Guard</a:t>
            </a:r>
          </a:p>
          <a:p>
            <a:pPr lvl="0"/>
            <a:r>
              <a:rPr lang="en-US" dirty="0"/>
              <a:t>Explain the purpose of the California National Guard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US Marine Corps’ main purpose?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99033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MARINE CORPS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241" y="2540695"/>
            <a:ext cx="7543800" cy="4015527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en-US" b="1" u="sng" dirty="0"/>
              <a:t>Mission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To defend the people of the United States at home and abroad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329274-F124-4F93-A7F6-E12C3BE76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099159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63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MARINE CORPS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905000"/>
            <a:ext cx="7361128" cy="401552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u="sng" dirty="0"/>
              <a:t>Breaking it down</a:t>
            </a:r>
            <a:r>
              <a:rPr lang="en-US" altLang="en-US" dirty="0"/>
              <a:t>: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Land arm of the Navy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Guard US embassies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On naval ships &amp; bases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Quick reaction force</a:t>
            </a:r>
          </a:p>
          <a:p>
            <a:pPr marL="0" indent="0">
              <a:lnSpc>
                <a:spcPct val="200000"/>
              </a:lnSpc>
              <a:buNone/>
            </a:pPr>
            <a:endParaRPr lang="en-US" altLang="en-US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1033F-3256-4219-B293-ABE8C92D4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8800" y="1371599"/>
            <a:ext cx="3162300" cy="422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84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MARINE CORPS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905000"/>
            <a:ext cx="7361128" cy="4015527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Contributed greatly in the Pacific Theater during WWII</a:t>
            </a:r>
          </a:p>
          <a:p>
            <a:pPr lvl="1"/>
            <a:r>
              <a:rPr lang="en-US" altLang="en-US" dirty="0"/>
              <a:t>Got in</a:t>
            </a:r>
          </a:p>
          <a:p>
            <a:pPr lvl="1"/>
            <a:r>
              <a:rPr lang="en-US" altLang="en-US" dirty="0"/>
              <a:t>Fought hard</a:t>
            </a:r>
          </a:p>
          <a:p>
            <a:pPr lvl="1"/>
            <a:r>
              <a:rPr lang="en-US" altLang="en-US" dirty="0"/>
              <a:t>Won</a:t>
            </a:r>
          </a:p>
          <a:p>
            <a:pPr lvl="1"/>
            <a:r>
              <a:rPr lang="en-US" altLang="en-US" dirty="0"/>
              <a:t>Moved on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Reputation as fighters who:</a:t>
            </a:r>
          </a:p>
          <a:p>
            <a:pPr lvl="1"/>
            <a:r>
              <a:rPr lang="en-US" altLang="en-US" dirty="0"/>
              <a:t>Don’t give up</a:t>
            </a:r>
          </a:p>
          <a:p>
            <a:pPr lvl="1"/>
            <a:r>
              <a:rPr lang="en-US" altLang="en-US" dirty="0"/>
              <a:t>Fight ferociously</a:t>
            </a:r>
          </a:p>
          <a:p>
            <a:pPr lvl="1"/>
            <a:r>
              <a:rPr lang="en-US" altLang="en-US" dirty="0"/>
              <a:t>Fight to win</a:t>
            </a:r>
          </a:p>
        </p:txBody>
      </p:sp>
    </p:spTree>
    <p:extLst>
      <p:ext uri="{BB962C8B-B14F-4D97-AF65-F5344CB8AC3E}">
        <p14:creationId xmlns:p14="http://schemas.microsoft.com/office/powerpoint/2010/main" val="4162828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MARINE CORPS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905000"/>
            <a:ext cx="7361128" cy="4015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u="sng" dirty="0"/>
              <a:t>Consists of Two Components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Active Marine Corps</a:t>
            </a:r>
          </a:p>
          <a:p>
            <a:r>
              <a:rPr lang="en-US" altLang="en-US" dirty="0"/>
              <a:t>Marine Corps Reserve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A1815-FB1E-46E4-BF58-AA86336E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455" y="3396398"/>
            <a:ext cx="2517866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43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altLang="en-US" sz="4000" dirty="0"/>
          </a:p>
          <a:p>
            <a:pPr marL="0" indent="0">
              <a:lnSpc>
                <a:spcPct val="200000"/>
              </a:lnSpc>
              <a:buNone/>
            </a:pPr>
            <a:r>
              <a:rPr lang="en-US" altLang="en-US" sz="4000" dirty="0"/>
              <a:t>    What is the Marine Corps’ purpose?</a:t>
            </a:r>
          </a:p>
        </p:txBody>
      </p:sp>
    </p:spTree>
    <p:extLst>
      <p:ext uri="{BB962C8B-B14F-4D97-AF65-F5344CB8AC3E}">
        <p14:creationId xmlns:p14="http://schemas.microsoft.com/office/powerpoint/2010/main" val="3845678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7162800" cy="1143000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solidFill>
                  <a:prstClr val="black"/>
                </a:solidFill>
                <a:hlinkClick r:id="rId2" action="ppaction://hlinksldjump"/>
              </a:rPr>
              <a:t>Us coast guard Purpose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B8F2D-56AF-43D3-8C44-B7DA709BDA2C}"/>
              </a:ext>
            </a:extLst>
          </p:cNvPr>
          <p:cNvSpPr txBox="1"/>
          <p:nvPr/>
        </p:nvSpPr>
        <p:spPr>
          <a:xfrm>
            <a:off x="990600" y="5619690"/>
            <a:ext cx="716280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A5. 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Explain the purpose of the Coast Guard</a:t>
            </a:r>
          </a:p>
        </p:txBody>
      </p:sp>
    </p:spTree>
    <p:extLst>
      <p:ext uri="{BB962C8B-B14F-4D97-AF65-F5344CB8AC3E}">
        <p14:creationId xmlns:p14="http://schemas.microsoft.com/office/powerpoint/2010/main" val="2773280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the Military Branches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90% of Unit Cadets will understand the purpose of the different branches of service.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lvl="0"/>
            <a:r>
              <a:rPr lang="en-US" dirty="0"/>
              <a:t>Explain the purpose of the United States Army</a:t>
            </a:r>
          </a:p>
          <a:p>
            <a:pPr lvl="0"/>
            <a:r>
              <a:rPr lang="en-US" dirty="0"/>
              <a:t>Explain the purpose of the United States Air Force</a:t>
            </a:r>
          </a:p>
          <a:p>
            <a:pPr lvl="0"/>
            <a:r>
              <a:rPr lang="en-US" dirty="0"/>
              <a:t>Explain the purpose of the United States Navy</a:t>
            </a:r>
          </a:p>
          <a:p>
            <a:pPr lvl="0"/>
            <a:r>
              <a:rPr lang="en-US" dirty="0"/>
              <a:t>Explain the purpose of the United States Marine Corps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Explain the purpose of the United States Coast Guard</a:t>
            </a:r>
          </a:p>
          <a:p>
            <a:pPr lvl="0"/>
            <a:r>
              <a:rPr lang="en-US" dirty="0"/>
              <a:t>Explain the purpose of the California National Guard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US Coast Guard’s main purpose?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3945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COAST GUARD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42460"/>
            <a:ext cx="7543800" cy="445074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en-US" b="1" u="sng" dirty="0"/>
              <a:t>Mission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“To ensure our Nation's maritime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/>
              <a:t>safety, security and stewardship.”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sz="1800" dirty="0"/>
          </a:p>
          <a:p>
            <a:pPr marL="0" indent="0">
              <a:buNone/>
            </a:pPr>
            <a:endParaRPr lang="en-US" altLang="en-US" sz="1800" i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en-US" sz="18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en-US" sz="18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altLang="en-US" sz="1800" i="1" dirty="0">
                <a:solidFill>
                  <a:schemeClr val="accent1">
                    <a:lumMod val="50000"/>
                  </a:schemeClr>
                </a:solidFill>
              </a:rPr>
              <a:t>**</a:t>
            </a:r>
            <a:r>
              <a:rPr lang="en-US" altLang="en-US" sz="1800" i="1" u="sng" dirty="0">
                <a:solidFill>
                  <a:schemeClr val="accent1">
                    <a:lumMod val="50000"/>
                  </a:schemeClr>
                </a:solidFill>
              </a:rPr>
              <a:t>Stewardship</a:t>
            </a:r>
            <a:r>
              <a:rPr lang="en-US" altLang="en-US" sz="1800" i="1" dirty="0">
                <a:solidFill>
                  <a:schemeClr val="accent1">
                    <a:lumMod val="50000"/>
                  </a:schemeClr>
                </a:solidFill>
              </a:rPr>
              <a:t> is defined as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the job of supervising or taking care of something, such as an organization or property**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20221-CBF8-41D6-AA24-88BDE65E778E}"/>
              </a:ext>
            </a:extLst>
          </p:cNvPr>
          <p:cNvSpPr txBox="1"/>
          <p:nvPr/>
        </p:nvSpPr>
        <p:spPr>
          <a:xfrm>
            <a:off x="609600" y="6093204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Guard, U. C. (2018). </a:t>
            </a:r>
            <a:r>
              <a:rPr lang="en-US" sz="1400" i="1" dirty="0"/>
              <a:t>US Coast Guard</a:t>
            </a:r>
            <a:r>
              <a:rPr lang="en-US" sz="1400" dirty="0"/>
              <a:t>. Retrieved from US Coast Guard: https://www.work.uscg.mil/Missions/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B12BC-82C9-4FC2-94B9-833897DE7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128" y="861936"/>
            <a:ext cx="2481872" cy="24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77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3F61-511A-45CD-9EDE-F58C58EB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COAST GUARD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B355-EA38-468C-90EA-254F4D489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8800"/>
            <a:ext cx="7620000" cy="4297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One of the five US military services, BUT</a:t>
            </a:r>
          </a:p>
          <a:p>
            <a:pPr>
              <a:spcAft>
                <a:spcPts val="600"/>
              </a:spcAft>
            </a:pPr>
            <a:r>
              <a:rPr lang="en-US" dirty="0"/>
              <a:t>Often falls under Department of Defense</a:t>
            </a:r>
          </a:p>
          <a:p>
            <a:pPr>
              <a:spcAft>
                <a:spcPts val="600"/>
              </a:spcAft>
            </a:pPr>
            <a:r>
              <a:rPr lang="en-US" dirty="0"/>
              <a:t>Currently part of the Department of Homeland Security</a:t>
            </a:r>
          </a:p>
        </p:txBody>
      </p:sp>
      <p:pic>
        <p:nvPicPr>
          <p:cNvPr id="5" name="Picture 4" descr="A group of people on a boat in the water&#10;&#10;Description automatically generated">
            <a:extLst>
              <a:ext uri="{FF2B5EF4-FFF2-40B4-BE49-F238E27FC236}">
                <a16:creationId xmlns:a16="http://schemas.microsoft.com/office/drawing/2014/main" id="{D0361572-4823-4C7F-BC0E-E23D9C52E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29200" y="4023518"/>
            <a:ext cx="3413125" cy="25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0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US Army purpose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A1. Explain the purpose of the United States Army</a:t>
            </a:r>
          </a:p>
        </p:txBody>
      </p:sp>
    </p:spTree>
    <p:extLst>
      <p:ext uri="{BB962C8B-B14F-4D97-AF65-F5344CB8AC3E}">
        <p14:creationId xmlns:p14="http://schemas.microsoft.com/office/powerpoint/2010/main" val="1099224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3F61-511A-45CD-9EDE-F58C58EB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COAST GUARD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B355-EA38-468C-90EA-254F4D489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r>
              <a:rPr lang="en-US" dirty="0"/>
              <a:t>The Coast Guard is a</a:t>
            </a:r>
          </a:p>
          <a:p>
            <a:pPr lvl="1"/>
            <a:r>
              <a:rPr lang="en-US" dirty="0"/>
              <a:t>Military service</a:t>
            </a:r>
          </a:p>
          <a:p>
            <a:pPr lvl="1"/>
            <a:r>
              <a:rPr lang="en-US" dirty="0"/>
              <a:t>Law enforcement organization</a:t>
            </a:r>
          </a:p>
          <a:p>
            <a:pPr lvl="1"/>
            <a:r>
              <a:rPr lang="en-US" dirty="0"/>
              <a:t>Regulatory agency</a:t>
            </a:r>
          </a:p>
          <a:p>
            <a:pPr lvl="1"/>
            <a:r>
              <a:rPr lang="en-US" dirty="0"/>
              <a:t>First responder</a:t>
            </a:r>
          </a:p>
          <a:p>
            <a:pPr lvl="1"/>
            <a:r>
              <a:rPr lang="en-US" dirty="0"/>
              <a:t>Member of the intelligence community</a:t>
            </a:r>
          </a:p>
        </p:txBody>
      </p:sp>
    </p:spTree>
    <p:extLst>
      <p:ext uri="{BB962C8B-B14F-4D97-AF65-F5344CB8AC3E}">
        <p14:creationId xmlns:p14="http://schemas.microsoft.com/office/powerpoint/2010/main" val="2435344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3F61-511A-45CD-9EDE-F58C58EB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COAST GUARD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B355-EA38-468C-90EA-254F4D489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r>
              <a:rPr lang="en-US" dirty="0"/>
              <a:t>Has 3 basic roles</a:t>
            </a:r>
          </a:p>
          <a:p>
            <a:pPr lvl="1"/>
            <a:r>
              <a:rPr lang="en-US" dirty="0"/>
              <a:t>Maritime safety</a:t>
            </a:r>
          </a:p>
          <a:p>
            <a:pPr lvl="1"/>
            <a:r>
              <a:rPr lang="en-US" dirty="0"/>
              <a:t>Maritime security</a:t>
            </a:r>
          </a:p>
          <a:p>
            <a:pPr lvl="1"/>
            <a:r>
              <a:rPr lang="en-US" dirty="0"/>
              <a:t>Maritime stewardship</a:t>
            </a:r>
          </a:p>
          <a:p>
            <a:pPr lvl="1"/>
            <a:endParaRPr lang="en-US" dirty="0"/>
          </a:p>
          <a:p>
            <a:r>
              <a:rPr lang="en-US" dirty="0"/>
              <a:t>Subdivided into 11 missions</a:t>
            </a:r>
          </a:p>
        </p:txBody>
      </p:sp>
    </p:spTree>
    <p:extLst>
      <p:ext uri="{BB962C8B-B14F-4D97-AF65-F5344CB8AC3E}">
        <p14:creationId xmlns:p14="http://schemas.microsoft.com/office/powerpoint/2010/main" val="1299378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3F61-511A-45CD-9EDE-F58C58EB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COAST GUARD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B355-EA38-468C-90EA-254F4D489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sz="2800" b="1" dirty="0"/>
              <a:t>The 11 missions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1360B-2FAD-4386-81F3-B63912746069}"/>
              </a:ext>
            </a:extLst>
          </p:cNvPr>
          <p:cNvSpPr txBox="1"/>
          <p:nvPr/>
        </p:nvSpPr>
        <p:spPr>
          <a:xfrm>
            <a:off x="1027134" y="2952608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Homeland security missions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Non-homeland security missions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Ports, Waterway &amp; Coastal Security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Drug Interdiction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Aids to Navigation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Search and Rescue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Living Marine Resources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29942-C9CA-4053-9071-F86A3D75A05D}"/>
              </a:ext>
            </a:extLst>
          </p:cNvPr>
          <p:cNvSpPr txBox="1"/>
          <p:nvPr/>
        </p:nvSpPr>
        <p:spPr>
          <a:xfrm>
            <a:off x="5189950" y="2949476"/>
            <a:ext cx="3733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Marine Safety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Defense Readiness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Migrant Interdiction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Marine Environmental Protection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Ice Operations (ice breaking)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000" dirty="0"/>
              <a:t>Other Law Enforcement</a:t>
            </a:r>
          </a:p>
          <a:p>
            <a:pPr fontAlgn="base"/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75496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COAST GUARD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905000"/>
            <a:ext cx="7361128" cy="4015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u="sng" dirty="0"/>
              <a:t>Consists of Two Components</a:t>
            </a:r>
            <a:r>
              <a:rPr lang="en-US" altLang="en-US" dirty="0"/>
              <a:t>:</a:t>
            </a:r>
          </a:p>
          <a:p>
            <a:r>
              <a:rPr lang="en-US" altLang="en-US" dirty="0"/>
              <a:t>Active Coast Guard</a:t>
            </a:r>
          </a:p>
          <a:p>
            <a:r>
              <a:rPr lang="en-US" altLang="en-US" dirty="0"/>
              <a:t>Coast Guard Reserve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0AE521-F7F8-4E42-992C-3753C43D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551" y="3276600"/>
            <a:ext cx="2481287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2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Which of these is not a part of the US Coast Guard’s mission?</a:t>
            </a:r>
          </a:p>
          <a:p>
            <a:pPr marL="0" indent="0">
              <a:buNone/>
            </a:pPr>
            <a:r>
              <a:rPr lang="en-US" altLang="en-US" dirty="0"/>
              <a:t>To ensure:</a:t>
            </a:r>
          </a:p>
          <a:p>
            <a:pPr marL="514350" lvl="0" indent="-514350" fontAlgn="base">
              <a:buFont typeface="+mj-lt"/>
              <a:buAutoNum type="alphaLcPeriod"/>
            </a:pPr>
            <a:r>
              <a:rPr lang="en-US" dirty="0"/>
              <a:t>Maritime safety</a:t>
            </a:r>
          </a:p>
          <a:p>
            <a:pPr marL="514350" lvl="0" indent="-514350" fontAlgn="base">
              <a:buFont typeface="+mj-lt"/>
              <a:buAutoNum type="alphaLcPeriod"/>
            </a:pPr>
            <a:r>
              <a:rPr lang="en-US" dirty="0"/>
              <a:t>Maritime space defense</a:t>
            </a:r>
          </a:p>
          <a:p>
            <a:pPr marL="514350" lvl="0" indent="-514350" fontAlgn="base">
              <a:buFont typeface="+mj-lt"/>
              <a:buAutoNum type="alphaLcPeriod"/>
            </a:pPr>
            <a:r>
              <a:rPr lang="en-US" dirty="0"/>
              <a:t>Maritime security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Maritime stewardship</a:t>
            </a:r>
          </a:p>
          <a:p>
            <a:pPr marL="514350" indent="-514350">
              <a:buFont typeface="+mj-lt"/>
              <a:buAutoNum type="alphaLcPeriod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7820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cap="all" dirty="0">
                <a:solidFill>
                  <a:prstClr val="black"/>
                </a:solidFill>
                <a:hlinkClick r:id="rId2" action="ppaction://hlinksldjump"/>
              </a:rPr>
              <a:t>California national guard </a:t>
            </a:r>
            <a:br>
              <a:rPr lang="en-US" sz="4000" b="1" cap="all" dirty="0">
                <a:solidFill>
                  <a:prstClr val="black"/>
                </a:solidFill>
                <a:hlinkClick r:id="rId2" action="ppaction://hlinksldjump"/>
              </a:rPr>
            </a:br>
            <a:r>
              <a:rPr lang="en-US" sz="4000" b="1" cap="all" dirty="0">
                <a:solidFill>
                  <a:prstClr val="black"/>
                </a:solidFill>
                <a:hlinkClick r:id="rId2" action="ppaction://hlinksldjump"/>
              </a:rPr>
              <a:t>Purpose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B8F2D-56AF-43D3-8C44-B7DA709BDA2C}"/>
              </a:ext>
            </a:extLst>
          </p:cNvPr>
          <p:cNvSpPr txBox="1"/>
          <p:nvPr/>
        </p:nvSpPr>
        <p:spPr>
          <a:xfrm>
            <a:off x="990600" y="5619690"/>
            <a:ext cx="7162800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A6. </a:t>
            </a:r>
            <a:r>
              <a:rPr lang="en-US" sz="2000" dirty="0">
                <a:solidFill>
                  <a:schemeClr val="tx1">
                    <a:tint val="75000"/>
                  </a:schemeClr>
                </a:solidFill>
              </a:rPr>
              <a:t>Explain the purpose of the California National Guard</a:t>
            </a:r>
          </a:p>
        </p:txBody>
      </p:sp>
    </p:spTree>
    <p:extLst>
      <p:ext uri="{BB962C8B-B14F-4D97-AF65-F5344CB8AC3E}">
        <p14:creationId xmlns:p14="http://schemas.microsoft.com/office/powerpoint/2010/main" val="2609218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the Military Branches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90% of Unit Cadets will understand the purpose of the different branches of service.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lvl="0"/>
            <a:r>
              <a:rPr lang="en-US" dirty="0"/>
              <a:t>Explain the purpose of the United States Army</a:t>
            </a:r>
          </a:p>
          <a:p>
            <a:pPr lvl="0"/>
            <a:r>
              <a:rPr lang="en-US" dirty="0"/>
              <a:t>Explain the purpose of the United States Air Force</a:t>
            </a:r>
          </a:p>
          <a:p>
            <a:pPr lvl="0"/>
            <a:r>
              <a:rPr lang="en-US" dirty="0"/>
              <a:t>Explain the purpose of the United States Navy</a:t>
            </a:r>
          </a:p>
          <a:p>
            <a:pPr lvl="0"/>
            <a:r>
              <a:rPr lang="en-US" dirty="0"/>
              <a:t>Explain the purpose of the United States Marine Corps</a:t>
            </a:r>
          </a:p>
          <a:p>
            <a:pPr lvl="0"/>
            <a:r>
              <a:rPr lang="en-US" dirty="0"/>
              <a:t>Explain the purpose of the United States Coast Guard</a:t>
            </a:r>
          </a:p>
          <a:p>
            <a:pPr lvl="0"/>
            <a:r>
              <a:rPr lang="en-US" dirty="0">
                <a:highlight>
                  <a:srgbClr val="FFFF00"/>
                </a:highlight>
              </a:rPr>
              <a:t>Explain the purpose of the California National Guard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California National Guard’s main purpose?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11532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CALIFORNIA NATIONAL GUARD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934D9-6259-4115-9EF0-9AE3770A1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9248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98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CALIFORNIA NATIONAL GUARD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185"/>
            <a:ext cx="5981700" cy="470848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dirty="0"/>
              <a:t>Federally funded California military force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Part of the US National Guard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Consists of:</a:t>
            </a:r>
          </a:p>
          <a:p>
            <a:pPr lvl="1"/>
            <a:r>
              <a:rPr lang="en-US" i="1" dirty="0"/>
              <a:t>California Army National Guard</a:t>
            </a:r>
          </a:p>
          <a:p>
            <a:pPr lvl="1"/>
            <a:r>
              <a:rPr lang="en-US" i="1" dirty="0"/>
              <a:t>California Air National Guard</a:t>
            </a:r>
          </a:p>
          <a:p>
            <a:pPr lvl="1"/>
            <a:r>
              <a:rPr lang="en-US" i="1" dirty="0"/>
              <a:t>California State Military Reserve</a:t>
            </a:r>
          </a:p>
          <a:p>
            <a:pPr lvl="1"/>
            <a:r>
              <a:rPr lang="en-US" i="1" dirty="0"/>
              <a:t>California Youth and Community Programs Task Force</a:t>
            </a:r>
          </a:p>
          <a:p>
            <a:pPr lvl="1">
              <a:spcBef>
                <a:spcPts val="0"/>
              </a:spcBef>
            </a:pPr>
            <a:endParaRPr lang="en-US" altLang="en-US" dirty="0"/>
          </a:p>
          <a:p>
            <a:pPr marL="0" indent="0">
              <a:lnSpc>
                <a:spcPct val="200000"/>
              </a:lnSpc>
              <a:buNone/>
            </a:pPr>
            <a:endParaRPr lang="en-US" altLang="en-US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20221-CBF8-41D6-AA24-88BDE65E778E}"/>
              </a:ext>
            </a:extLst>
          </p:cNvPr>
          <p:cNvSpPr txBox="1"/>
          <p:nvPr/>
        </p:nvSpPr>
        <p:spPr>
          <a:xfrm>
            <a:off x="228600" y="613633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49475-99FB-4FF7-93BA-3DA47AA36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1376687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6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34" y="397701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i="1" dirty="0"/>
              <a:t>California Army National 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524000"/>
            <a:ext cx="7543800" cy="45692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altLang="en-US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u="sng" dirty="0"/>
              <a:t>Mission</a:t>
            </a:r>
            <a:endParaRPr lang="en-US" alt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Organizes, trains, equips, and resources community based land forces</a:t>
            </a:r>
            <a:endParaRPr lang="en-US" alt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E77A0C-C700-4699-BFF1-0DA723433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962400"/>
            <a:ext cx="2362200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C4D4A7-8620-450C-BB2D-30330E2A6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87163"/>
            <a:ext cx="3886200" cy="20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2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E5FE2C-C941-4E3B-BCB8-59241C27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the Military Branches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OBJECTIVES</a:t>
            </a:r>
          </a:p>
          <a:p>
            <a:pPr marL="0" indent="0">
              <a:buNone/>
            </a:pPr>
            <a:r>
              <a:rPr lang="en-US" i="1" dirty="0"/>
              <a:t>90% of Unit Cadets will understand the purpose of the different branches of service.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Plan of Action</a:t>
            </a:r>
            <a:endParaRPr lang="en-US" dirty="0"/>
          </a:p>
          <a:p>
            <a:pPr lvl="0"/>
            <a:r>
              <a:rPr lang="en-US" dirty="0">
                <a:highlight>
                  <a:srgbClr val="FFFF00"/>
                </a:highlight>
              </a:rPr>
              <a:t>Explain the purpose of the United States Army</a:t>
            </a:r>
          </a:p>
          <a:p>
            <a:pPr lvl="0"/>
            <a:r>
              <a:rPr lang="en-US" dirty="0"/>
              <a:t>Explain the purpose of the United States Air Force</a:t>
            </a:r>
          </a:p>
          <a:p>
            <a:pPr lvl="0"/>
            <a:r>
              <a:rPr lang="en-US" dirty="0"/>
              <a:t>Explain the purpose of the United States Navy</a:t>
            </a:r>
          </a:p>
          <a:p>
            <a:pPr lvl="0"/>
            <a:r>
              <a:rPr lang="en-US" dirty="0"/>
              <a:t>Explain the purpose of the United States Marine Corps</a:t>
            </a:r>
          </a:p>
          <a:p>
            <a:pPr lvl="0"/>
            <a:r>
              <a:rPr lang="en-US" dirty="0"/>
              <a:t>Explain the purpose of the United States Coast Guard</a:t>
            </a:r>
          </a:p>
          <a:p>
            <a:pPr lvl="0"/>
            <a:r>
              <a:rPr lang="en-US" dirty="0"/>
              <a:t>Explain the purpose of the California National Guard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Essential Question</a:t>
            </a:r>
            <a:r>
              <a:rPr lang="en-US" dirty="0"/>
              <a:t>: </a:t>
            </a:r>
            <a:r>
              <a:rPr lang="en-US" dirty="0">
                <a:highlight>
                  <a:srgbClr val="FFFF00"/>
                </a:highlight>
              </a:rPr>
              <a:t>What is the US Army’s main purpose?</a:t>
            </a:r>
            <a:endParaRPr lang="en-US" sz="4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073340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altLang="en-US" b="1" i="1" dirty="0"/>
              <a:t>California Army National Guard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524000"/>
            <a:ext cx="7543800" cy="4569204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alt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Mobilizes to support state and/or federal authority when ordered to do so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Performs many Army missions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Train 1 weekend a month &amp; 2 weeks annually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May respond to disasters in the state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/>
              <a:t>May be called to duty if needed for a federal mission</a:t>
            </a:r>
          </a:p>
        </p:txBody>
      </p:sp>
    </p:spTree>
    <p:extLst>
      <p:ext uri="{BB962C8B-B14F-4D97-AF65-F5344CB8AC3E}">
        <p14:creationId xmlns:p14="http://schemas.microsoft.com/office/powerpoint/2010/main" val="2305813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65243"/>
            <a:ext cx="71628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b="1" i="1" dirty="0"/>
              <a:t>California Air National Guard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417638"/>
            <a:ext cx="7543800" cy="45692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altLang="en-US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u="sng" dirty="0"/>
              <a:t>Mission</a:t>
            </a:r>
            <a:endParaRPr lang="en-US" alt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Provides support to the emergency response mission alongside the California Army National Guard and also supports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the Air Force as needed</a:t>
            </a:r>
            <a:endParaRPr lang="en-US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21014-82B3-497D-BC3C-C89B74C3E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267493"/>
            <a:ext cx="2438400" cy="2466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0622F-977D-4553-8925-F8F913F2E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840958"/>
            <a:ext cx="3124200" cy="18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5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227B5B-2555-4290-BECA-474142B52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810" y="885881"/>
            <a:ext cx="2231190" cy="223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altLang="en-US" b="1" i="1" dirty="0"/>
              <a:t>California State Military Reserve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959" y="1638413"/>
            <a:ext cx="7543800" cy="456920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altLang="en-US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u="sng" dirty="0"/>
              <a:t>Mission</a:t>
            </a:r>
            <a:endParaRPr lang="en-US" alt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Fills holes and provides expertise, support, and manpower as needed, especially in                   		training situations and in state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emergencies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663042-9347-4619-85FD-F515B183F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75332"/>
            <a:ext cx="2085013" cy="2530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D9FD86-D71B-4A9B-BD62-BBB660840E1C}"/>
              </a:ext>
            </a:extLst>
          </p:cNvPr>
          <p:cNvSpPr txBox="1"/>
          <p:nvPr/>
        </p:nvSpPr>
        <p:spPr>
          <a:xfrm>
            <a:off x="2466013" y="6428392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By Crystal Housman CSMR</a:t>
            </a:r>
          </a:p>
        </p:txBody>
      </p:sp>
    </p:spTree>
    <p:extLst>
      <p:ext uri="{BB962C8B-B14F-4D97-AF65-F5344CB8AC3E}">
        <p14:creationId xmlns:p14="http://schemas.microsoft.com/office/powerpoint/2010/main" val="676826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altLang="en-US" b="1" i="1" dirty="0"/>
              <a:t>Youth and Community Programs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76400"/>
            <a:ext cx="7543800" cy="431044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altLang="en-US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u="sng" dirty="0"/>
              <a:t>Mission</a:t>
            </a:r>
            <a:br>
              <a:rPr lang="en-US" altLang="en-US" dirty="0"/>
            </a:br>
            <a:r>
              <a:rPr lang="en-US" altLang="en-US" dirty="0"/>
              <a:t>P</a:t>
            </a:r>
            <a:r>
              <a:rPr lang="en-US" dirty="0"/>
              <a:t>rovides command, oversite, resources, and coordination with the California National Guard to the various youth programs run by the California Military Department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3279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10073"/>
            <a:ext cx="80010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altLang="en-US" b="1" i="1" dirty="0"/>
              <a:t>Youth and Community Programs Task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676400"/>
            <a:ext cx="754380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alt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400" u="sng" dirty="0"/>
              <a:t>Oversees</a:t>
            </a:r>
            <a:r>
              <a:rPr lang="en-US" altLang="en-US" sz="3400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400" dirty="0"/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The Youth </a:t>
            </a:r>
            <a:r>
              <a:rPr lang="en-US" dirty="0" err="1"/>
              <a:t>ChalleNGe</a:t>
            </a:r>
            <a:r>
              <a:rPr lang="en-US" dirty="0"/>
              <a:t> Programs (Grizzly, Sunburst, Discovery)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STARBASE (Science and Technology Academics Reinforcing Base Aviation and Space Exploration)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The California Cadet Corps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Funded Military Institutes supported by the Military Department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California Military Institute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Oakland Military Institute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Porterville Military Academy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6513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162800" cy="1143000"/>
          </a:xfrm>
        </p:spPr>
        <p:txBody>
          <a:bodyPr/>
          <a:lstStyle/>
          <a:p>
            <a:r>
              <a:rPr lang="en-US" dirty="0"/>
              <a:t>Check 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696200" cy="39925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dirty="0"/>
              <a:t>In your own words, explain the purpose of the California National Guard.</a:t>
            </a:r>
          </a:p>
        </p:txBody>
      </p:sp>
    </p:spTree>
    <p:extLst>
      <p:ext uri="{BB962C8B-B14F-4D97-AF65-F5344CB8AC3E}">
        <p14:creationId xmlns:p14="http://schemas.microsoft.com/office/powerpoint/2010/main" val="297000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A54A5-7FB6-4F50-A5F1-BC66BBDA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ARMY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7CF8A-78FF-4695-9BF4-7ECE6127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5000"/>
            <a:ext cx="7543800" cy="36115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Mission</a:t>
            </a:r>
          </a:p>
          <a:p>
            <a:pPr marL="0" indent="0">
              <a:buNone/>
            </a:pPr>
            <a:r>
              <a:rPr lang="en-US" dirty="0"/>
              <a:t>“To deploy, fight and win our nation's wars by providing ready, prompt, and sustained land dominance by Army forces across the full spectrum of conflict as part of the joint force.”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E3603-147A-4BF7-9E03-712CE4819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916" y="517233"/>
            <a:ext cx="1997374" cy="198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943CFF-ED19-4E55-9983-D504A43896AC}"/>
              </a:ext>
            </a:extLst>
          </p:cNvPr>
          <p:cNvSpPr txBox="1"/>
          <p:nvPr/>
        </p:nvSpPr>
        <p:spPr>
          <a:xfrm>
            <a:off x="1149220" y="5660032"/>
            <a:ext cx="753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Army, U. (2018). </a:t>
            </a:r>
            <a:r>
              <a:rPr lang="en-US" sz="1400" i="1" dirty="0"/>
              <a:t>US Army</a:t>
            </a:r>
            <a:r>
              <a:rPr lang="en-US" sz="1400" dirty="0"/>
              <a:t>. Retrieved from US Army: https://www.army.mil/info/organization/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93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ARMY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To deploy, fight and win our Nation’s wars</a:t>
            </a:r>
            <a:r>
              <a:rPr lang="en-US" dirty="0"/>
              <a:t>” –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Army goes where they’re needed and fights wars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ARMY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“</a:t>
            </a:r>
            <a:r>
              <a:rPr lang="en-US" b="1" dirty="0"/>
              <a:t>Providing ready, prompt and sustained land dominance</a:t>
            </a:r>
            <a:r>
              <a:rPr lang="en-US" dirty="0"/>
              <a:t>” –</a:t>
            </a:r>
          </a:p>
          <a:p>
            <a:r>
              <a:rPr lang="en-US" dirty="0"/>
              <a:t>The Army is in charge of the land-based part of war</a:t>
            </a:r>
          </a:p>
          <a:p>
            <a:r>
              <a:rPr lang="en-US" dirty="0"/>
              <a:t>It controls the land, and through that control, dominates the place where they’re fighting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0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06637-F0E7-4A68-8272-30DE3BA3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ARMY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AA9-C787-4186-AEB6-E110616B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u="sng" dirty="0"/>
              <a:t>Breaking it down</a:t>
            </a:r>
            <a:r>
              <a:rPr lang="en-US" dirty="0"/>
              <a:t>: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dirty="0"/>
              <a:t>“</a:t>
            </a:r>
            <a:r>
              <a:rPr lang="en-US" b="1" dirty="0"/>
              <a:t>Across the full spectrum of conflict</a:t>
            </a:r>
            <a:r>
              <a:rPr lang="en-US" dirty="0"/>
              <a:t>” –</a:t>
            </a:r>
          </a:p>
          <a:p>
            <a:pPr>
              <a:spcAft>
                <a:spcPts val="1800"/>
              </a:spcAft>
            </a:pPr>
            <a:r>
              <a:rPr lang="en-US" dirty="0"/>
              <a:t>Uses the elements of combat power –Maneuver, Firepower, Leadership, Protection, and Information—to overwhelm the enemy and win</a:t>
            </a:r>
          </a:p>
          <a:p>
            <a:pPr>
              <a:spcAft>
                <a:spcPts val="1800"/>
              </a:spcAft>
            </a:pPr>
            <a:r>
              <a:rPr lang="en-US" dirty="0"/>
              <a:t>Involves support units providing protection or security, logistics, and services to the fighting forces</a:t>
            </a:r>
          </a:p>
          <a:p>
            <a:pPr>
              <a:spcAft>
                <a:spcPts val="1800"/>
              </a:spcAft>
            </a:pPr>
            <a:r>
              <a:rPr lang="en-US" dirty="0"/>
              <a:t>Involves intelligence and cyber forces getting into the minds and systems of the enemy to create opportunities to exploit them</a:t>
            </a:r>
          </a:p>
        </p:txBody>
      </p:sp>
    </p:spTree>
    <p:extLst>
      <p:ext uri="{BB962C8B-B14F-4D97-AF65-F5344CB8AC3E}">
        <p14:creationId xmlns:p14="http://schemas.microsoft.com/office/powerpoint/2010/main" val="1482304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2031</Words>
  <Application>Microsoft Office PowerPoint</Application>
  <PresentationFormat>On-screen Show (4:3)</PresentationFormat>
  <Paragraphs>341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Office Theme</vt:lpstr>
      <vt:lpstr>California Cadet Corps Curriculum on Military Knowledge</vt:lpstr>
      <vt:lpstr>Purpose of the Military Branches</vt:lpstr>
      <vt:lpstr>PowerPoint Presentation</vt:lpstr>
      <vt:lpstr>US Army purpose</vt:lpstr>
      <vt:lpstr>Purpose of the Military Branches</vt:lpstr>
      <vt:lpstr>US ARMY</vt:lpstr>
      <vt:lpstr>US ARMY</vt:lpstr>
      <vt:lpstr>US ARMY</vt:lpstr>
      <vt:lpstr>US ARMY</vt:lpstr>
      <vt:lpstr>US ARMY</vt:lpstr>
      <vt:lpstr>US ARMY</vt:lpstr>
      <vt:lpstr>US ARMY</vt:lpstr>
      <vt:lpstr>US air force purpose</vt:lpstr>
      <vt:lpstr>Purpose of the Military Branches</vt:lpstr>
      <vt:lpstr>US AIR FORCE</vt:lpstr>
      <vt:lpstr>US AIR FORCE</vt:lpstr>
      <vt:lpstr>US AIR FORCE</vt:lpstr>
      <vt:lpstr>US AIR FORCE</vt:lpstr>
      <vt:lpstr>US AIR FORCE</vt:lpstr>
      <vt:lpstr>US AIR FORCE</vt:lpstr>
      <vt:lpstr>Check on Learning</vt:lpstr>
      <vt:lpstr>Us navy purpose</vt:lpstr>
      <vt:lpstr>Purpose of the Military Branches</vt:lpstr>
      <vt:lpstr>US NAVY</vt:lpstr>
      <vt:lpstr>US NAVY</vt:lpstr>
      <vt:lpstr>US NAVY</vt:lpstr>
      <vt:lpstr>US NAVY</vt:lpstr>
      <vt:lpstr>Check on Learning</vt:lpstr>
      <vt:lpstr>Us marine corps Purpose</vt:lpstr>
      <vt:lpstr>Purpose of the Military Branches</vt:lpstr>
      <vt:lpstr>US MARINE CORPS</vt:lpstr>
      <vt:lpstr>US MARINE CORPS</vt:lpstr>
      <vt:lpstr>US MARINE CORPS</vt:lpstr>
      <vt:lpstr>US MARINE CORPS</vt:lpstr>
      <vt:lpstr>Check on Learning</vt:lpstr>
      <vt:lpstr>Us coast guard Purpose</vt:lpstr>
      <vt:lpstr>Purpose of the Military Branches</vt:lpstr>
      <vt:lpstr>US COAST GUARD</vt:lpstr>
      <vt:lpstr>US COAST GUARD</vt:lpstr>
      <vt:lpstr>US COAST GUARD</vt:lpstr>
      <vt:lpstr>US COAST GUARD</vt:lpstr>
      <vt:lpstr>US COAST GUARD</vt:lpstr>
      <vt:lpstr>US COAST GUARD</vt:lpstr>
      <vt:lpstr>Check on Learning</vt:lpstr>
      <vt:lpstr>California national guard  Purpose</vt:lpstr>
      <vt:lpstr>Purpose of the Military Branches</vt:lpstr>
      <vt:lpstr>CALIFORNIA NATIONAL GUARD</vt:lpstr>
      <vt:lpstr>CALIFORNIA NATIONAL GUARD</vt:lpstr>
      <vt:lpstr>California Army National Guard</vt:lpstr>
      <vt:lpstr>California Army National Guard</vt:lpstr>
      <vt:lpstr>California Air National Guard</vt:lpstr>
      <vt:lpstr>California State Military Reserve</vt:lpstr>
      <vt:lpstr>Youth and Community Programs Task Force</vt:lpstr>
      <vt:lpstr>Youth and Community Programs Task Force</vt:lpstr>
      <vt:lpstr>Check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Cadet Corps Curriculum on Military Knowledge</dc:title>
  <dc:creator>Rene Kelley</dc:creator>
  <cp:lastModifiedBy>Rene Kelley</cp:lastModifiedBy>
  <cp:revision>32</cp:revision>
  <dcterms:created xsi:type="dcterms:W3CDTF">2019-02-13T22:28:37Z</dcterms:created>
  <dcterms:modified xsi:type="dcterms:W3CDTF">2019-02-14T03:27:53Z</dcterms:modified>
</cp:coreProperties>
</file>