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0"/>
  </p:notesMasterIdLst>
  <p:sldIdLst>
    <p:sldId id="374" r:id="rId5"/>
    <p:sldId id="375" r:id="rId6"/>
    <p:sldId id="376" r:id="rId7"/>
    <p:sldId id="377" r:id="rId8"/>
    <p:sldId id="381" r:id="rId9"/>
    <p:sldId id="382" r:id="rId10"/>
    <p:sldId id="383" r:id="rId11"/>
    <p:sldId id="384" r:id="rId12"/>
    <p:sldId id="385" r:id="rId13"/>
    <p:sldId id="386" r:id="rId14"/>
    <p:sldId id="387" r:id="rId15"/>
    <p:sldId id="389" r:id="rId16"/>
    <p:sldId id="378" r:id="rId17"/>
    <p:sldId id="388" r:id="rId18"/>
    <p:sldId id="390" r:id="rId19"/>
    <p:sldId id="391" r:id="rId20"/>
    <p:sldId id="392" r:id="rId21"/>
    <p:sldId id="393" r:id="rId22"/>
    <p:sldId id="394" r:id="rId23"/>
    <p:sldId id="379" r:id="rId24"/>
    <p:sldId id="395" r:id="rId25"/>
    <p:sldId id="397" r:id="rId26"/>
    <p:sldId id="398" r:id="rId27"/>
    <p:sldId id="404" r:id="rId28"/>
    <p:sldId id="401" r:id="rId29"/>
    <p:sldId id="400" r:id="rId30"/>
    <p:sldId id="396" r:id="rId31"/>
    <p:sldId id="402" r:id="rId32"/>
    <p:sldId id="403" r:id="rId33"/>
    <p:sldId id="380" r:id="rId34"/>
    <p:sldId id="399" r:id="rId35"/>
    <p:sldId id="405" r:id="rId36"/>
    <p:sldId id="406" r:id="rId37"/>
    <p:sldId id="407" r:id="rId38"/>
    <p:sldId id="408" r:id="rId39"/>
    <p:sldId id="409" r:id="rId40"/>
    <p:sldId id="410" r:id="rId41"/>
    <p:sldId id="411" r:id="rId42"/>
    <p:sldId id="412" r:id="rId43"/>
    <p:sldId id="413" r:id="rId44"/>
    <p:sldId id="417" r:id="rId45"/>
    <p:sldId id="414" r:id="rId46"/>
    <p:sldId id="415" r:id="rId47"/>
    <p:sldId id="416" r:id="rId48"/>
    <p:sldId id="418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BFB550"/>
    <a:srgbClr val="BBB24F"/>
    <a:srgbClr val="FFF001"/>
    <a:srgbClr val="FFF1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19" autoAdjust="0"/>
    <p:restoredTop sz="93794" autoAdjust="0"/>
  </p:normalViewPr>
  <p:slideViewPr>
    <p:cSldViewPr>
      <p:cViewPr varScale="1">
        <p:scale>
          <a:sx n="107" d="100"/>
          <a:sy n="107" d="100"/>
        </p:scale>
        <p:origin x="136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14559-057E-4323-8467-AB2D2C4A315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B14D2-E08D-4CFC-9F58-A103582B4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9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6" descr="California Cadet Corps Centennial Celebration 3 | by Thomas Wasp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400" y="-646777"/>
            <a:ext cx="9930581" cy="769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-604837"/>
            <a:ext cx="7772400" cy="1470025"/>
          </a:xfrm>
        </p:spPr>
        <p:txBody>
          <a:bodyPr/>
          <a:lstStyle>
            <a:lvl1pPr>
              <a:defRPr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3390" y="6414163"/>
            <a:ext cx="2133600" cy="365125"/>
          </a:xfrm>
        </p:spPr>
        <p:txBody>
          <a:bodyPr/>
          <a:lstStyle/>
          <a:p>
            <a:fld id="{60DF8A1D-3DFB-4112-A7CF-DB4360141C03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8737"/>
            <a:ext cx="2895600" cy="365125"/>
          </a:xfrm>
        </p:spPr>
        <p:txBody>
          <a:bodyPr/>
          <a:lstStyle>
            <a:lvl1pPr>
              <a:defRPr sz="2000">
                <a:solidFill>
                  <a:srgbClr val="FFFF00"/>
                </a:solidFill>
              </a:defRPr>
            </a:lvl1pPr>
          </a:lstStyle>
          <a:p>
            <a:r>
              <a:rPr lang="en-US" b="1" dirty="0">
                <a:ln w="22225">
                  <a:solidFill>
                    <a:schemeClr val="tx1"/>
                  </a:solidFill>
                  <a:prstDash val="solid"/>
                </a:ln>
              </a:rPr>
              <a:t>Since 1911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7010" y="6408736"/>
            <a:ext cx="2133600" cy="365125"/>
          </a:xfrm>
        </p:spPr>
        <p:txBody>
          <a:bodyPr/>
          <a:lstStyle/>
          <a:p>
            <a:fld id="{6E7DAA14-995F-4E62-BD20-27ACA01654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723900" y="6172200"/>
            <a:ext cx="7696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n w="22225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8A1D-3DFB-4112-A7CF-DB4360141C03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AA14-995F-4E62-BD20-27ACA0165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8A1D-3DFB-4112-A7CF-DB4360141C03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AA14-995F-4E62-BD20-27ACA0165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8A1D-3DFB-4112-A7CF-DB4360141C03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AA14-995F-4E62-BD20-27ACA016544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984"/>
            <a:ext cx="1132114" cy="14903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251460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931" y="4419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8A1D-3DFB-4112-A7CF-DB4360141C03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AA14-995F-4E62-BD20-27ACA0165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8A1D-3DFB-4112-A7CF-DB4360141C03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AA14-995F-4E62-BD20-27ACA0165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8A1D-3DFB-4112-A7CF-DB4360141C03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AA14-995F-4E62-BD20-27ACA0165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8A1D-3DFB-4112-A7CF-DB4360141C03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AA14-995F-4E62-BD20-27ACA0165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8A1D-3DFB-4112-A7CF-DB4360141C03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AA14-995F-4E62-BD20-27ACA0165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3050"/>
            <a:ext cx="7010400" cy="1327150"/>
          </a:xfrm>
        </p:spPr>
        <p:txBody>
          <a:bodyPr anchor="ctr">
            <a:normAutofit/>
          </a:bodyPr>
          <a:lstStyle>
            <a:lvl1pPr algn="ctr">
              <a:defRPr sz="4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4654550" cy="4525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117850" cy="45259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8A1D-3DFB-4112-A7CF-DB4360141C03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AA14-995F-4E62-BD20-27ACA0165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8A1D-3DFB-4112-A7CF-DB4360141C03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AA14-995F-4E62-BD20-27ACA0165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4687" y="274638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F8A1D-3DFB-4112-A7CF-DB4360141C03}" type="datetimeFigureOut">
              <a:rPr lang="en-US" smtClean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Creating Leaders Since 1911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DAA14-995F-4E62-BD20-27ACA01654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984"/>
            <a:ext cx="1132114" cy="14903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ensus.gov/quickfacts/note/SEX255217" TargetMode="External"/><Relationship Id="rId3" Type="http://schemas.openxmlformats.org/officeDocument/2006/relationships/hyperlink" Target="https://www.census.gov/quickfacts/note/PST120217" TargetMode="External"/><Relationship Id="rId7" Type="http://schemas.openxmlformats.org/officeDocument/2006/relationships/hyperlink" Target="https://www.census.gov/quickfacts/note/AGE775217" TargetMode="External"/><Relationship Id="rId2" Type="http://schemas.openxmlformats.org/officeDocument/2006/relationships/hyperlink" Target="https://www.census.gov/quickfacts/note/PST04021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ensus.gov/quickfacts/note/AGE295217" TargetMode="External"/><Relationship Id="rId5" Type="http://schemas.openxmlformats.org/officeDocument/2006/relationships/hyperlink" Target="https://www.census.gov/quickfacts/note/AGE135217" TargetMode="External"/><Relationship Id="rId10" Type="http://schemas.openxmlformats.org/officeDocument/2006/relationships/hyperlink" Target="https://www.census.gov/quickfacts/note/RHI825217" TargetMode="External"/><Relationship Id="rId4" Type="http://schemas.openxmlformats.org/officeDocument/2006/relationships/hyperlink" Target="https://www.census.gov/quickfacts/note/POP010210" TargetMode="External"/><Relationship Id="rId9" Type="http://schemas.openxmlformats.org/officeDocument/2006/relationships/hyperlink" Target="https://www.census.gov/quickfacts/note/RHI625217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themoderatevoice.com/military-weekend-puerto-rico-california-fires-pacific-ocean/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net.org.nz/volcano/glossary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fabiusmaximus.com/tag/robert-fanney/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sacramentorealestatevoice.com/flood-tax-for-sacramento/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F9292C3-63D6-4B6E-84AD-A56E3E680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014" y="5815020"/>
            <a:ext cx="2171813" cy="4024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67004C-7F36-4EAC-A5DD-98EA4A046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Curriculum on </a:t>
            </a:r>
            <a:br>
              <a:rPr lang="en-US" dirty="0"/>
            </a:br>
            <a:r>
              <a:rPr lang="en-US" dirty="0"/>
              <a:t>Citizenship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13ED6E-8AC7-4DCE-822E-1E46F34A2D74}"/>
              </a:ext>
            </a:extLst>
          </p:cNvPr>
          <p:cNvSpPr txBox="1"/>
          <p:nvPr/>
        </p:nvSpPr>
        <p:spPr>
          <a:xfrm>
            <a:off x="3505200" y="630872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“California Basics”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D901833-2077-44CC-949F-5F2EE04EAC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43200" y="1678388"/>
            <a:ext cx="419784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03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AE615-E7D2-467B-9EED-A47C42280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California Geography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5B0EC-BEAE-4D13-AD41-B7AF4BED8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Largest Metropolitan Areas: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Los Angeles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San/Francisco/Oakland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San Diego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Riverside/San Bernardino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Sacramento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San Jose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586220-EF6C-4059-9F2F-30A0562B7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264976"/>
            <a:ext cx="4121426" cy="232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07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AE615-E7D2-467B-9EED-A47C42280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California Geography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5B0EC-BEAE-4D13-AD41-B7AF4BED8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Diverse Climate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Coastal &amp; SoCal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dirty="0"/>
              <a:t>Mediterranean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Moderately rainy winters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Mild, dry summers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High Sierras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→ Warm summer/Winter snow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Desert Areas → Hot summer/Cold winter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Northern Coast → More rain than SoCal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79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AE615-E7D2-467B-9EED-A47C42280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on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5B0EC-BEAE-4D13-AD41-B7AF4BED8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>
            <a:normAutofit lnSpcReduction="10000"/>
          </a:bodyPr>
          <a:lstStyle/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What states border California?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Describe the Basin and Range Region? What topography in California falls into this category?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What are the three major rivers in California?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Name at least three key geographic features of California?</a:t>
            </a:r>
          </a:p>
        </p:txBody>
      </p:sp>
    </p:spTree>
    <p:extLst>
      <p:ext uri="{BB962C8B-B14F-4D97-AF65-F5344CB8AC3E}">
        <p14:creationId xmlns:p14="http://schemas.microsoft.com/office/powerpoint/2010/main" val="2570051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DF63E-23A3-4329-A365-E2D42A977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286000"/>
            <a:ext cx="7162800" cy="1143000"/>
          </a:xfrm>
        </p:spPr>
        <p:txBody>
          <a:bodyPr/>
          <a:lstStyle/>
          <a:p>
            <a:r>
              <a:rPr lang="en-US" dirty="0"/>
              <a:t>California Symbols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B246F-2EC1-482E-A699-3916EAF9D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56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A2. Name 75% of the listed symbols of California.</a:t>
            </a:r>
          </a:p>
        </p:txBody>
      </p:sp>
    </p:spTree>
    <p:extLst>
      <p:ext uri="{BB962C8B-B14F-4D97-AF65-F5344CB8AC3E}">
        <p14:creationId xmlns:p14="http://schemas.microsoft.com/office/powerpoint/2010/main" val="540352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AE615-E7D2-467B-9EED-A47C42280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California Symbols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A698130-BC3B-45B9-9DD3-6C18A5D903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6425" y="2011376"/>
            <a:ext cx="2455263" cy="16462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910906-BEAF-4B6A-8861-D26E4FE93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527" y="2895600"/>
            <a:ext cx="2057400" cy="21449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A7F874-7A3D-4017-89B5-04C67263D8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4343400"/>
            <a:ext cx="1965988" cy="16736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D8EF84-4D1A-404B-A159-AE84DF85A9DE}"/>
              </a:ext>
            </a:extLst>
          </p:cNvPr>
          <p:cNvSpPr txBox="1"/>
          <p:nvPr/>
        </p:nvSpPr>
        <p:spPr>
          <a:xfrm>
            <a:off x="1752600" y="1632519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 Flag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B07B6D-C971-48F7-86D4-CB7100E1C650}"/>
              </a:ext>
            </a:extLst>
          </p:cNvPr>
          <p:cNvSpPr txBox="1"/>
          <p:nvPr/>
        </p:nvSpPr>
        <p:spPr>
          <a:xfrm>
            <a:off x="4362790" y="2497693"/>
            <a:ext cx="1180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 Seal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C28331-02A5-4EA4-AD42-173C31105BE7}"/>
              </a:ext>
            </a:extLst>
          </p:cNvPr>
          <p:cNvSpPr txBox="1"/>
          <p:nvPr/>
        </p:nvSpPr>
        <p:spPr>
          <a:xfrm>
            <a:off x="6738013" y="3543984"/>
            <a:ext cx="1415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 Colors: Blue &amp; Gold</a:t>
            </a:r>
          </a:p>
        </p:txBody>
      </p:sp>
    </p:spTree>
    <p:extLst>
      <p:ext uri="{BB962C8B-B14F-4D97-AF65-F5344CB8AC3E}">
        <p14:creationId xmlns:p14="http://schemas.microsoft.com/office/powerpoint/2010/main" val="3490754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AE615-E7D2-467B-9EED-A47C42280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California Symbols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D8EF84-4D1A-404B-A159-AE84DF85A9DE}"/>
              </a:ext>
            </a:extLst>
          </p:cNvPr>
          <p:cNvSpPr txBox="1"/>
          <p:nvPr/>
        </p:nvSpPr>
        <p:spPr>
          <a:xfrm>
            <a:off x="1295400" y="1649878"/>
            <a:ext cx="2033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 Flower: The California Poppy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B07B6D-C971-48F7-86D4-CB7100E1C650}"/>
              </a:ext>
            </a:extLst>
          </p:cNvPr>
          <p:cNvSpPr txBox="1"/>
          <p:nvPr/>
        </p:nvSpPr>
        <p:spPr>
          <a:xfrm>
            <a:off x="4038600" y="2468833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 Insect: The Dogface Butterfly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C28331-02A5-4EA4-AD42-173C31105BE7}"/>
              </a:ext>
            </a:extLst>
          </p:cNvPr>
          <p:cNvSpPr txBox="1"/>
          <p:nvPr/>
        </p:nvSpPr>
        <p:spPr>
          <a:xfrm>
            <a:off x="6605286" y="3586098"/>
            <a:ext cx="2200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 Tree: The California Redwood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8748B263-46F9-4FD0-ADD7-6F0EA6C06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7743" y="2302404"/>
            <a:ext cx="2471711" cy="16599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1944625-DFD5-452A-B668-8FEF427F5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3257744"/>
            <a:ext cx="2471711" cy="14093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56A567-0D43-4A4B-8B1F-EA5C67593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386" y="4343400"/>
            <a:ext cx="1946545" cy="204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85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AE615-E7D2-467B-9EED-A47C42280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California Symbols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D8EF84-4D1A-404B-A159-AE84DF85A9DE}"/>
              </a:ext>
            </a:extLst>
          </p:cNvPr>
          <p:cNvSpPr txBox="1"/>
          <p:nvPr/>
        </p:nvSpPr>
        <p:spPr>
          <a:xfrm>
            <a:off x="1295400" y="1649878"/>
            <a:ext cx="2033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 Fish: </a:t>
            </a:r>
          </a:p>
          <a:p>
            <a:r>
              <a:rPr lang="en-US" dirty="0"/>
              <a:t>The Golden Trout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B07B6D-C971-48F7-86D4-CB7100E1C650}"/>
              </a:ext>
            </a:extLst>
          </p:cNvPr>
          <p:cNvSpPr txBox="1"/>
          <p:nvPr/>
        </p:nvSpPr>
        <p:spPr>
          <a:xfrm>
            <a:off x="4114800" y="26302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 Animal: </a:t>
            </a:r>
          </a:p>
          <a:p>
            <a:r>
              <a:rPr lang="en-US" dirty="0"/>
              <a:t>The Grizzly Bear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C28331-02A5-4EA4-AD42-173C31105BE7}"/>
              </a:ext>
            </a:extLst>
          </p:cNvPr>
          <p:cNvSpPr txBox="1"/>
          <p:nvPr/>
        </p:nvSpPr>
        <p:spPr>
          <a:xfrm>
            <a:off x="6605286" y="3586098"/>
            <a:ext cx="2200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 Fossil: The Saber-Toothed Cat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628269-E055-4EBB-8497-8546DCE454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145" y="2334309"/>
            <a:ext cx="3137855" cy="14823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D54D40-AF65-47C8-920E-47F2581CF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924" y="3288396"/>
            <a:ext cx="1965001" cy="24016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3701A0-E4B4-406B-81E9-6ADC0DB0C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4232429"/>
            <a:ext cx="2368813" cy="183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77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AE615-E7D2-467B-9EED-A47C42280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California Symbols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D8EF84-4D1A-404B-A159-AE84DF85A9DE}"/>
              </a:ext>
            </a:extLst>
          </p:cNvPr>
          <p:cNvSpPr txBox="1"/>
          <p:nvPr/>
        </p:nvSpPr>
        <p:spPr>
          <a:xfrm>
            <a:off x="1295400" y="1649878"/>
            <a:ext cx="2033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 Reptile: The Desert Tortoise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B07B6D-C971-48F7-86D4-CB7100E1C650}"/>
              </a:ext>
            </a:extLst>
          </p:cNvPr>
          <p:cNvSpPr txBox="1"/>
          <p:nvPr/>
        </p:nvSpPr>
        <p:spPr>
          <a:xfrm>
            <a:off x="4114800" y="2399264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 Bird: The California Quail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C28331-02A5-4EA4-AD42-173C31105BE7}"/>
              </a:ext>
            </a:extLst>
          </p:cNvPr>
          <p:cNvSpPr txBox="1"/>
          <p:nvPr/>
        </p:nvSpPr>
        <p:spPr>
          <a:xfrm>
            <a:off x="6724650" y="3260277"/>
            <a:ext cx="1806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 Amphibian: </a:t>
            </a:r>
          </a:p>
          <a:p>
            <a:r>
              <a:rPr lang="en-US" dirty="0"/>
              <a:t>The California Red-Legged Frog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167757-79AF-4C3E-8FED-FD47170BE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212" y="2399264"/>
            <a:ext cx="2406293" cy="18679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05B28B-5AE0-4519-8367-7CBB635CD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8871" y="3064645"/>
            <a:ext cx="2004458" cy="25213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2FB4F05-77A1-43C2-B805-1F2227518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476" y="4183607"/>
            <a:ext cx="2295417" cy="239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314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AE615-E7D2-467B-9EED-A47C42280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California Symbols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461652-30B0-473F-BC6B-BCF25C954681}"/>
              </a:ext>
            </a:extLst>
          </p:cNvPr>
          <p:cNvSpPr txBox="1"/>
          <p:nvPr/>
        </p:nvSpPr>
        <p:spPr>
          <a:xfrm>
            <a:off x="1371600" y="1752600"/>
            <a:ext cx="7010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State Motto</a:t>
            </a:r>
            <a:r>
              <a:rPr lang="en-US" sz="3200" dirty="0"/>
              <a:t>:</a:t>
            </a:r>
          </a:p>
          <a:p>
            <a:pPr algn="ctr"/>
            <a:r>
              <a:rPr lang="en-US" sz="3200" dirty="0"/>
              <a:t> </a:t>
            </a:r>
            <a:r>
              <a:rPr lang="en-US" sz="4000" b="1" dirty="0"/>
              <a:t>Eureka! </a:t>
            </a:r>
          </a:p>
          <a:p>
            <a:pPr algn="ctr"/>
            <a:r>
              <a:rPr lang="en-US" sz="3200" dirty="0"/>
              <a:t>(Greek for “I have found it”)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u="sng" dirty="0"/>
              <a:t>State Nickname</a:t>
            </a:r>
            <a:r>
              <a:rPr lang="en-US" sz="3200" dirty="0"/>
              <a:t>: The Golden State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2488791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AE615-E7D2-467B-9EED-A47C42280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on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5B0EC-BEAE-4D13-AD41-B7AF4BED8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What are our state colors?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What two symbols are on our flag?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What is our state motto? What does it mean in English?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What is our state animal?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What is our state flower?</a:t>
            </a:r>
          </a:p>
        </p:txBody>
      </p:sp>
    </p:spTree>
    <p:extLst>
      <p:ext uri="{BB962C8B-B14F-4D97-AF65-F5344CB8AC3E}">
        <p14:creationId xmlns:p14="http://schemas.microsoft.com/office/powerpoint/2010/main" val="2073105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08ED9-3AAC-46C6-A39D-0845EDB29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California Basics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04056-8A8A-4EBF-BDBA-4B0A5E799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/>
          <a:lstStyle/>
          <a:p>
            <a:r>
              <a:rPr lang="en-US" dirty="0">
                <a:hlinkClick r:id="rId2" action="ppaction://hlinksldjump"/>
              </a:rPr>
              <a:t>A1. California Geography</a:t>
            </a:r>
            <a:endParaRPr lang="en-US" dirty="0"/>
          </a:p>
          <a:p>
            <a:r>
              <a:rPr lang="en-US" dirty="0">
                <a:hlinkClick r:id="rId3" action="ppaction://hlinksldjump"/>
              </a:rPr>
              <a:t>A2. California Symbols</a:t>
            </a:r>
            <a:endParaRPr lang="en-US" dirty="0"/>
          </a:p>
          <a:p>
            <a:r>
              <a:rPr lang="en-US" dirty="0">
                <a:hlinkClick r:id="rId4" action="ppaction://hlinksldjump"/>
              </a:rPr>
              <a:t>A3. The People of California</a:t>
            </a:r>
            <a:endParaRPr lang="en-US" dirty="0"/>
          </a:p>
          <a:p>
            <a:r>
              <a:rPr lang="en-US" dirty="0">
                <a:hlinkClick r:id="rId5" action="ppaction://hlinksldjump"/>
              </a:rPr>
              <a:t>A4. Threats in California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500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DF63E-23A3-4329-A365-E2D42A977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286000"/>
            <a:ext cx="7162800" cy="1143000"/>
          </a:xfrm>
        </p:spPr>
        <p:txBody>
          <a:bodyPr/>
          <a:lstStyle/>
          <a:p>
            <a:r>
              <a:rPr lang="en-US" dirty="0"/>
              <a:t>The People of California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B246F-2EC1-482E-A699-3916EAF9D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56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A3. Discuss details of the people of California, past and present.</a:t>
            </a:r>
          </a:p>
        </p:txBody>
      </p:sp>
    </p:spTree>
    <p:extLst>
      <p:ext uri="{BB962C8B-B14F-4D97-AF65-F5344CB8AC3E}">
        <p14:creationId xmlns:p14="http://schemas.microsoft.com/office/powerpoint/2010/main" val="3022867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AE615-E7D2-467B-9EED-A47C42280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People of California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5B0EC-BEAE-4D13-AD41-B7AF4BED8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Native Americans </a:t>
            </a:r>
            <a:endParaRPr lang="en-US" dirty="0">
              <a:cs typeface="Calibri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Tribes or bands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If cultural or linguistic connections, generally lived in small groups loosely tied together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Most: permanent location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Some: nomadic</a:t>
            </a:r>
          </a:p>
        </p:txBody>
      </p:sp>
    </p:spTree>
    <p:extLst>
      <p:ext uri="{BB962C8B-B14F-4D97-AF65-F5344CB8AC3E}">
        <p14:creationId xmlns:p14="http://schemas.microsoft.com/office/powerpoint/2010/main" val="921254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17E0E-8C1E-4691-8C48-5363004AE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The People of California</a:t>
            </a: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0FE49273-B7BE-46DD-BE9B-D35DF6523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918" y="1600200"/>
            <a:ext cx="4870882" cy="4834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5687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AE615-E7D2-467B-9EED-A47C42280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People of California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5B0EC-BEAE-4D13-AD41-B7AF4BED8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Many native bands &amp; cultures died out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dirty="0"/>
              <a:t>Interaction w/European settlers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dirty="0"/>
              <a:t>Catholic missions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Est. 275,000 natives before European settlers came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Approx. 15,000 end of 19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</p:txBody>
      </p:sp>
    </p:spTree>
    <p:extLst>
      <p:ext uri="{BB962C8B-B14F-4D97-AF65-F5344CB8AC3E}">
        <p14:creationId xmlns:p14="http://schemas.microsoft.com/office/powerpoint/2010/main" val="806931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AE615-E7D2-467B-9EED-A47C42280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People of California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5B0EC-BEAE-4D13-AD41-B7AF4BED8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52596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1% of Californians are Native Americans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Apache/Cherokee/Choctaw/Creek/Hopi/Zuni/ Navajo/Blackfeet/Shoshone/Paiute/Pueblos/ Cahuilla/Chumash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Highest # of Native Americans than other states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More tribes, too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Live both on and off reservations 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reservation a.k.a. “rancheria”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863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AE615-E7D2-467B-9EED-A47C42280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People of California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5618B2-172A-4C55-812D-8C7D7B2D6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6303192"/>
            <a:ext cx="1295512" cy="266723"/>
          </a:xfrm>
          <a:prstGeom prst="rect">
            <a:avLst/>
          </a:prstGeom>
        </p:spPr>
      </p:pic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FE9DB3BC-5103-483E-AAF1-DFA198034F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493352"/>
            <a:ext cx="3051147" cy="515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05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AE615-E7D2-467B-9EED-A47C42280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People of California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5B0EC-BEAE-4D13-AD41-B7AF4BED8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Larger population than any other state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Diverse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Majority-minority 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=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majority of people are ethnic minorities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Increasingly Hispanic or Latino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Large % of Whites, Asians, &amp; Blacks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Gender approx. 50/50 male/female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18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498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AE615-E7D2-467B-9EED-A47C42280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People of California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1BB9DD-438D-4B18-B98A-0C9F6226F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40" y="1121840"/>
            <a:ext cx="6143720" cy="548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054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AE615-E7D2-467B-9EED-A47C42280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People of California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8DC0537-8BD9-47DA-AB8D-01E4A567C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745120"/>
              </p:ext>
            </p:extLst>
          </p:nvPr>
        </p:nvGraphicFramePr>
        <p:xfrm>
          <a:off x="990600" y="1572038"/>
          <a:ext cx="7162799" cy="50113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67458">
                  <a:extLst>
                    <a:ext uri="{9D8B030D-6E8A-4147-A177-3AD203B41FA5}">
                      <a16:colId xmlns:a16="http://schemas.microsoft.com/office/drawing/2014/main" val="1921048916"/>
                    </a:ext>
                  </a:extLst>
                </a:gridCol>
                <a:gridCol w="995341">
                  <a:extLst>
                    <a:ext uri="{9D8B030D-6E8A-4147-A177-3AD203B41FA5}">
                      <a16:colId xmlns:a16="http://schemas.microsoft.com/office/drawing/2014/main" val="3122782567"/>
                    </a:ext>
                  </a:extLst>
                </a:gridCol>
              </a:tblGrid>
              <a:tr h="19847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solidFill>
                            <a:schemeClr val="tx1"/>
                          </a:solidFill>
                          <a:effectLst/>
                        </a:rPr>
                        <a:t>California Population as of April 2017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3" marR="618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243145"/>
                  </a:ext>
                </a:extLst>
              </a:tr>
              <a:tr h="409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solidFill>
                            <a:schemeClr val="tx1"/>
                          </a:solidFill>
                          <a:effectLst/>
                        </a:rPr>
                        <a:t>Population estimates, July 1, 2017, (V2017)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3" marR="618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39,536,653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3" marR="618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4547569"/>
                  </a:ext>
                </a:extLst>
              </a:tr>
              <a:tr h="409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hlinkClick r:id="rId2" tooltip="Quick Info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Population estimates base, April 1, 2010, (V2017)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3" marR="618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37,254,518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3" marR="618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2808443"/>
                  </a:ext>
                </a:extLst>
              </a:tr>
              <a:tr h="409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hlinkClick r:id="rId3" tooltip="Quick Info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Population, percent change – April 1, 2010 (estimates base) to July 1, 2017, (V2017)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3" marR="618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6.10%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3" marR="618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8920"/>
                  </a:ext>
                </a:extLst>
              </a:tr>
              <a:tr h="409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hlinkClick r:id="rId4" tooltip="Quick Info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Population, Census, April 1, 2010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3" marR="618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37,253,956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3" marR="618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618681"/>
                  </a:ext>
                </a:extLst>
              </a:tr>
              <a:tr h="19847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solidFill>
                            <a:schemeClr val="tx1"/>
                          </a:solidFill>
                          <a:effectLst/>
                        </a:rPr>
                        <a:t>Age and Sex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3" marR="618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477710"/>
                  </a:ext>
                </a:extLst>
              </a:tr>
              <a:tr h="1984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hlinkClick r:id="rId5" tooltip="Quick Info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Persons under 5 years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3" marR="618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6.30%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3" marR="618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1740708"/>
                  </a:ext>
                </a:extLst>
              </a:tr>
              <a:tr h="1984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hlinkClick r:id="rId6" tooltip="Quick Info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Persons under 18 years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3" marR="618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22.90%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3" marR="618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5900368"/>
                  </a:ext>
                </a:extLst>
              </a:tr>
              <a:tr h="1984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hlinkClick r:id="rId7" tooltip="Quick Info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Persons 65 years and over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3" marR="618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13.90%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3" marR="618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3044575"/>
                  </a:ext>
                </a:extLst>
              </a:tr>
              <a:tr h="1984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hlinkClick r:id="rId8" tooltip="Quick Info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Female persons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3" marR="618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50.30%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3" marR="618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7568229"/>
                  </a:ext>
                </a:extLst>
              </a:tr>
              <a:tr h="1984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3" marR="618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0.503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3" marR="618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4551850"/>
                  </a:ext>
                </a:extLst>
              </a:tr>
              <a:tr h="19847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solidFill>
                            <a:schemeClr val="tx1"/>
                          </a:solidFill>
                          <a:effectLst/>
                        </a:rPr>
                        <a:t>Race and Hispanic Origin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3" marR="618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882528"/>
                  </a:ext>
                </a:extLst>
              </a:tr>
              <a:tr h="1984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solidFill>
                            <a:schemeClr val="tx1"/>
                          </a:solidFill>
                          <a:effectLst/>
                        </a:rPr>
                        <a:t>White alone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3" marR="618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72.40%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3" marR="618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6798411"/>
                  </a:ext>
                </a:extLst>
              </a:tr>
              <a:tr h="1984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solidFill>
                            <a:schemeClr val="tx1"/>
                          </a:solidFill>
                          <a:effectLst/>
                        </a:rPr>
                        <a:t>Black or African American alone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3" marR="618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6.50%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3" marR="618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168767"/>
                  </a:ext>
                </a:extLst>
              </a:tr>
              <a:tr h="1984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solidFill>
                            <a:schemeClr val="tx1"/>
                          </a:solidFill>
                          <a:effectLst/>
                        </a:rPr>
                        <a:t>Native American and Alaska Native alone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3" marR="618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1.60%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3" marR="618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3076014"/>
                  </a:ext>
                </a:extLst>
              </a:tr>
              <a:tr h="1984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solidFill>
                            <a:schemeClr val="tx1"/>
                          </a:solidFill>
                          <a:effectLst/>
                        </a:rPr>
                        <a:t>Asian alone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3" marR="618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15.20%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3" marR="618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257936"/>
                  </a:ext>
                </a:extLst>
              </a:tr>
              <a:tr h="1984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solidFill>
                            <a:schemeClr val="tx1"/>
                          </a:solidFill>
                          <a:effectLst/>
                        </a:rPr>
                        <a:t>Native Hawaiian and Other Pacific Islander alone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3" marR="618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0.05%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3" marR="618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0397617"/>
                  </a:ext>
                </a:extLst>
              </a:tr>
              <a:tr h="1984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hlinkClick r:id="rId9" tooltip="Quick Info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Two or More Races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3" marR="618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3.90%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3" marR="618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9967963"/>
                  </a:ext>
                </a:extLst>
              </a:tr>
              <a:tr h="1984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solidFill>
                            <a:schemeClr val="tx1"/>
                          </a:solidFill>
                          <a:effectLst/>
                        </a:rPr>
                        <a:t>Hispanic or Latino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3" marR="618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39.10%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3" marR="618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5516660"/>
                  </a:ext>
                </a:extLst>
              </a:tr>
              <a:tr h="1984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hlinkClick r:id="rId10" tooltip="Quick Info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White alone, not Hispanic or Latino 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3" marR="618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37.20%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3" marR="618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115435"/>
                  </a:ext>
                </a:extLst>
              </a:tr>
              <a:tr h="1984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solidFill>
                            <a:schemeClr val="tx1"/>
                          </a:solidFill>
                          <a:effectLst/>
                        </a:rPr>
                        <a:t>Source:  US Census Bureau (Bureau, 2017)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3" marR="618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3" marR="618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0812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3490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AE615-E7D2-467B-9EED-A47C42280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on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5B0EC-BEAE-4D13-AD41-B7AF4BED8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T/F:  All native people of California lived permanently in one place year-round.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Why did many native cultures die out?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Only </a:t>
            </a:r>
            <a:r>
              <a:rPr lang="en-US" u="sng" dirty="0"/>
              <a:t>		</a:t>
            </a:r>
            <a:r>
              <a:rPr lang="en-US" dirty="0"/>
              <a:t>% of Californians today are Native Americans.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What does it mean that California is a “majority-minority”?</a:t>
            </a:r>
          </a:p>
        </p:txBody>
      </p:sp>
    </p:spTree>
    <p:extLst>
      <p:ext uri="{BB962C8B-B14F-4D97-AF65-F5344CB8AC3E}">
        <p14:creationId xmlns:p14="http://schemas.microsoft.com/office/powerpoint/2010/main" val="973501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DF63E-23A3-4329-A365-E2D42A977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286000"/>
            <a:ext cx="7162800" cy="1143000"/>
          </a:xfrm>
        </p:spPr>
        <p:txBody>
          <a:bodyPr/>
          <a:lstStyle/>
          <a:p>
            <a:r>
              <a:rPr lang="en-US" dirty="0"/>
              <a:t>California Geography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B246F-2EC1-482E-A699-3916EAF9D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56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A1. Identify the key geographic features of California.</a:t>
            </a:r>
          </a:p>
        </p:txBody>
      </p:sp>
    </p:spTree>
    <p:extLst>
      <p:ext uri="{BB962C8B-B14F-4D97-AF65-F5344CB8AC3E}">
        <p14:creationId xmlns:p14="http://schemas.microsoft.com/office/powerpoint/2010/main" val="12858891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DF63E-23A3-4329-A365-E2D42A977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286000"/>
            <a:ext cx="7162800" cy="1143000"/>
          </a:xfrm>
        </p:spPr>
        <p:txBody>
          <a:bodyPr/>
          <a:lstStyle/>
          <a:p>
            <a:r>
              <a:rPr lang="en-US" dirty="0"/>
              <a:t>Threats in California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B246F-2EC1-482E-A699-3916EAF9D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56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A4. Name the threats California faces.</a:t>
            </a:r>
          </a:p>
        </p:txBody>
      </p:sp>
    </p:spTree>
    <p:extLst>
      <p:ext uri="{BB962C8B-B14F-4D97-AF65-F5344CB8AC3E}">
        <p14:creationId xmlns:p14="http://schemas.microsoft.com/office/powerpoint/2010/main" val="26055926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AE615-E7D2-467B-9EED-A47C42280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in California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5B0EC-BEAE-4D13-AD41-B7AF4BED8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600200"/>
            <a:ext cx="64770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Catastrophic Events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Earthquakes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Floods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Wildfires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/>
              <a:t>Civil </a:t>
            </a:r>
            <a:r>
              <a:rPr lang="en-US" dirty="0"/>
              <a:t>unrest</a:t>
            </a:r>
          </a:p>
        </p:txBody>
      </p:sp>
    </p:spTree>
    <p:extLst>
      <p:ext uri="{BB962C8B-B14F-4D97-AF65-F5344CB8AC3E}">
        <p14:creationId xmlns:p14="http://schemas.microsoft.com/office/powerpoint/2010/main" val="41096205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AE615-E7D2-467B-9EED-A47C42280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in California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5B0EC-BEAE-4D13-AD41-B7AF4BED8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National Guard </a:t>
            </a:r>
            <a:r>
              <a:rPr lang="en-US" sz="2400" dirty="0"/>
              <a:t>(CACC’s parent organization)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Helps deal with/recover from disaster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Prepares for &amp; steps up when called is a significant mission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DC8EA2-0627-457F-B6D7-E186AAFDAD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62500" y="3260725"/>
            <a:ext cx="3322637" cy="3322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36386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5C1DF-A4DB-4EDA-8936-34B6DA527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in California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57CEB-7996-4F80-865D-E3539230B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Why so many earthquakes?</a:t>
            </a:r>
          </a:p>
          <a:p>
            <a:pPr lvl="1"/>
            <a:r>
              <a:rPr lang="en-US" dirty="0"/>
              <a:t>Plate tectonics</a:t>
            </a:r>
          </a:p>
          <a:p>
            <a:pPr lvl="1"/>
            <a:r>
              <a:rPr lang="en-US" dirty="0"/>
              <a:t>Volcanic activity</a:t>
            </a:r>
          </a:p>
          <a:p>
            <a:r>
              <a:rPr lang="en-US" dirty="0"/>
              <a:t>Plate Tectonics</a:t>
            </a:r>
          </a:p>
          <a:p>
            <a:pPr lvl="1"/>
            <a:r>
              <a:rPr lang="en-US" dirty="0"/>
              <a:t>Pacific Plate moving north</a:t>
            </a:r>
          </a:p>
          <a:p>
            <a:pPr lvl="1"/>
            <a:r>
              <a:rPr lang="en-US" dirty="0"/>
              <a:t>North American Plate moving south</a:t>
            </a:r>
          </a:p>
          <a:p>
            <a:pPr lvl="1"/>
            <a:r>
              <a:rPr lang="en-US" dirty="0"/>
              <a:t>Plates contact = friction</a:t>
            </a:r>
          </a:p>
          <a:p>
            <a:pPr lvl="2"/>
            <a:r>
              <a:rPr lang="en-US" dirty="0"/>
              <a:t>Friction creates fault</a:t>
            </a:r>
          </a:p>
          <a:p>
            <a:pPr lvl="2"/>
            <a:r>
              <a:rPr lang="en-US" dirty="0"/>
              <a:t>Earthquakes occur at fault</a:t>
            </a:r>
          </a:p>
        </p:txBody>
      </p:sp>
    </p:spTree>
    <p:extLst>
      <p:ext uri="{BB962C8B-B14F-4D97-AF65-F5344CB8AC3E}">
        <p14:creationId xmlns:p14="http://schemas.microsoft.com/office/powerpoint/2010/main" val="24051475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5C1DF-A4DB-4EDA-8936-34B6DA527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in California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57CEB-7996-4F80-865D-E3539230B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525963"/>
          </a:xfrm>
        </p:spPr>
        <p:txBody>
          <a:bodyPr>
            <a:normAutofit/>
          </a:bodyPr>
          <a:lstStyle/>
          <a:p>
            <a:r>
              <a:rPr lang="en-US" dirty="0"/>
              <a:t>San Andreas Fault</a:t>
            </a:r>
          </a:p>
          <a:p>
            <a:pPr lvl="1"/>
            <a:r>
              <a:rPr lang="en-US" dirty="0"/>
              <a:t>The boundary line between Pacific &amp; North American Plates</a:t>
            </a:r>
          </a:p>
          <a:p>
            <a:pPr lvl="1"/>
            <a:r>
              <a:rPr lang="en-US" dirty="0"/>
              <a:t>Runs along much of length of California</a:t>
            </a:r>
          </a:p>
          <a:p>
            <a:r>
              <a:rPr lang="en-US" dirty="0"/>
              <a:t>100s of other smaller faults</a:t>
            </a:r>
          </a:p>
          <a:p>
            <a:pPr lvl="1"/>
            <a:r>
              <a:rPr lang="en-US" dirty="0"/>
              <a:t>Approx. 200 potentially dangerous</a:t>
            </a:r>
          </a:p>
          <a:p>
            <a:pPr lvl="1"/>
            <a:r>
              <a:rPr lang="en-US" dirty="0"/>
              <a:t>70% of population lives w/in 30 miles of a fault</a:t>
            </a:r>
          </a:p>
        </p:txBody>
      </p:sp>
    </p:spTree>
    <p:extLst>
      <p:ext uri="{BB962C8B-B14F-4D97-AF65-F5344CB8AC3E}">
        <p14:creationId xmlns:p14="http://schemas.microsoft.com/office/powerpoint/2010/main" val="20130126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5C1DF-A4DB-4EDA-8936-34B6DA527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792162"/>
          </a:xfrm>
        </p:spPr>
        <p:txBody>
          <a:bodyPr/>
          <a:lstStyle/>
          <a:p>
            <a:r>
              <a:rPr lang="en-US" dirty="0"/>
              <a:t>Threats in California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A86680-77AD-4735-A26C-3BD774F7EF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1027" y="1066800"/>
            <a:ext cx="4441946" cy="566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674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5C1DF-A4DB-4EDA-8936-34B6DA527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in California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57CEB-7996-4F80-865D-E3539230B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525963"/>
          </a:xfrm>
        </p:spPr>
        <p:txBody>
          <a:bodyPr>
            <a:normAutofit/>
          </a:bodyPr>
          <a:lstStyle/>
          <a:p>
            <a:r>
              <a:rPr lang="en-US" dirty="0"/>
              <a:t>Volcanic Activity </a:t>
            </a:r>
            <a:r>
              <a:rPr lang="en-US" sz="2800" dirty="0"/>
              <a:t>(a result of plate tectonics)</a:t>
            </a:r>
          </a:p>
          <a:p>
            <a:pPr lvl="1"/>
            <a:r>
              <a:rPr lang="en-US" dirty="0"/>
              <a:t>Most are small</a:t>
            </a:r>
          </a:p>
          <a:p>
            <a:pPr lvl="1"/>
            <a:r>
              <a:rPr lang="en-US" dirty="0"/>
              <a:t>Don’t cause damage</a:t>
            </a:r>
          </a:p>
          <a:p>
            <a:pPr lvl="1"/>
            <a:r>
              <a:rPr lang="en-US" dirty="0"/>
              <a:t>BUT…volcanic activity = earthquakes</a:t>
            </a:r>
          </a:p>
          <a:p>
            <a:pPr lvl="2"/>
            <a:r>
              <a:rPr lang="en-US" dirty="0"/>
              <a:t>Mammoth Lakes region</a:t>
            </a:r>
          </a:p>
          <a:p>
            <a:pPr lvl="2"/>
            <a:r>
              <a:rPr lang="en-US" dirty="0"/>
              <a:t>Mount Lassen</a:t>
            </a:r>
          </a:p>
          <a:p>
            <a:pPr lvl="2"/>
            <a:r>
              <a:rPr lang="en-US" dirty="0"/>
              <a:t>Mount Shasta</a:t>
            </a:r>
          </a:p>
        </p:txBody>
      </p:sp>
    </p:spTree>
    <p:extLst>
      <p:ext uri="{BB962C8B-B14F-4D97-AF65-F5344CB8AC3E}">
        <p14:creationId xmlns:p14="http://schemas.microsoft.com/office/powerpoint/2010/main" val="6295283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5C1DF-A4DB-4EDA-8936-34B6DA527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in California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F7FBB7-BBC5-4CC6-BE90-ED45FF86A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14880" y="1676400"/>
            <a:ext cx="7162800" cy="484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932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5C1DF-A4DB-4EDA-8936-34B6DA527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in California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57CEB-7996-4F80-865D-E3539230B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2 or 3 large-scale earthquakes per year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Magnitude of 5.5 or greater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Level at which moderate damage to structures can occur</a:t>
            </a:r>
          </a:p>
          <a:p>
            <a:r>
              <a:rPr lang="en-US" dirty="0"/>
              <a:t>Stringent building codes help prevent damage</a:t>
            </a:r>
          </a:p>
        </p:txBody>
      </p:sp>
    </p:spTree>
    <p:extLst>
      <p:ext uri="{BB962C8B-B14F-4D97-AF65-F5344CB8AC3E}">
        <p14:creationId xmlns:p14="http://schemas.microsoft.com/office/powerpoint/2010/main" val="6899751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57276-EAB1-44B6-B192-85DE8C61F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in California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71D18-1F7A-4F34-9334-7B14D4019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525963"/>
          </a:xfrm>
        </p:spPr>
        <p:txBody>
          <a:bodyPr/>
          <a:lstStyle/>
          <a:p>
            <a:r>
              <a:rPr lang="en-US" dirty="0"/>
              <a:t>Wildfires</a:t>
            </a:r>
          </a:p>
          <a:p>
            <a:pPr lvl="1"/>
            <a:r>
              <a:rPr lang="en-US" dirty="0"/>
              <a:t>Lots of forested land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→ lightening starts fire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Drought → susceptible to burning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Arguments by some people: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Let smaller fires burn off dead vegetation to prevent larger fires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Logging removes fuel, thus prevents fires</a:t>
            </a:r>
          </a:p>
          <a:p>
            <a:pPr marL="1371600" lvl="3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(But logging has been prevented in parts of California)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778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46F5E-4370-474A-819C-3DF82110D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California Geography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4304E-7D88-4A83-9D0F-8B8672BC8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California is 3</a:t>
            </a:r>
            <a:r>
              <a:rPr lang="en-US" baseline="30000" dirty="0"/>
              <a:t>rd</a:t>
            </a:r>
            <a:r>
              <a:rPr lang="en-US" dirty="0"/>
              <a:t> largest US state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More people than any state</a:t>
            </a:r>
          </a:p>
          <a:p>
            <a:r>
              <a:rPr lang="en-US" dirty="0"/>
              <a:t>More diverse topography than most</a:t>
            </a:r>
          </a:p>
          <a:p>
            <a:pPr lvl="1"/>
            <a:r>
              <a:rPr lang="en-US" dirty="0"/>
              <a:t>Mountains</a:t>
            </a:r>
          </a:p>
          <a:p>
            <a:pPr lvl="1"/>
            <a:r>
              <a:rPr lang="en-US" dirty="0"/>
              <a:t>Ocean</a:t>
            </a:r>
          </a:p>
          <a:p>
            <a:pPr lvl="1"/>
            <a:r>
              <a:rPr lang="en-US" dirty="0"/>
              <a:t>Rivers</a:t>
            </a:r>
          </a:p>
          <a:p>
            <a:pPr lvl="1"/>
            <a:r>
              <a:rPr lang="en-US" dirty="0"/>
              <a:t>Desert</a:t>
            </a:r>
          </a:p>
          <a:p>
            <a:pPr lvl="1"/>
            <a:r>
              <a:rPr lang="en-US" dirty="0"/>
              <a:t>Glaciers</a:t>
            </a:r>
          </a:p>
          <a:p>
            <a:pPr lvl="1"/>
            <a:r>
              <a:rPr lang="en-US" dirty="0"/>
              <a:t>Forests</a:t>
            </a:r>
          </a:p>
          <a:p>
            <a:pPr lvl="1"/>
            <a:r>
              <a:rPr lang="en-US" dirty="0"/>
              <a:t>Large cities</a:t>
            </a:r>
          </a:p>
          <a:p>
            <a:pPr lvl="1"/>
            <a:r>
              <a:rPr lang="en-US" dirty="0"/>
              <a:t>Millions of farmland acres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FD9D91-BD1F-482A-A339-7B0E330C2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385" y="2895600"/>
            <a:ext cx="3891832" cy="288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860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57276-EAB1-44B6-B192-85DE8C61F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in California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71D18-1F7A-4F34-9334-7B14D4019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>
            <a:normAutofit/>
          </a:bodyPr>
          <a:lstStyle/>
          <a:p>
            <a:r>
              <a:rPr lang="en-US" dirty="0"/>
              <a:t>El 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ño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Pacific Ocean temperatures ↑ off South America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Causes increased rainfall in SoCal</a:t>
            </a:r>
          </a:p>
          <a:p>
            <a:pPr lvl="2">
              <a:spcAft>
                <a:spcPts val="12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Eases drought                                                       situation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EF2608-4E1B-4D65-A870-9BD43D7C4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10000" y="3657600"/>
            <a:ext cx="49911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148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57276-EAB1-44B6-B192-85DE8C61F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in California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71D18-1F7A-4F34-9334-7B14D4019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525963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Too much rain or snow = flooding!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Wildfires exacerbate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Vegetation keeps soil in place → burns off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Land susceptible to mudslides/extreme runoff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Rivers → most common flood places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EBFCBD-E42D-4682-BF2D-7D44E9AB6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38400" y="3962400"/>
            <a:ext cx="3860802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66311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57276-EAB1-44B6-B192-85DE8C61F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in California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71D18-1F7A-4F34-9334-7B14D4019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51054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Manmade disasters/civil disturbances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1965 riots in Watts (Los Angeles)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1992 riots in Los Angeles (Rodney King)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San Bernardino Punk Riot of 2006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2007 MacArthur Park Rallies (regarding immigration)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2009 &amp; 2010 BART Police Shooting of Oscar Grant in Oakland (after incident and trial)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2010 Santa Cruz May Day Riot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Black Lives Matter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Occupy Movement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6931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57276-EAB1-44B6-B192-85DE8C61F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in California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71D18-1F7A-4F34-9334-7B14D4019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5105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Riots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People already angry about a situation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Something happens to tip anger over the top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People take to the streets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Protests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People or authorities can become violent</a:t>
            </a:r>
          </a:p>
          <a:p>
            <a:pPr lvl="2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People hurt, property damaged, problem not solved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1337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57276-EAB1-44B6-B192-85DE8C61F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in California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71D18-1F7A-4F34-9334-7B14D4019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51054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On a positive note…</a:t>
            </a:r>
          </a:p>
          <a:p>
            <a:r>
              <a:rPr lang="en-US" dirty="0"/>
              <a:t>CEOWORLD Magazine ranked California as the state w/most diversity</a:t>
            </a:r>
          </a:p>
          <a:p>
            <a:pPr lvl="1">
              <a:spcAft>
                <a:spcPts val="1200"/>
              </a:spcAft>
            </a:pPr>
            <a:r>
              <a:rPr lang="en-US" u="sng" dirty="0"/>
              <a:t>Diversity Measurements</a:t>
            </a:r>
            <a:r>
              <a:rPr lang="en-US" dirty="0"/>
              <a:t>: </a:t>
            </a:r>
            <a:r>
              <a:rPr lang="en-US" b="1" dirty="0"/>
              <a:t>culture</a:t>
            </a:r>
            <a:r>
              <a:rPr lang="en-US" dirty="0"/>
              <a:t>/</a:t>
            </a:r>
            <a:r>
              <a:rPr lang="en-US" b="1" dirty="0"/>
              <a:t>economic</a:t>
            </a:r>
            <a:r>
              <a:rPr lang="en-US" dirty="0"/>
              <a:t>/</a:t>
            </a:r>
            <a:r>
              <a:rPr lang="en-US" b="1" dirty="0"/>
              <a:t>household marital status &amp; age groups</a:t>
            </a:r>
            <a:r>
              <a:rPr lang="en-US" dirty="0"/>
              <a:t>/</a:t>
            </a:r>
            <a:r>
              <a:rPr lang="en-US" b="1" dirty="0"/>
              <a:t>politics</a:t>
            </a:r>
            <a:r>
              <a:rPr lang="en-US" dirty="0"/>
              <a:t>/</a:t>
            </a:r>
            <a:r>
              <a:rPr lang="en-US" b="1" dirty="0"/>
              <a:t>religion</a:t>
            </a:r>
            <a:r>
              <a:rPr lang="en-US" dirty="0"/>
              <a:t>/</a:t>
            </a:r>
            <a:r>
              <a:rPr lang="en-US" b="1" dirty="0"/>
              <a:t>socioeconomics</a:t>
            </a:r>
          </a:p>
          <a:p>
            <a:pPr>
              <a:spcAft>
                <a:spcPts val="1800"/>
              </a:spcAft>
            </a:pPr>
            <a:r>
              <a:rPr lang="en-US" dirty="0"/>
              <a:t>And w/our diverse topography many think: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accent1">
                    <a:lumMod val="75000"/>
                  </a:schemeClr>
                </a:solidFill>
              </a:rPr>
              <a:t>We’re a pretty great state!</a:t>
            </a:r>
          </a:p>
        </p:txBody>
      </p:sp>
    </p:spTree>
    <p:extLst>
      <p:ext uri="{BB962C8B-B14F-4D97-AF65-F5344CB8AC3E}">
        <p14:creationId xmlns:p14="http://schemas.microsoft.com/office/powerpoint/2010/main" val="24698896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AE615-E7D2-467B-9EED-A47C42280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on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5B0EC-BEAE-4D13-AD41-B7AF4BED8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Name three threats in California.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What CACC-affiliated organization helps our state with disasters?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What causes earthquakes in California?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What is El 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ño? What positive thing does it do? What negative thing may it cause?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967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AE615-E7D2-467B-9EED-A47C42280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California Geography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5B0EC-BEAE-4D13-AD41-B7AF4BED8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Borders 3 states (Oregon/Nevada/Arizona)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Borders Mexico &amp; Pacific Ocean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Approx. 800 miles long x 250 miles wide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Highest    point: Mount Whitney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Lowest    point: Death Valley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DE5452C1-9BE8-469E-AD50-B8ACACB9EA7E}"/>
              </a:ext>
            </a:extLst>
          </p:cNvPr>
          <p:cNvSpPr/>
          <p:nvPr/>
        </p:nvSpPr>
        <p:spPr>
          <a:xfrm>
            <a:off x="2257425" y="3566319"/>
            <a:ext cx="121918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C00669D0-D8AB-4113-97FA-6D851F5598C6}"/>
              </a:ext>
            </a:extLst>
          </p:cNvPr>
          <p:cNvSpPr/>
          <p:nvPr/>
        </p:nvSpPr>
        <p:spPr>
          <a:xfrm>
            <a:off x="2164082" y="4276725"/>
            <a:ext cx="121918" cy="5183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966F76-F0BF-47B4-92C5-50DBE4FE2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4016556"/>
            <a:ext cx="3872252" cy="284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53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AE615-E7D2-467B-9EED-A47C42280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California Geography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5B0EC-BEAE-4D13-AD41-B7AF4BED8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Mountain Ranges: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Klamath Mtns: high &amp; forested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Coastal Mtns: parallel the coast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The Sierra Nevada Mtns: border w/Nevada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The Los Angeles/Transverse Ranges: run between Santa Barbara &amp; San Diego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San Diego/Peninsular Ranges: SD County to Baja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Basin &amp; Range Region: Narrow ranges &amp; flat arid valleys (deserts)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5EB458-65D5-4B53-8835-6BB08E4D8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731837"/>
            <a:ext cx="2286000" cy="292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90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AE615-E7D2-467B-9EED-A47C42280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California Geography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5B0EC-BEAE-4D13-AD41-B7AF4BED8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The Central Valley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Runs along middle of California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Between Coastal Ranges &amp; the Sierra Nevada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Sacramento &amp; San Joaquin Valleys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Comprise large part of farmland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A4282C-63D6-4639-BD8C-E024F4EE8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247203"/>
            <a:ext cx="2944623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87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AE615-E7D2-467B-9EED-A47C42280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California Geography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5B0EC-BEAE-4D13-AD41-B7AF4BED8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The Central Valley </a:t>
            </a:r>
            <a:r>
              <a:rPr lang="en-US" sz="3000" dirty="0"/>
              <a:t>(cont’d)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Major Rivers: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Sacramento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San Joaquin</a:t>
            </a:r>
          </a:p>
          <a:p>
            <a:pPr lvl="2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Colorado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Major Lakes: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Lake Tahoe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Salton Sea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Owens Lake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Searles Lake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FC1121-8449-435E-A341-BE9CE6968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438400"/>
            <a:ext cx="4697675" cy="312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52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AE615-E7D2-467B-9EED-A47C42280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California Geography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5B0EC-BEAE-4D13-AD41-B7AF4BED8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Frequent Earthquakes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Major faults underground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Tectonic activity along coast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Historically significant:</a:t>
            </a:r>
          </a:p>
          <a:p>
            <a:pPr lvl="2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1906 San Francisco (magnitude 7.8 – 8.2)</a:t>
            </a:r>
          </a:p>
          <a:p>
            <a:pPr lvl="2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1971 San Fernando (mag. 6.6)</a:t>
            </a:r>
          </a:p>
          <a:p>
            <a:pPr lvl="2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1989 Loma </a:t>
            </a:r>
            <a:r>
              <a:rPr lang="en-US" dirty="0" err="1"/>
              <a:t>Prieta</a:t>
            </a:r>
            <a:r>
              <a:rPr lang="en-US" dirty="0"/>
              <a:t> (mag. 6.9 – 7.1</a:t>
            </a:r>
          </a:p>
          <a:p>
            <a:pPr lvl="2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1994 Northridge (mag. 6.7)</a:t>
            </a:r>
          </a:p>
        </p:txBody>
      </p:sp>
    </p:spTree>
    <p:extLst>
      <p:ext uri="{BB962C8B-B14F-4D97-AF65-F5344CB8AC3E}">
        <p14:creationId xmlns:p14="http://schemas.microsoft.com/office/powerpoint/2010/main" val="2632604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A00655A302474D88B2B49F2E449606" ma:contentTypeVersion="12" ma:contentTypeDescription="Create a new document." ma:contentTypeScope="" ma:versionID="f216cd87623845bc0d84cdbf854e4cfe">
  <xsd:schema xmlns:xsd="http://www.w3.org/2001/XMLSchema" xmlns:xs="http://www.w3.org/2001/XMLSchema" xmlns:p="http://schemas.microsoft.com/office/2006/metadata/properties" xmlns:ns2="2665fec4-cfca-41c5-9f2f-25aa23ac4cd6" xmlns:ns3="8c6ba933-d8ba-4763-869f-28ea2b188e6f" targetNamespace="http://schemas.microsoft.com/office/2006/metadata/properties" ma:root="true" ma:fieldsID="be0b24c83c9f7e726db38c948ca0ec3f" ns2:_="" ns3:_="">
    <xsd:import namespace="2665fec4-cfca-41c5-9f2f-25aa23ac4cd6"/>
    <xsd:import namespace="8c6ba933-d8ba-4763-869f-28ea2b188e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65fec4-cfca-41c5-9f2f-25aa23ac4c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6ba933-d8ba-4763-869f-28ea2b188e6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1ADF0A-3631-4432-BEBF-0E6935DD71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5B669D-C493-4369-A173-5428A5B0425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C3BF1FA-09A6-4E8A-B2BA-10A467A331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65fec4-cfca-41c5-9f2f-25aa23ac4cd6"/>
    <ds:schemaRef ds:uri="8c6ba933-d8ba-4763-869f-28ea2b188e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1439</Words>
  <Application>Microsoft Office PowerPoint</Application>
  <PresentationFormat>On-screen Show (4:3)</PresentationFormat>
  <Paragraphs>287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Courier New</vt:lpstr>
      <vt:lpstr>Wingdings</vt:lpstr>
      <vt:lpstr>Office Theme</vt:lpstr>
      <vt:lpstr>Curriculum on  Citizenship</vt:lpstr>
      <vt:lpstr>California Basics Agenda</vt:lpstr>
      <vt:lpstr>California Geography</vt:lpstr>
      <vt:lpstr>California Geography</vt:lpstr>
      <vt:lpstr>California Geography</vt:lpstr>
      <vt:lpstr>California Geography</vt:lpstr>
      <vt:lpstr>California Geography</vt:lpstr>
      <vt:lpstr>California Geography</vt:lpstr>
      <vt:lpstr>California Geography</vt:lpstr>
      <vt:lpstr>California Geography</vt:lpstr>
      <vt:lpstr>California Geography</vt:lpstr>
      <vt:lpstr>Check on Learning</vt:lpstr>
      <vt:lpstr>California Symbols</vt:lpstr>
      <vt:lpstr>California Symbols</vt:lpstr>
      <vt:lpstr>California Symbols</vt:lpstr>
      <vt:lpstr>California Symbols</vt:lpstr>
      <vt:lpstr>California Symbols</vt:lpstr>
      <vt:lpstr>California Symbols</vt:lpstr>
      <vt:lpstr>Check on Learning</vt:lpstr>
      <vt:lpstr>The People of California</vt:lpstr>
      <vt:lpstr>The People of California</vt:lpstr>
      <vt:lpstr>The People of California</vt:lpstr>
      <vt:lpstr>The People of California</vt:lpstr>
      <vt:lpstr>The People of California</vt:lpstr>
      <vt:lpstr>The People of California</vt:lpstr>
      <vt:lpstr>The People of California</vt:lpstr>
      <vt:lpstr>The People of California</vt:lpstr>
      <vt:lpstr>The People of California</vt:lpstr>
      <vt:lpstr>Check on Learning</vt:lpstr>
      <vt:lpstr>Threats in California</vt:lpstr>
      <vt:lpstr>Threats in California</vt:lpstr>
      <vt:lpstr>Threats in California</vt:lpstr>
      <vt:lpstr>Threats in California</vt:lpstr>
      <vt:lpstr>Threats in California</vt:lpstr>
      <vt:lpstr>Threats in California</vt:lpstr>
      <vt:lpstr>Threats in California</vt:lpstr>
      <vt:lpstr>Threats in California</vt:lpstr>
      <vt:lpstr>Threats in California</vt:lpstr>
      <vt:lpstr>Threats in California</vt:lpstr>
      <vt:lpstr>Threats in California</vt:lpstr>
      <vt:lpstr>Threats in California</vt:lpstr>
      <vt:lpstr>Threats in California</vt:lpstr>
      <vt:lpstr>Threats in California</vt:lpstr>
      <vt:lpstr>Threats in California</vt:lpstr>
      <vt:lpstr>Check on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 on  Citizenship</dc:title>
  <dc:creator>Grace Edinboro, COL, CACC</dc:creator>
  <cp:lastModifiedBy>Grace Edinboro, COL, CACC</cp:lastModifiedBy>
  <cp:revision>1</cp:revision>
  <dcterms:created xsi:type="dcterms:W3CDTF">2020-10-15T22:53:56Z</dcterms:created>
  <dcterms:modified xsi:type="dcterms:W3CDTF">2020-10-15T23:01:03Z</dcterms:modified>
</cp:coreProperties>
</file>