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321" r:id="rId5"/>
    <p:sldId id="327" r:id="rId6"/>
    <p:sldId id="391" r:id="rId7"/>
    <p:sldId id="390" r:id="rId8"/>
    <p:sldId id="551" r:id="rId9"/>
    <p:sldId id="552" r:id="rId10"/>
    <p:sldId id="589" r:id="rId11"/>
    <p:sldId id="588" r:id="rId12"/>
    <p:sldId id="553" r:id="rId13"/>
    <p:sldId id="554" r:id="rId14"/>
    <p:sldId id="584" r:id="rId15"/>
    <p:sldId id="585" r:id="rId16"/>
    <p:sldId id="586" r:id="rId17"/>
    <p:sldId id="587" r:id="rId18"/>
    <p:sldId id="590" r:id="rId19"/>
    <p:sldId id="591" r:id="rId20"/>
    <p:sldId id="592" r:id="rId21"/>
    <p:sldId id="531" r:id="rId22"/>
    <p:sldId id="530" r:id="rId23"/>
    <p:sldId id="594" r:id="rId24"/>
    <p:sldId id="560" r:id="rId25"/>
    <p:sldId id="593" r:id="rId26"/>
    <p:sldId id="561" r:id="rId27"/>
    <p:sldId id="562" r:id="rId28"/>
    <p:sldId id="563" r:id="rId29"/>
    <p:sldId id="564" r:id="rId30"/>
    <p:sldId id="565" r:id="rId31"/>
    <p:sldId id="326" r:id="rId32"/>
    <p:sldId id="329" r:id="rId33"/>
    <p:sldId id="570" r:id="rId34"/>
    <p:sldId id="571" r:id="rId35"/>
    <p:sldId id="572" r:id="rId36"/>
    <p:sldId id="573" r:id="rId37"/>
    <p:sldId id="574" r:id="rId38"/>
    <p:sldId id="333" r:id="rId39"/>
    <p:sldId id="334" r:id="rId40"/>
    <p:sldId id="580" r:id="rId41"/>
    <p:sldId id="581" r:id="rId42"/>
    <p:sldId id="54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100"/>
    <a:srgbClr val="FFFF00"/>
    <a:srgbClr val="FFCC00"/>
    <a:srgbClr val="BFB550"/>
    <a:srgbClr val="BBB24F"/>
    <a:srgbClr val="FFF0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396" autoAdjust="0"/>
    <p:restoredTop sz="93794" autoAdjust="0"/>
  </p:normalViewPr>
  <p:slideViewPr>
    <p:cSldViewPr>
      <p:cViewPr varScale="1">
        <p:scale>
          <a:sx n="107" d="100"/>
          <a:sy n="107" d="100"/>
        </p:scale>
        <p:origin x="1332"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14559-057E-4323-8467-AB2D2C4A3159}" type="datetimeFigureOut">
              <a:rPr lang="en-US" smtClean="0"/>
              <a:pPr/>
              <a:t>1/3/2021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CB14D2-E08D-4CFC-9F58-A103582B4F0D}" type="slidenum">
              <a:rPr lang="en-US" smtClean="0"/>
              <a:pPr/>
              <a:t>‹#›</a:t>
            </a:fld>
            <a:endParaRPr lang="en-US"/>
          </a:p>
        </p:txBody>
      </p:sp>
    </p:spTree>
    <p:extLst>
      <p:ext uri="{BB962C8B-B14F-4D97-AF65-F5344CB8AC3E}">
        <p14:creationId xmlns:p14="http://schemas.microsoft.com/office/powerpoint/2010/main" val="681796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26" descr="California Cadet Corps Centennial Celebration 3 | by Thomas Wasper"/>
          <p:cNvPicPr>
            <a:picLocks noChangeAspect="1" noChangeArrowheads="1"/>
          </p:cNvPicPr>
          <p:nvPr userDrawn="1"/>
        </p:nvPicPr>
        <p:blipFill>
          <a:blip r:embed="rId2">
            <a:extLst>
              <a:ext uri="{BEBA8EAE-BF5A-486C-A8C5-ECC9F3942E4B}">
                <a14:imgProps xmlns:a14="http://schemas.microsoft.com/office/drawing/2010/main">
                  <a14:imgLayer r:embed="rId3">
                    <a14:imgEffect>
                      <a14:sharpenSoften amount="-25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52400" y="-646777"/>
            <a:ext cx="9930581" cy="76962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762000" y="-604837"/>
            <a:ext cx="7772400" cy="1470025"/>
          </a:xfrm>
        </p:spPr>
        <p:txBody>
          <a:bodyPr/>
          <a:lstStyle>
            <a:lvl1pPr>
              <a:defRPr b="1">
                <a:solidFill>
                  <a:srgbClr val="FFFF00"/>
                </a:solidFill>
                <a:effectLst>
                  <a:outerShdw blurRad="38100" dist="38100" dir="2700000" algn="tl">
                    <a:srgbClr val="000000">
                      <a:alpha val="43137"/>
                    </a:srgbClr>
                  </a:outerShdw>
                </a:effectLst>
              </a:defRPr>
            </a:lvl1pPr>
          </a:lstStyle>
          <a:p>
            <a:r>
              <a:rPr lang="en-US" dirty="0"/>
              <a:t>Click to edit Master title style</a:t>
            </a:r>
          </a:p>
        </p:txBody>
      </p:sp>
      <p:sp>
        <p:nvSpPr>
          <p:cNvPr id="3" name="Subtitle 2"/>
          <p:cNvSpPr>
            <a:spLocks noGrp="1"/>
          </p:cNvSpPr>
          <p:nvPr>
            <p:ph type="subTitle" idx="1"/>
          </p:nvPr>
        </p:nvSpPr>
        <p:spPr>
          <a:xfrm>
            <a:off x="1371600" y="3657600"/>
            <a:ext cx="6400800" cy="1752600"/>
          </a:xfrm>
        </p:spPr>
        <p:txBody>
          <a:bodyPr/>
          <a:lstStyle>
            <a:lvl1pPr marL="0" indent="0" algn="ctr">
              <a:buNone/>
              <a:defRPr b="1">
                <a:solidFill>
                  <a:srgbClr val="FFFF00"/>
                </a:solidFill>
                <a:effectLst>
                  <a:outerShdw blurRad="38100" dist="38100" dir="2700000" algn="tl">
                    <a:srgbClr val="000000">
                      <a:alpha val="43137"/>
                    </a:srgbClr>
                  </a:outerShdw>
                </a:effectLst>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453390" y="6414163"/>
            <a:ext cx="2133600" cy="365125"/>
          </a:xfrm>
        </p:spPr>
        <p:txBody>
          <a:bodyPr/>
          <a:lstStyle/>
          <a:p>
            <a:fld id="{60DF8A1D-3DFB-4112-A7CF-DB4360141C03}" type="datetimeFigureOut">
              <a:rPr lang="en-US" smtClean="0"/>
              <a:pPr/>
              <a:t>1/3/2021</a:t>
            </a:fld>
            <a:endParaRPr lang="en-US"/>
          </a:p>
        </p:txBody>
      </p:sp>
      <p:sp>
        <p:nvSpPr>
          <p:cNvPr id="5" name="Footer Placeholder 4"/>
          <p:cNvSpPr>
            <a:spLocks noGrp="1"/>
          </p:cNvSpPr>
          <p:nvPr>
            <p:ph type="ftr" sz="quarter" idx="11"/>
          </p:nvPr>
        </p:nvSpPr>
        <p:spPr>
          <a:xfrm>
            <a:off x="3124200" y="6408737"/>
            <a:ext cx="2895600" cy="365125"/>
          </a:xfrm>
        </p:spPr>
        <p:txBody>
          <a:bodyPr/>
          <a:lstStyle>
            <a:lvl1pPr>
              <a:defRPr sz="2000">
                <a:solidFill>
                  <a:srgbClr val="FFFF00"/>
                </a:solidFill>
              </a:defRPr>
            </a:lvl1pPr>
          </a:lstStyle>
          <a:p>
            <a:r>
              <a:rPr lang="en-US" b="1" dirty="0">
                <a:ln w="22225">
                  <a:solidFill>
                    <a:schemeClr val="tx1"/>
                  </a:solidFill>
                  <a:prstDash val="solid"/>
                </a:ln>
              </a:rPr>
              <a:t>Since 1911</a:t>
            </a:r>
          </a:p>
        </p:txBody>
      </p:sp>
      <p:sp>
        <p:nvSpPr>
          <p:cNvPr id="6" name="Slide Number Placeholder 5"/>
          <p:cNvSpPr>
            <a:spLocks noGrp="1"/>
          </p:cNvSpPr>
          <p:nvPr>
            <p:ph type="sldNum" sz="quarter" idx="12"/>
          </p:nvPr>
        </p:nvSpPr>
        <p:spPr>
          <a:xfrm>
            <a:off x="6557010" y="6408736"/>
            <a:ext cx="2133600" cy="365125"/>
          </a:xfrm>
        </p:spPr>
        <p:txBody>
          <a:bodyPr/>
          <a:lstStyle/>
          <a:p>
            <a:fld id="{6E7DAA14-995F-4E62-BD20-27ACA016544B}" type="slidenum">
              <a:rPr lang="en-US" smtClean="0"/>
              <a:pPr/>
              <a:t>‹#›</a:t>
            </a:fld>
            <a:endParaRPr lang="en-US"/>
          </a:p>
        </p:txBody>
      </p:sp>
      <p:sp>
        <p:nvSpPr>
          <p:cNvPr id="8" name="Title 1"/>
          <p:cNvSpPr txBox="1">
            <a:spLocks/>
          </p:cNvSpPr>
          <p:nvPr userDrawn="1"/>
        </p:nvSpPr>
        <p:spPr>
          <a:xfrm>
            <a:off x="723900" y="6172200"/>
            <a:ext cx="76962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b="1" dirty="0">
              <a:ln w="22225">
                <a:solidFill>
                  <a:schemeClr val="tx1"/>
                </a:solidFill>
                <a:prstDash val="solid"/>
              </a:ln>
              <a:solidFill>
                <a:srgbClr val="FFFF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162800" cy="1143000"/>
          </a:xfrm>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0DF8A1D-3DFB-4112-A7CF-DB4360141C03}" type="datetimeFigureOut">
              <a:rPr lang="en-US" smtClean="0"/>
              <a:pPr/>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20931" y="2514600"/>
            <a:ext cx="7772400" cy="1362075"/>
          </a:xfrm>
        </p:spPr>
        <p:txBody>
          <a:bodyPr anchor="t"/>
          <a:lstStyle>
            <a:lvl1pPr algn="ctr">
              <a:defRPr sz="4000" b="1" cap="all"/>
            </a:lvl1pPr>
          </a:lstStyle>
          <a:p>
            <a:r>
              <a:rPr lang="en-US" dirty="0"/>
              <a:t>Click to edit Master title style</a:t>
            </a:r>
          </a:p>
        </p:txBody>
      </p:sp>
      <p:sp>
        <p:nvSpPr>
          <p:cNvPr id="3" name="Text Placeholder 2"/>
          <p:cNvSpPr>
            <a:spLocks noGrp="1"/>
          </p:cNvSpPr>
          <p:nvPr>
            <p:ph type="body" idx="1"/>
          </p:nvPr>
        </p:nvSpPr>
        <p:spPr>
          <a:xfrm>
            <a:off x="520931" y="44196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DF8A1D-3DFB-4112-A7CF-DB4360141C03}" type="datetimeFigureOut">
              <a:rPr lang="en-US" smtClean="0"/>
              <a:pPr/>
              <a:t>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0DF8A1D-3DFB-4112-A7CF-DB4360141C03}" type="datetimeFigureOut">
              <a:rPr lang="en-US" smtClean="0"/>
              <a:pPr/>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0DF8A1D-3DFB-4112-A7CF-DB4360141C03}" type="datetimeFigureOut">
              <a:rPr lang="en-US" smtClean="0"/>
              <a:pPr/>
              <a:t>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60DF8A1D-3DFB-4112-A7CF-DB4360141C03}" type="datetimeFigureOut">
              <a:rPr lang="en-US" smtClean="0"/>
              <a:pPr/>
              <a:t>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F8A1D-3DFB-4112-A7CF-DB4360141C03}" type="datetimeFigureOut">
              <a:rPr lang="en-US" smtClean="0"/>
              <a:pPr/>
              <a:t>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6800" y="273050"/>
            <a:ext cx="7010400" cy="1327150"/>
          </a:xfrm>
        </p:spPr>
        <p:txBody>
          <a:bodyPr anchor="ctr">
            <a:normAutofit/>
          </a:bodyPr>
          <a:lstStyle>
            <a:lvl1pPr algn="ctr">
              <a:defRPr sz="4400" b="1"/>
            </a:lvl1pPr>
          </a:lstStyle>
          <a:p>
            <a:r>
              <a:rPr lang="en-US"/>
              <a:t>Click to edit Master title style</a:t>
            </a:r>
          </a:p>
        </p:txBody>
      </p:sp>
      <p:sp>
        <p:nvSpPr>
          <p:cNvPr id="3" name="Content Placeholder 2"/>
          <p:cNvSpPr>
            <a:spLocks noGrp="1"/>
          </p:cNvSpPr>
          <p:nvPr>
            <p:ph idx="1"/>
          </p:nvPr>
        </p:nvSpPr>
        <p:spPr>
          <a:xfrm>
            <a:off x="3575050" y="1600200"/>
            <a:ext cx="4654550" cy="4525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117850" cy="4525963"/>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DF8A1D-3DFB-4112-A7CF-DB4360141C03}" type="datetimeFigureOut">
              <a:rPr lang="en-US" smtClean="0"/>
              <a:pPr/>
              <a:t>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7DAA14-995F-4E62-BD20-27ACA016544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34687" y="274638"/>
            <a:ext cx="6858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F8A1D-3DFB-4112-A7CF-DB4360141C03}" type="datetimeFigureOut">
              <a:rPr lang="en-US" smtClean="0"/>
              <a:pPr/>
              <a:t>1/3/2021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Creating Leaders Since 1911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7DAA14-995F-4E62-BD20-27ACA016544B}" type="slidenum">
              <a:rPr lang="en-US" smtClean="0"/>
              <a:pPr/>
              <a:t>‹#›</a:t>
            </a:fld>
            <a:endParaRPr lang="en-US" dirty="0"/>
          </a:p>
        </p:txBody>
      </p:sp>
      <p:pic>
        <p:nvPicPr>
          <p:cNvPr id="9" name="Picture 8"/>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0" y="100984"/>
            <a:ext cx="1132114" cy="149030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s://stock.adobe.com/images/hands-holding-chain-of-people-pictogram-over-sky/133898147"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4.xml"/><Relationship Id="rId1" Type="http://schemas.openxmlformats.org/officeDocument/2006/relationships/slideLayout" Target="../slideLayouts/slideLayout3.xml"/><Relationship Id="rId5" Type="http://schemas.openxmlformats.org/officeDocument/2006/relationships/slide" Target="slide36.xml"/><Relationship Id="rId4" Type="http://schemas.openxmlformats.org/officeDocument/2006/relationships/slide" Target="slide2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video" Target="https://www.youtube.com/embed/kiZNO_Lca8k?feature=oembed"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Layout" Target="../slideLayouts/slideLayout2.xml"/><Relationship Id="rId1" Type="http://schemas.openxmlformats.org/officeDocument/2006/relationships/video" Target="https://www.youtube.com/embed/WI7eiH4G5_s?feature=oembed"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293975"/>
            <a:ext cx="6781800" cy="1200329"/>
          </a:xfrm>
          <a:prstGeom prst="rect">
            <a:avLst/>
          </a:prstGeom>
          <a:noFill/>
        </p:spPr>
        <p:txBody>
          <a:bodyPr wrap="square" rtlCol="0">
            <a:spAutoFit/>
          </a:bodyPr>
          <a:lstStyle/>
          <a:p>
            <a:pPr algn="ctr"/>
            <a:r>
              <a:rPr lang="en-US" sz="3600" dirty="0"/>
              <a:t>California Cadet Corps</a:t>
            </a:r>
          </a:p>
          <a:p>
            <a:pPr algn="ctr"/>
            <a:r>
              <a:rPr lang="en-US" sz="3600" dirty="0"/>
              <a:t>Curriculum on Citizenship</a:t>
            </a:r>
          </a:p>
        </p:txBody>
      </p:sp>
      <p:sp>
        <p:nvSpPr>
          <p:cNvPr id="2" name="TextBox 1">
            <a:extLst>
              <a:ext uri="{FF2B5EF4-FFF2-40B4-BE49-F238E27FC236}">
                <a16:creationId xmlns:a16="http://schemas.microsoft.com/office/drawing/2014/main" id="{1C37F69A-94A1-4F0B-948A-BCC4C954DDD1}"/>
              </a:ext>
            </a:extLst>
          </p:cNvPr>
          <p:cNvSpPr txBox="1"/>
          <p:nvPr/>
        </p:nvSpPr>
        <p:spPr>
          <a:xfrm>
            <a:off x="7037294" y="6433220"/>
            <a:ext cx="1981200" cy="261610"/>
          </a:xfrm>
          <a:prstGeom prst="rect">
            <a:avLst/>
          </a:prstGeom>
          <a:noFill/>
        </p:spPr>
        <p:txBody>
          <a:bodyPr wrap="square" rtlCol="0">
            <a:spAutoFit/>
          </a:bodyPr>
          <a:lstStyle/>
          <a:p>
            <a:r>
              <a:rPr lang="en-US" sz="1100" dirty="0"/>
              <a:t>Updated: 3 JAN 2021</a:t>
            </a:r>
          </a:p>
        </p:txBody>
      </p:sp>
      <p:sp>
        <p:nvSpPr>
          <p:cNvPr id="3" name="TextBox 2">
            <a:extLst>
              <a:ext uri="{FF2B5EF4-FFF2-40B4-BE49-F238E27FC236}">
                <a16:creationId xmlns:a16="http://schemas.microsoft.com/office/drawing/2014/main" id="{4C07E507-C068-46E7-86FC-50352460DCFA}"/>
              </a:ext>
            </a:extLst>
          </p:cNvPr>
          <p:cNvSpPr txBox="1"/>
          <p:nvPr/>
        </p:nvSpPr>
        <p:spPr>
          <a:xfrm>
            <a:off x="2571750" y="6185601"/>
            <a:ext cx="4438650" cy="369332"/>
          </a:xfrm>
          <a:prstGeom prst="rect">
            <a:avLst/>
          </a:prstGeom>
          <a:noFill/>
        </p:spPr>
        <p:txBody>
          <a:bodyPr wrap="square" rtlCol="0">
            <a:spAutoFit/>
          </a:bodyPr>
          <a:lstStyle/>
          <a:p>
            <a:pPr algn="ctr"/>
            <a:r>
              <a:rPr lang="en-US" dirty="0"/>
              <a:t>C2C: Improve Your State, Country, and Planet </a:t>
            </a:r>
          </a:p>
        </p:txBody>
      </p:sp>
      <p:pic>
        <p:nvPicPr>
          <p:cNvPr id="6" name="Picture 5" descr="hands holding chain of people pictogram over sky">
            <a:hlinkClick r:id="rId2"/>
            <a:extLst>
              <a:ext uri="{FF2B5EF4-FFF2-40B4-BE49-F238E27FC236}">
                <a16:creationId xmlns:a16="http://schemas.microsoft.com/office/drawing/2014/main" id="{BB2FD4B4-6016-402B-93D6-34A63B6A119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352675" y="2286000"/>
            <a:ext cx="4438650" cy="2286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Text Box 2">
            <a:extLst>
              <a:ext uri="{FF2B5EF4-FFF2-40B4-BE49-F238E27FC236}">
                <a16:creationId xmlns:a16="http://schemas.microsoft.com/office/drawing/2014/main" id="{F9806FE9-EC01-442E-83EB-6F99DD61988E}"/>
              </a:ext>
            </a:extLst>
          </p:cNvPr>
          <p:cNvSpPr txBox="1">
            <a:spLocks noChangeArrowheads="1"/>
          </p:cNvSpPr>
          <p:nvPr/>
        </p:nvSpPr>
        <p:spPr bwMode="auto">
          <a:xfrm>
            <a:off x="2735262" y="4937475"/>
            <a:ext cx="3673475" cy="441325"/>
          </a:xfrm>
          <a:prstGeom prst="rect">
            <a:avLst/>
          </a:prstGeom>
          <a:noFill/>
          <a:ln w="9525">
            <a:noFill/>
            <a:miter lim="800000"/>
            <a:headEnd/>
            <a:tailEnd/>
          </a:ln>
        </p:spPr>
        <p:txBody>
          <a:bodyPr rot="0" vert="horz" wrap="square" lIns="91440" tIns="45720" rIns="91440" bIns="45720" anchor="t" anchorCtr="0">
            <a:spAutoFit/>
          </a:bodyPr>
          <a:lstStyle/>
          <a:p>
            <a:pPr marL="0" marR="0" algn="ctr">
              <a:lnSpc>
                <a:spcPct val="115000"/>
              </a:lnSpc>
              <a:spcBef>
                <a:spcPts val="0"/>
              </a:spcBef>
              <a:spcAft>
                <a:spcPts val="1000"/>
              </a:spcAft>
            </a:pPr>
            <a:r>
              <a:rPr lang="en-US" sz="1200" b="1">
                <a:effectLst/>
                <a:latin typeface="Calibri" panose="020F0502020204030204" pitchFamily="34" charset="0"/>
                <a:ea typeface="Calibri" panose="020F0502020204030204" pitchFamily="34" charset="0"/>
                <a:cs typeface="Calibri" panose="020F0502020204030204" pitchFamily="34" charset="0"/>
              </a:rPr>
              <a:t>“Make the World a Better Place: Improve Yourself!”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9238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normAutofit/>
          </a:bodyPr>
          <a:lstStyle/>
          <a:p>
            <a:r>
              <a:rPr lang="en-US" sz="4000" dirty="0"/>
              <a:t>Summary of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p:txBody>
          <a:bodyPr/>
          <a:lstStyle/>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Active Citizens are those who develop the skills, knowledge and understanding to be able to make informed decisions about their communities and workplaces with the aim of improving the quality of life</a:t>
            </a:r>
          </a:p>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An active citizen may challenge the rules and existing structures although they should generally stay within the bounds of democratic processes and not become involved in violent acts</a:t>
            </a:r>
          </a:p>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Active Citizens value respect, courage, openness, tolerance, listening, working</a:t>
            </a:r>
          </a:p>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Active Citizens participate in the community       		        (involvement in a voluntary activity or engaging with                                 local government agencies)</a:t>
            </a:r>
          </a:p>
          <a:p>
            <a:pPr marL="0" indent="0">
              <a:buNone/>
            </a:pPr>
            <a:endParaRPr lang="en-US" dirty="0"/>
          </a:p>
        </p:txBody>
      </p:sp>
      <p:pic>
        <p:nvPicPr>
          <p:cNvPr id="6" name="Picture 5" descr="See the source image">
            <a:extLst>
              <a:ext uri="{FF2B5EF4-FFF2-40B4-BE49-F238E27FC236}">
                <a16:creationId xmlns:a16="http://schemas.microsoft.com/office/drawing/2014/main" id="{52B0E389-34DE-4DBD-8C68-8D191E62C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495800"/>
            <a:ext cx="2068830" cy="2239963"/>
          </a:xfrm>
          <a:prstGeom prst="rect">
            <a:avLst/>
          </a:prstGeom>
          <a:noFill/>
          <a:ln>
            <a:noFill/>
          </a:ln>
        </p:spPr>
      </p:pic>
    </p:spTree>
    <p:extLst>
      <p:ext uri="{BB962C8B-B14F-4D97-AF65-F5344CB8AC3E}">
        <p14:creationId xmlns:p14="http://schemas.microsoft.com/office/powerpoint/2010/main" val="28351544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normAutofit/>
          </a:bodyPr>
          <a:lstStyle/>
          <a:p>
            <a:r>
              <a:rPr lang="en-US" sz="4000" dirty="0"/>
              <a:t>Summary of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p:txBody>
          <a:bodyPr/>
          <a:lstStyle/>
          <a:p>
            <a:pPr>
              <a:lnSpc>
                <a:spcPct val="115000"/>
              </a:lnSpc>
              <a:spcBef>
                <a:spcPts val="0"/>
              </a:spcBef>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Active Citizens are empowered to play a part in the decisions and processes that affect them, particularly public policy and services</a:t>
            </a:r>
          </a:p>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Active Citizens have knowledge and understanding of the political/social/economic context of their participation so that they can make informed decisions</a:t>
            </a:r>
          </a:p>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Active Citizens are able to challenge policies or actions and existing structures on the basis of principles such as equality, inclusiveness, diversity and social justice</a:t>
            </a:r>
          </a:p>
          <a:p>
            <a:pPr marL="342900" marR="0" lvl="0" indent="-342900">
              <a:lnSpc>
                <a:spcPct val="115000"/>
              </a:lnSpc>
              <a:spcBef>
                <a:spcPts val="0"/>
              </a:spcBef>
              <a:spcAft>
                <a:spcPts val="0"/>
              </a:spcAft>
              <a:buFont typeface="Wingdings" panose="05000000000000000000" pitchFamily="2" charset="2"/>
              <a:buChar char=""/>
            </a:pPr>
            <a:r>
              <a:rPr lang="en-US" sz="2000" dirty="0">
                <a:effectLst/>
                <a:latin typeface="Calibri" panose="020F0502020204030204" pitchFamily="34" charset="0"/>
                <a:ea typeface="Calibri" panose="020F0502020204030204" pitchFamily="34" charset="0"/>
                <a:cs typeface="Times New Roman" panose="02020603050405020304" pitchFamily="18" charset="0"/>
              </a:rPr>
              <a:t>Democracies need active, informed and responsible                             citizens who are willing and able to take responsibility for                          themselves and their communities and contribute to the                      political process</a:t>
            </a:r>
          </a:p>
          <a:p>
            <a:pPr marL="0" indent="0">
              <a:buNone/>
            </a:pPr>
            <a:endParaRPr lang="en-US" dirty="0"/>
          </a:p>
        </p:txBody>
      </p:sp>
      <p:pic>
        <p:nvPicPr>
          <p:cNvPr id="6" name="Picture 5" descr="See the source image">
            <a:extLst>
              <a:ext uri="{FF2B5EF4-FFF2-40B4-BE49-F238E27FC236}">
                <a16:creationId xmlns:a16="http://schemas.microsoft.com/office/drawing/2014/main" id="{52B0E389-34DE-4DBD-8C68-8D191E62C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495800"/>
            <a:ext cx="2068830" cy="2239963"/>
          </a:xfrm>
          <a:prstGeom prst="rect">
            <a:avLst/>
          </a:prstGeom>
          <a:noFill/>
          <a:ln>
            <a:noFill/>
          </a:ln>
        </p:spPr>
      </p:pic>
    </p:spTree>
    <p:extLst>
      <p:ext uri="{BB962C8B-B14F-4D97-AF65-F5344CB8AC3E}">
        <p14:creationId xmlns:p14="http://schemas.microsoft.com/office/powerpoint/2010/main" val="6233939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normAutofit/>
          </a:bodyPr>
          <a:lstStyle/>
          <a:p>
            <a:r>
              <a:rPr lang="en-US" sz="4000" dirty="0"/>
              <a:t>Summary of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57200" y="1828800"/>
            <a:ext cx="8229600" cy="4297363"/>
          </a:xfrm>
        </p:spPr>
        <p:txBody>
          <a:bodyPr/>
          <a:lstStyle/>
          <a:p>
            <a:pPr marL="0" marR="0" lvl="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Democracies depend upon citizens who are </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Aware of their rights and responsibilities as citizens</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Informed about the social and political world</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Concerned about the welfare of others</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Articulate in their opinions and arguments </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Capable of having an influence on the world</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Active in their communities</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Responsible in how they act as citizens</a:t>
            </a:r>
          </a:p>
          <a:p>
            <a:pPr marL="0" indent="0">
              <a:buNone/>
            </a:pPr>
            <a:endParaRPr lang="en-US" dirty="0"/>
          </a:p>
        </p:txBody>
      </p:sp>
      <p:pic>
        <p:nvPicPr>
          <p:cNvPr id="6" name="Picture 5" descr="See the source image">
            <a:extLst>
              <a:ext uri="{FF2B5EF4-FFF2-40B4-BE49-F238E27FC236}">
                <a16:creationId xmlns:a16="http://schemas.microsoft.com/office/drawing/2014/main" id="{52B0E389-34DE-4DBD-8C68-8D191E62C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495800"/>
            <a:ext cx="2068830" cy="2239963"/>
          </a:xfrm>
          <a:prstGeom prst="rect">
            <a:avLst/>
          </a:prstGeom>
          <a:noFill/>
          <a:ln>
            <a:noFill/>
          </a:ln>
        </p:spPr>
      </p:pic>
    </p:spTree>
    <p:extLst>
      <p:ext uri="{BB962C8B-B14F-4D97-AF65-F5344CB8AC3E}">
        <p14:creationId xmlns:p14="http://schemas.microsoft.com/office/powerpoint/2010/main" val="2626720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normAutofit/>
          </a:bodyPr>
          <a:lstStyle/>
          <a:p>
            <a:r>
              <a:rPr lang="en-US" sz="4000" dirty="0"/>
              <a:t>Summary of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57200" y="1600200"/>
            <a:ext cx="8229600" cy="4525963"/>
          </a:xfrm>
        </p:spPr>
        <p:txBody>
          <a:bodyPr/>
          <a:lstStyle/>
          <a:p>
            <a:pPr marL="0" marR="0" lvl="0" indent="0">
              <a:lnSpc>
                <a:spcPct val="115000"/>
              </a:lnSpc>
              <a:spcBef>
                <a:spcPts val="0"/>
              </a:spcBef>
              <a:spcAft>
                <a:spcPts val="0"/>
              </a:spcAft>
              <a:buNone/>
            </a:pPr>
            <a:r>
              <a:rPr lang="en-US" sz="2400" dirty="0">
                <a:effectLst/>
                <a:latin typeface="Calibri" panose="020F0502020204030204" pitchFamily="34" charset="0"/>
                <a:ea typeface="Calibri" panose="020F0502020204030204" pitchFamily="34" charset="0"/>
                <a:cs typeface="Times New Roman" panose="02020603050405020304" pitchFamily="18" charset="0"/>
              </a:rPr>
              <a:t>Citizenship issues are </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Real: they actually affect peoples’ lives</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Topical: current today</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Sometimes Sensitive: can affect people at a personal level, especially when family or friends are involved</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Often controversial: people disagree and hold strong opinions about them</a:t>
            </a:r>
          </a:p>
          <a:p>
            <a:pPr marR="0" lvl="1">
              <a:lnSpc>
                <a:spcPct val="115000"/>
              </a:lnSpc>
              <a:spcBef>
                <a:spcPts val="0"/>
              </a:spcBef>
              <a:spcAft>
                <a:spcPts val="0"/>
              </a:spcAft>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Ultimately moral: relate to what people                            think is right or wrong, good or bad,                              important or unimportant in society</a:t>
            </a:r>
          </a:p>
          <a:p>
            <a:pPr marL="0" indent="0">
              <a:buNone/>
            </a:pPr>
            <a:endParaRPr lang="en-US" dirty="0"/>
          </a:p>
        </p:txBody>
      </p:sp>
      <p:pic>
        <p:nvPicPr>
          <p:cNvPr id="6" name="Picture 5" descr="See the source image">
            <a:extLst>
              <a:ext uri="{FF2B5EF4-FFF2-40B4-BE49-F238E27FC236}">
                <a16:creationId xmlns:a16="http://schemas.microsoft.com/office/drawing/2014/main" id="{52B0E389-34DE-4DBD-8C68-8D191E62C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1800" y="4495800"/>
            <a:ext cx="2068830" cy="2239963"/>
          </a:xfrm>
          <a:prstGeom prst="rect">
            <a:avLst/>
          </a:prstGeom>
          <a:noFill/>
          <a:ln>
            <a:noFill/>
          </a:ln>
        </p:spPr>
      </p:pic>
    </p:spTree>
    <p:extLst>
      <p:ext uri="{BB962C8B-B14F-4D97-AF65-F5344CB8AC3E}">
        <p14:creationId xmlns:p14="http://schemas.microsoft.com/office/powerpoint/2010/main" val="1608032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normAutofit/>
          </a:bodyPr>
          <a:lstStyle/>
          <a:p>
            <a:r>
              <a:rPr lang="en-US" sz="4000" dirty="0"/>
              <a:t>Summary of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57200" y="1600200"/>
            <a:ext cx="8229600" cy="4983162"/>
          </a:xfrm>
        </p:spPr>
        <p:txBody>
          <a:bodyPr>
            <a:normAutofit lnSpcReduction="10000"/>
          </a:bodyPr>
          <a:lstStyle/>
          <a:p>
            <a:pPr>
              <a:lnSpc>
                <a:spcPct val="115000"/>
              </a:lnSpc>
              <a:spcBef>
                <a:spcPts val="0"/>
              </a:spcBef>
              <a:buFont typeface="Wingdings" panose="05000000000000000000" pitchFamily="2" charset="2"/>
              <a:buChar char="ü"/>
            </a:pPr>
            <a:r>
              <a:rPr lang="en-US" sz="2400" dirty="0">
                <a:effectLst/>
                <a:latin typeface="Calibri" panose="020F0502020204030204" pitchFamily="34" charset="0"/>
                <a:ea typeface="Calibri" panose="020F0502020204030204" pitchFamily="34" charset="0"/>
                <a:cs typeface="Times New Roman" panose="02020603050405020304" pitchFamily="18" charset="0"/>
              </a:rPr>
              <a:t>Active Citizenship helps young people </a:t>
            </a:r>
          </a:p>
          <a:p>
            <a:pPr marR="0" lvl="1">
              <a:lnSpc>
                <a:spcPct val="115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to develop self-confidence and successfully deal with significant life changes and challenges such as bullying and discrimination</a:t>
            </a:r>
          </a:p>
          <a:p>
            <a:pPr marR="0" lvl="1">
              <a:lnSpc>
                <a:spcPct val="115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by giving them a voice in the life of their schools, communities, and society </a:t>
            </a:r>
          </a:p>
          <a:p>
            <a:pPr marR="0" lvl="1">
              <a:lnSpc>
                <a:spcPct val="115000"/>
              </a:lnSpc>
              <a:spcBef>
                <a:spcPts val="0"/>
              </a:spcBef>
              <a:spcAft>
                <a:spcPts val="0"/>
              </a:spcAft>
              <a:buFont typeface="Arial" panose="020B0604020202020204" pitchFamily="34" charset="0"/>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to make a positive contribution by developing the expertise and experience needed to claim                        their rights and understand their                         responsibilities and preparing them for the             challenges and opportunities of adult and                  working life</a:t>
            </a:r>
          </a:p>
          <a:p>
            <a:pPr marL="0" indent="0">
              <a:buNone/>
            </a:pPr>
            <a:endParaRPr lang="en-US" dirty="0"/>
          </a:p>
        </p:txBody>
      </p:sp>
      <p:pic>
        <p:nvPicPr>
          <p:cNvPr id="6" name="Picture 5" descr="See the source image">
            <a:extLst>
              <a:ext uri="{FF2B5EF4-FFF2-40B4-BE49-F238E27FC236}">
                <a16:creationId xmlns:a16="http://schemas.microsoft.com/office/drawing/2014/main" id="{52B0E389-34DE-4DBD-8C68-8D191E62CFC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170" y="4525961"/>
            <a:ext cx="2068830" cy="2239963"/>
          </a:xfrm>
          <a:prstGeom prst="rect">
            <a:avLst/>
          </a:prstGeom>
          <a:noFill/>
          <a:ln>
            <a:noFill/>
          </a:ln>
        </p:spPr>
      </p:pic>
    </p:spTree>
    <p:extLst>
      <p:ext uri="{BB962C8B-B14F-4D97-AF65-F5344CB8AC3E}">
        <p14:creationId xmlns:p14="http://schemas.microsoft.com/office/powerpoint/2010/main" val="37497000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4A92-4092-4FA9-B1F3-86C0F7C52AD7}"/>
              </a:ext>
            </a:extLst>
          </p:cNvPr>
          <p:cNvSpPr>
            <a:spLocks noGrp="1"/>
          </p:cNvSpPr>
          <p:nvPr>
            <p:ph type="title"/>
          </p:nvPr>
        </p:nvSpPr>
        <p:spPr/>
        <p:txBody>
          <a:bodyPr/>
          <a:lstStyle/>
          <a:p>
            <a:r>
              <a:rPr lang="en-US" dirty="0"/>
              <a:t>Citizenship Education</a:t>
            </a:r>
          </a:p>
        </p:txBody>
      </p:sp>
      <p:sp>
        <p:nvSpPr>
          <p:cNvPr id="3" name="Content Placeholder 2">
            <a:extLst>
              <a:ext uri="{FF2B5EF4-FFF2-40B4-BE49-F238E27FC236}">
                <a16:creationId xmlns:a16="http://schemas.microsoft.com/office/drawing/2014/main" id="{A17D5594-1188-421B-8939-C6F047C96F6B}"/>
              </a:ext>
            </a:extLst>
          </p:cNvPr>
          <p:cNvSpPr>
            <a:spLocks noGrp="1"/>
          </p:cNvSpPr>
          <p:nvPr>
            <p:ph idx="1"/>
          </p:nvPr>
        </p:nvSpPr>
        <p:spPr/>
        <p:txBody>
          <a:bodyPr>
            <a:normAutofit lnSpcReduction="10000"/>
          </a:bodyPr>
          <a:lstStyle/>
          <a:p>
            <a:pPr marL="342900" marR="0" lvl="0" indent="-342900">
              <a:lnSpc>
                <a:spcPct val="115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Essential elements of citizenship education are:</a:t>
            </a:r>
          </a:p>
          <a:p>
            <a:pPr marL="742950" marR="0" lvl="1" indent="-285750">
              <a:lnSpc>
                <a:spcPct val="115000"/>
              </a:lnSpc>
              <a:spcBef>
                <a:spcPts val="0"/>
              </a:spcBef>
              <a:spcAft>
                <a:spcPts val="0"/>
              </a:spcAft>
              <a:buFont typeface="Courier New" panose="02070309020205020404" pitchFamily="49" charset="0"/>
              <a:buChar char="o"/>
            </a:pPr>
            <a:r>
              <a:rPr lang="en-US" sz="2400" u="sng" dirty="0">
                <a:effectLst/>
                <a:latin typeface="Calibri" panose="020F0502020204030204" pitchFamily="34" charset="0"/>
                <a:ea typeface="Calibri" panose="020F0502020204030204" pitchFamily="34" charset="0"/>
                <a:cs typeface="Times New Roman" panose="02020603050405020304" pitchFamily="18" charset="0"/>
              </a:rPr>
              <a:t>Knowledge and understanding </a:t>
            </a:r>
            <a:r>
              <a:rPr lang="en-US" sz="2400" dirty="0">
                <a:effectLst/>
                <a:latin typeface="Calibri" panose="020F0502020204030204" pitchFamily="34" charset="0"/>
                <a:ea typeface="Calibri" panose="020F0502020204030204" pitchFamily="34" charset="0"/>
                <a:cs typeface="Times New Roman" panose="02020603050405020304" pitchFamily="18" charset="0"/>
              </a:rPr>
              <a:t>about topics such as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laws and rules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democratic process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media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human rights diversity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money and the economy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sustainable development </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the world as a global community</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concepts such as democracy, justice, equality, freedom, authority, and the rule of law</a:t>
            </a:r>
          </a:p>
          <a:p>
            <a:endParaRPr lang="en-US" dirty="0"/>
          </a:p>
        </p:txBody>
      </p:sp>
      <p:pic>
        <p:nvPicPr>
          <p:cNvPr id="4" name="Picture 3" descr="See the source image">
            <a:extLst>
              <a:ext uri="{FF2B5EF4-FFF2-40B4-BE49-F238E27FC236}">
                <a16:creationId xmlns:a16="http://schemas.microsoft.com/office/drawing/2014/main" id="{23AC33D3-23DA-48AA-B0AB-EA961037D7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819400"/>
            <a:ext cx="1905000" cy="1971675"/>
          </a:xfrm>
          <a:prstGeom prst="rect">
            <a:avLst/>
          </a:prstGeom>
          <a:noFill/>
        </p:spPr>
      </p:pic>
    </p:spTree>
    <p:extLst>
      <p:ext uri="{BB962C8B-B14F-4D97-AF65-F5344CB8AC3E}">
        <p14:creationId xmlns:p14="http://schemas.microsoft.com/office/powerpoint/2010/main" val="15112892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4A92-4092-4FA9-B1F3-86C0F7C52AD7}"/>
              </a:ext>
            </a:extLst>
          </p:cNvPr>
          <p:cNvSpPr>
            <a:spLocks noGrp="1"/>
          </p:cNvSpPr>
          <p:nvPr>
            <p:ph type="title"/>
          </p:nvPr>
        </p:nvSpPr>
        <p:spPr/>
        <p:txBody>
          <a:bodyPr/>
          <a:lstStyle/>
          <a:p>
            <a:r>
              <a:rPr lang="en-US" dirty="0"/>
              <a:t>Citizenship Education</a:t>
            </a:r>
          </a:p>
        </p:txBody>
      </p:sp>
      <p:sp>
        <p:nvSpPr>
          <p:cNvPr id="3" name="Content Placeholder 2">
            <a:extLst>
              <a:ext uri="{FF2B5EF4-FFF2-40B4-BE49-F238E27FC236}">
                <a16:creationId xmlns:a16="http://schemas.microsoft.com/office/drawing/2014/main" id="{A17D5594-1188-421B-8939-C6F047C96F6B}"/>
              </a:ext>
            </a:extLst>
          </p:cNvPr>
          <p:cNvSpPr>
            <a:spLocks noGrp="1"/>
          </p:cNvSpPr>
          <p:nvPr>
            <p:ph idx="1"/>
          </p:nvPr>
        </p:nvSpPr>
        <p:spPr/>
        <p:txBody>
          <a:bodyPr>
            <a:normAutofit/>
          </a:bodyPr>
          <a:lstStyle/>
          <a:p>
            <a:pPr marL="342900" marR="0" lvl="0" indent="-342900">
              <a:lnSpc>
                <a:spcPct val="115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Essential elements of citizenship education are:</a:t>
            </a: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Skills and aptitudes:</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Critical thinking</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Analyzing information</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Expressing opinions</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Taking part in discussions and debates</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Negotiating</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Conflict resolution</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Participating in community action</a:t>
            </a:r>
          </a:p>
          <a:p>
            <a:endParaRPr lang="en-US" dirty="0"/>
          </a:p>
        </p:txBody>
      </p:sp>
      <p:pic>
        <p:nvPicPr>
          <p:cNvPr id="4" name="Picture 3" descr="See the source image">
            <a:extLst>
              <a:ext uri="{FF2B5EF4-FFF2-40B4-BE49-F238E27FC236}">
                <a16:creationId xmlns:a16="http://schemas.microsoft.com/office/drawing/2014/main" id="{23AC33D3-23DA-48AA-B0AB-EA961037D7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77000" y="2362200"/>
            <a:ext cx="1905000" cy="1971675"/>
          </a:xfrm>
          <a:prstGeom prst="rect">
            <a:avLst/>
          </a:prstGeom>
          <a:noFill/>
        </p:spPr>
      </p:pic>
    </p:spTree>
    <p:extLst>
      <p:ext uri="{BB962C8B-B14F-4D97-AF65-F5344CB8AC3E}">
        <p14:creationId xmlns:p14="http://schemas.microsoft.com/office/powerpoint/2010/main" val="16943761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4A92-4092-4FA9-B1F3-86C0F7C52AD7}"/>
              </a:ext>
            </a:extLst>
          </p:cNvPr>
          <p:cNvSpPr>
            <a:spLocks noGrp="1"/>
          </p:cNvSpPr>
          <p:nvPr>
            <p:ph type="title"/>
          </p:nvPr>
        </p:nvSpPr>
        <p:spPr/>
        <p:txBody>
          <a:bodyPr/>
          <a:lstStyle/>
          <a:p>
            <a:r>
              <a:rPr lang="en-US" dirty="0"/>
              <a:t>Citizenship Education</a:t>
            </a:r>
          </a:p>
        </p:txBody>
      </p:sp>
      <p:sp>
        <p:nvSpPr>
          <p:cNvPr id="3" name="Content Placeholder 2">
            <a:extLst>
              <a:ext uri="{FF2B5EF4-FFF2-40B4-BE49-F238E27FC236}">
                <a16:creationId xmlns:a16="http://schemas.microsoft.com/office/drawing/2014/main" id="{A17D5594-1188-421B-8939-C6F047C96F6B}"/>
              </a:ext>
            </a:extLst>
          </p:cNvPr>
          <p:cNvSpPr>
            <a:spLocks noGrp="1"/>
          </p:cNvSpPr>
          <p:nvPr>
            <p:ph idx="1"/>
          </p:nvPr>
        </p:nvSpPr>
        <p:spPr>
          <a:xfrm>
            <a:off x="273424" y="2057400"/>
            <a:ext cx="6477000" cy="3581399"/>
          </a:xfrm>
        </p:spPr>
        <p:txBody>
          <a:bodyPr>
            <a:normAutofit/>
          </a:bodyPr>
          <a:lstStyle/>
          <a:p>
            <a:pPr marL="342900" marR="0" lvl="0" indent="-342900">
              <a:lnSpc>
                <a:spcPct val="115000"/>
              </a:lnSpc>
              <a:spcBef>
                <a:spcPts val="0"/>
              </a:spcBef>
              <a:spcAft>
                <a:spcPts val="0"/>
              </a:spcAft>
              <a:buFont typeface="Wingdings" panose="05000000000000000000" pitchFamily="2" charset="2"/>
              <a:buChar char=""/>
            </a:pPr>
            <a:r>
              <a:rPr lang="en-US" sz="2400" dirty="0">
                <a:effectLst/>
                <a:latin typeface="Calibri" panose="020F0502020204030204" pitchFamily="34" charset="0"/>
                <a:ea typeface="Calibri" panose="020F0502020204030204" pitchFamily="34" charset="0"/>
                <a:cs typeface="Times New Roman" panose="02020603050405020304" pitchFamily="18" charset="0"/>
              </a:rPr>
              <a:t>Essential elements of citizenship education are:</a:t>
            </a:r>
          </a:p>
          <a:p>
            <a:pPr marL="742950" marR="0" lvl="1" indent="-285750">
              <a:lnSpc>
                <a:spcPct val="115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Values and dispositions:</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Respect for justice, democracy and the rule of law, openness, tolerance, courage to defend a point of view</a:t>
            </a:r>
          </a:p>
          <a:p>
            <a:pPr marL="1143000" marR="0" lvl="2" indent="-228600">
              <a:lnSpc>
                <a:spcPct val="115000"/>
              </a:lnSpc>
              <a:spcBef>
                <a:spcPts val="0"/>
              </a:spcBef>
              <a:spcAft>
                <a:spcPts val="0"/>
              </a:spcAft>
              <a:buFont typeface="Wingdings" panose="05000000000000000000" pitchFamily="2"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Willingness to listen to, work with and stand up for others</a:t>
            </a:r>
          </a:p>
          <a:p>
            <a:endParaRPr lang="en-US" dirty="0"/>
          </a:p>
        </p:txBody>
      </p:sp>
      <p:pic>
        <p:nvPicPr>
          <p:cNvPr id="4" name="Picture 3" descr="See the source image">
            <a:extLst>
              <a:ext uri="{FF2B5EF4-FFF2-40B4-BE49-F238E27FC236}">
                <a16:creationId xmlns:a16="http://schemas.microsoft.com/office/drawing/2014/main" id="{23AC33D3-23DA-48AA-B0AB-EA961037D77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934200" y="2590800"/>
            <a:ext cx="1905000" cy="1971675"/>
          </a:xfrm>
          <a:prstGeom prst="rect">
            <a:avLst/>
          </a:prstGeom>
          <a:noFill/>
        </p:spPr>
      </p:pic>
    </p:spTree>
    <p:extLst>
      <p:ext uri="{BB962C8B-B14F-4D97-AF65-F5344CB8AC3E}">
        <p14:creationId xmlns:p14="http://schemas.microsoft.com/office/powerpoint/2010/main" val="37185890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cap="none" dirty="0"/>
              <a:t>Check On Understanding</a:t>
            </a:r>
          </a:p>
        </p:txBody>
      </p:sp>
      <p:sp>
        <p:nvSpPr>
          <p:cNvPr id="3" name="Text Placeholder 2"/>
          <p:cNvSpPr>
            <a:spLocks noGrp="1"/>
          </p:cNvSpPr>
          <p:nvPr>
            <p:ph type="body" idx="1"/>
          </p:nvPr>
        </p:nvSpPr>
        <p:spPr>
          <a:xfrm>
            <a:off x="2998694" y="1586193"/>
            <a:ext cx="5889812" cy="4657725"/>
          </a:xfrm>
        </p:spPr>
        <p:txBody>
          <a:bodyPr anchor="t">
            <a:normAutofit/>
          </a:bodyPr>
          <a:lstStyle/>
          <a:p>
            <a:pPr marL="457200" indent="-457200">
              <a:buFont typeface="+mj-lt"/>
              <a:buAutoNum type="arabicPeriod"/>
            </a:pPr>
            <a:r>
              <a:rPr lang="en-US" dirty="0">
                <a:solidFill>
                  <a:schemeClr val="tx1"/>
                </a:solidFill>
              </a:rPr>
              <a:t>Define </a:t>
            </a:r>
            <a:r>
              <a:rPr lang="en-US" i="1" dirty="0">
                <a:solidFill>
                  <a:schemeClr val="tx1"/>
                </a:solidFill>
              </a:rPr>
              <a:t>Active Citizenship </a:t>
            </a:r>
            <a:r>
              <a:rPr lang="en-US" dirty="0">
                <a:solidFill>
                  <a:schemeClr val="tx1"/>
                </a:solidFill>
              </a:rPr>
              <a:t>in your own words.</a:t>
            </a:r>
          </a:p>
          <a:p>
            <a:pPr marL="457200" indent="-457200">
              <a:buFont typeface="+mj-lt"/>
              <a:buAutoNum type="arabicPeriod"/>
            </a:pPr>
            <a:r>
              <a:rPr lang="en-US" dirty="0">
                <a:solidFill>
                  <a:schemeClr val="tx1"/>
                </a:solidFill>
              </a:rPr>
              <a:t>Which of the following are rights, and which are responsibilities?</a:t>
            </a:r>
          </a:p>
          <a:p>
            <a:pPr lvl="1"/>
            <a:r>
              <a:rPr lang="en-US" dirty="0">
                <a:solidFill>
                  <a:schemeClr val="tx1"/>
                </a:solidFill>
              </a:rPr>
              <a:t>	HS Education	      Stand up for Equality</a:t>
            </a:r>
          </a:p>
          <a:p>
            <a:pPr lvl="1"/>
            <a:r>
              <a:rPr lang="en-US" dirty="0">
                <a:solidFill>
                  <a:schemeClr val="tx1"/>
                </a:solidFill>
              </a:rPr>
              <a:t>	Voting	      	      Clean Water</a:t>
            </a:r>
          </a:p>
          <a:p>
            <a:pPr lvl="1"/>
            <a:r>
              <a:rPr lang="en-US" dirty="0">
                <a:solidFill>
                  <a:schemeClr val="tx1"/>
                </a:solidFill>
              </a:rPr>
              <a:t>	Free Speech	      Opportunity</a:t>
            </a:r>
          </a:p>
          <a:p>
            <a:pPr marL="457200" indent="-457200">
              <a:buFont typeface="+mj-lt"/>
              <a:buAutoNum type="arabicPeriod"/>
            </a:pPr>
            <a:r>
              <a:rPr lang="en-US" dirty="0">
                <a:solidFill>
                  <a:schemeClr val="tx1"/>
                </a:solidFill>
              </a:rPr>
              <a:t>Which of these is NOT one of the 4 Dimensions of Active Citizenship?</a:t>
            </a:r>
          </a:p>
          <a:p>
            <a:pPr marL="914400" lvl="1" indent="-457200">
              <a:buFont typeface="+mj-lt"/>
              <a:buAutoNum type="alphaLcParenR"/>
            </a:pPr>
            <a:r>
              <a:rPr lang="en-US" dirty="0">
                <a:solidFill>
                  <a:schemeClr val="tx1"/>
                </a:solidFill>
              </a:rPr>
              <a:t>Democratic Values	     c)    Protest &amp; Social Change</a:t>
            </a:r>
          </a:p>
          <a:p>
            <a:pPr marL="914400" lvl="1" indent="-457200">
              <a:buFont typeface="+mj-lt"/>
              <a:buAutoNum type="alphaLcParenR"/>
            </a:pPr>
            <a:r>
              <a:rPr lang="en-US" dirty="0">
                <a:solidFill>
                  <a:schemeClr val="tx1"/>
                </a:solidFill>
              </a:rPr>
              <a:t>Community Life	     d)    Democratic Process</a:t>
            </a:r>
          </a:p>
          <a:p>
            <a:pPr marL="457200" indent="-457200">
              <a:buFont typeface="+mj-lt"/>
              <a:buAutoNum type="arabicPeriod"/>
            </a:pPr>
            <a:r>
              <a:rPr lang="en-US" dirty="0">
                <a:solidFill>
                  <a:schemeClr val="tx1"/>
                </a:solidFill>
              </a:rPr>
              <a:t>Identify the skills of an Active Citizen from these:</a:t>
            </a:r>
          </a:p>
          <a:p>
            <a:pPr lvl="1"/>
            <a:r>
              <a:rPr lang="en-US" dirty="0">
                <a:solidFill>
                  <a:schemeClr val="tx1"/>
                </a:solidFill>
              </a:rPr>
              <a:t>	Critical thinking	    Counseling</a:t>
            </a:r>
          </a:p>
          <a:p>
            <a:pPr lvl="1"/>
            <a:r>
              <a:rPr lang="en-US" dirty="0">
                <a:solidFill>
                  <a:schemeClr val="tx1"/>
                </a:solidFill>
              </a:rPr>
              <a:t>	Debating 	     	    Conflict resolution</a:t>
            </a:r>
          </a:p>
          <a:p>
            <a:pPr marL="457200" indent="-457200">
              <a:buFont typeface="+mj-lt"/>
              <a:buAutoNum type="arabicPeriod"/>
            </a:pPr>
            <a:endParaRPr lang="en-US" dirty="0">
              <a:solidFill>
                <a:schemeClr val="tx1"/>
              </a:solidFill>
            </a:endParaRPr>
          </a:p>
          <a:p>
            <a:pPr marL="457200" indent="-457200">
              <a:buFont typeface="+mj-lt"/>
              <a:buAutoNum type="arabicPeriod"/>
            </a:pPr>
            <a:endParaRPr lang="en-US" dirty="0">
              <a:solidFill>
                <a:schemeClr val="tx1"/>
              </a:solidFill>
            </a:endParaRPr>
          </a:p>
          <a:p>
            <a:pPr marL="457200" indent="-457200">
              <a:buFont typeface="+mj-lt"/>
              <a:buAutoNum type="arabicPeriod"/>
            </a:pPr>
            <a:endParaRPr lang="en-US" dirty="0">
              <a:solidFill>
                <a:schemeClr val="tx1"/>
              </a:solidFill>
            </a:endParaRPr>
          </a:p>
          <a:p>
            <a:pPr marL="457200" indent="-457200">
              <a:buFont typeface="+mj-lt"/>
              <a:buAutoNum type="arabicPeriod"/>
            </a:pPr>
            <a:endParaRPr lang="en-US" dirty="0">
              <a:solidFill>
                <a:schemeClr val="tx1"/>
              </a:solidFill>
            </a:endParaRPr>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4588" r="28824"/>
          <a:stretch/>
        </p:blipFill>
        <p:spPr bwMode="auto">
          <a:xfrm>
            <a:off x="255494" y="2133600"/>
            <a:ext cx="2743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292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57200"/>
            <a:ext cx="7772400" cy="838200"/>
          </a:xfrm>
        </p:spPr>
        <p:txBody>
          <a:bodyPr>
            <a:normAutofit fontScale="90000"/>
          </a:bodyPr>
          <a:lstStyle/>
          <a:p>
            <a:r>
              <a:rPr lang="en-US" cap="none" dirty="0"/>
              <a:t>How to be an Active Citizen</a:t>
            </a:r>
            <a:br>
              <a:rPr lang="en-US" altLang="en-US" dirty="0"/>
            </a:br>
            <a:br>
              <a:rPr lang="en-US" dirty="0"/>
            </a:br>
            <a:endParaRPr lang="en-US" dirty="0"/>
          </a:p>
        </p:txBody>
      </p:sp>
      <p:sp>
        <p:nvSpPr>
          <p:cNvPr id="5" name="Text Placeholder 4"/>
          <p:cNvSpPr>
            <a:spLocks noGrp="1"/>
          </p:cNvSpPr>
          <p:nvPr>
            <p:ph type="body" idx="1"/>
          </p:nvPr>
        </p:nvSpPr>
        <p:spPr>
          <a:xfrm>
            <a:off x="762000" y="1676400"/>
            <a:ext cx="7958328" cy="4495800"/>
          </a:xfrm>
        </p:spPr>
        <p:txBody>
          <a:bodyPr>
            <a:noAutofit/>
          </a:bodyPr>
          <a:lstStyle/>
          <a:p>
            <a:r>
              <a:rPr lang="en-US" sz="1800" b="1" dirty="0">
                <a:solidFill>
                  <a:schemeClr val="tx1"/>
                </a:solidFill>
              </a:rPr>
              <a:t>OBJECTIVES: </a:t>
            </a:r>
          </a:p>
          <a:p>
            <a:endParaRPr lang="en-US" sz="1800" b="1" dirty="0">
              <a:solidFill>
                <a:schemeClr val="tx1"/>
              </a:solidFill>
            </a:endParaRPr>
          </a:p>
          <a:p>
            <a:r>
              <a:rPr lang="en-US" sz="1800" b="1" dirty="0">
                <a:solidFill>
                  <a:schemeClr val="tx1"/>
                </a:solidFill>
              </a:rPr>
              <a:t>DESIRED OUTCOME (Leadership) </a:t>
            </a:r>
          </a:p>
          <a:p>
            <a:r>
              <a:rPr lang="en-US" sz="1600" i="1" dirty="0">
                <a:solidFill>
                  <a:schemeClr val="tx1"/>
                </a:solidFill>
              </a:rPr>
              <a:t>Cadets will embrace their role as Active Citizens.</a:t>
            </a:r>
          </a:p>
          <a:p>
            <a:endParaRPr lang="en-US" sz="1800" dirty="0">
              <a:solidFill>
                <a:schemeClr val="tx1"/>
              </a:solidFill>
            </a:endParaRPr>
          </a:p>
          <a:p>
            <a:r>
              <a:rPr lang="en-US" sz="1800" u="sng" dirty="0">
                <a:solidFill>
                  <a:schemeClr val="tx1"/>
                </a:solidFill>
              </a:rPr>
              <a:t>Plan of Action</a:t>
            </a:r>
            <a:r>
              <a:rPr lang="en-US" sz="1800" dirty="0">
                <a:solidFill>
                  <a:schemeClr val="tx1"/>
                </a:solidFill>
              </a:rPr>
              <a:t>:</a:t>
            </a:r>
          </a:p>
          <a:p>
            <a:pPr marL="342900" marR="0" lvl="0" indent="-342900">
              <a:lnSpc>
                <a:spcPct val="115000"/>
              </a:lnSpc>
              <a:spcBef>
                <a:spcPts val="0"/>
              </a:spcBef>
              <a:spcAft>
                <a:spcPts val="0"/>
              </a:spcAft>
              <a:buFont typeface="+mj-lt"/>
              <a:buAutoNum type="arabicPeriod" startAt="5"/>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topics that Active Citizens should have a grasp of</a:t>
            </a:r>
          </a:p>
          <a:p>
            <a:pPr marL="342900" marR="0" lvl="0" indent="-342900">
              <a:lnSpc>
                <a:spcPct val="115000"/>
              </a:lnSpc>
              <a:spcBef>
                <a:spcPts val="0"/>
              </a:spcBef>
              <a:spcAft>
                <a:spcPts val="0"/>
              </a:spcAft>
              <a:buFont typeface="+mj-lt"/>
              <a:buAutoNum type="arabicPeriod" startAt="7"/>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characteristics of Active Citizenship</a:t>
            </a:r>
          </a:p>
          <a:p>
            <a:pPr marL="342900" marR="0" lvl="0" indent="-342900">
              <a:lnSpc>
                <a:spcPct val="115000"/>
              </a:lnSpc>
              <a:spcBef>
                <a:spcPts val="0"/>
              </a:spcBef>
              <a:spcAft>
                <a:spcPts val="0"/>
              </a:spcAft>
              <a:buFont typeface="+mj-lt"/>
              <a:buAutoNum type="arabicPeriod" startAt="7"/>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tips for the Active Citizen</a:t>
            </a:r>
          </a:p>
          <a:p>
            <a:pPr lvl="1"/>
            <a:endParaRPr lang="en-US" dirty="0">
              <a:solidFill>
                <a:schemeClr val="tx1"/>
              </a:solidFill>
            </a:endParaRPr>
          </a:p>
          <a:p>
            <a:r>
              <a:rPr lang="en-US" sz="1800" b="1" u="sng" dirty="0">
                <a:solidFill>
                  <a:schemeClr val="tx1"/>
                </a:solidFill>
              </a:rPr>
              <a:t>Essential Question</a:t>
            </a:r>
            <a:r>
              <a:rPr lang="en-US" sz="1800" dirty="0">
                <a:solidFill>
                  <a:schemeClr val="tx1"/>
                </a:solidFill>
              </a:rPr>
              <a:t>:</a:t>
            </a:r>
          </a:p>
          <a:p>
            <a:r>
              <a:rPr lang="en-US" sz="1800" dirty="0">
                <a:solidFill>
                  <a:schemeClr val="tx1"/>
                </a:solidFill>
              </a:rPr>
              <a:t>What do we do to be an Active Citizen?</a:t>
            </a:r>
          </a:p>
        </p:txBody>
      </p:sp>
    </p:spTree>
    <p:extLst>
      <p:ext uri="{BB962C8B-B14F-4D97-AF65-F5344CB8AC3E}">
        <p14:creationId xmlns:p14="http://schemas.microsoft.com/office/powerpoint/2010/main" val="3803318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85800"/>
            <a:ext cx="7772400" cy="838200"/>
          </a:xfrm>
        </p:spPr>
        <p:txBody>
          <a:bodyPr>
            <a:normAutofit fontScale="90000"/>
          </a:bodyPr>
          <a:lstStyle/>
          <a:p>
            <a:r>
              <a:rPr lang="en-US" dirty="0"/>
              <a:t>Improve Your State, Country, </a:t>
            </a:r>
            <a:br>
              <a:rPr lang="en-US" dirty="0"/>
            </a:br>
            <a:r>
              <a:rPr lang="en-US" dirty="0"/>
              <a:t>and Planet</a:t>
            </a:r>
          </a:p>
        </p:txBody>
      </p:sp>
      <p:sp>
        <p:nvSpPr>
          <p:cNvPr id="3" name="Rectangle 1"/>
          <p:cNvSpPr>
            <a:spLocks noGrp="1" noChangeArrowheads="1"/>
          </p:cNvSpPr>
          <p:nvPr>
            <p:ph type="body" idx="1"/>
          </p:nvPr>
        </p:nvSpPr>
        <p:spPr bwMode="auto">
          <a:xfrm>
            <a:off x="914400" y="2896091"/>
            <a:ext cx="7696200" cy="2200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5937250" algn="r"/>
              </a:tabLst>
              <a:defRPr>
                <a:solidFill>
                  <a:schemeClr val="tx1"/>
                </a:solidFill>
                <a:latin typeface="Arial" panose="020B0604020202020204" pitchFamily="34" charset="0"/>
              </a:defRPr>
            </a:lvl1pPr>
            <a:lvl2pPr eaLnBrk="0" fontAlgn="base" hangingPunct="0">
              <a:spcBef>
                <a:spcPct val="0"/>
              </a:spcBef>
              <a:spcAft>
                <a:spcPct val="0"/>
              </a:spcAft>
              <a:tabLst>
                <a:tab pos="5937250" algn="r"/>
              </a:tabLst>
              <a:defRPr>
                <a:solidFill>
                  <a:schemeClr val="tx1"/>
                </a:solidFill>
                <a:latin typeface="Arial" panose="020B0604020202020204" pitchFamily="34" charset="0"/>
              </a:defRPr>
            </a:lvl2pPr>
            <a:lvl3pPr eaLnBrk="0" fontAlgn="base" hangingPunct="0">
              <a:spcBef>
                <a:spcPct val="0"/>
              </a:spcBef>
              <a:spcAft>
                <a:spcPct val="0"/>
              </a:spcAft>
              <a:tabLst>
                <a:tab pos="5937250" algn="r"/>
              </a:tabLst>
              <a:defRPr>
                <a:solidFill>
                  <a:schemeClr val="tx1"/>
                </a:solidFill>
                <a:latin typeface="Arial" panose="020B0604020202020204" pitchFamily="34" charset="0"/>
              </a:defRPr>
            </a:lvl3pPr>
            <a:lvl4pPr eaLnBrk="0" fontAlgn="base" hangingPunct="0">
              <a:spcBef>
                <a:spcPct val="0"/>
              </a:spcBef>
              <a:spcAft>
                <a:spcPct val="0"/>
              </a:spcAft>
              <a:tabLst>
                <a:tab pos="5937250" algn="r"/>
              </a:tabLst>
              <a:defRPr>
                <a:solidFill>
                  <a:schemeClr val="tx1"/>
                </a:solidFill>
                <a:latin typeface="Arial" panose="020B0604020202020204" pitchFamily="34" charset="0"/>
              </a:defRPr>
            </a:lvl4pPr>
            <a:lvl5pPr eaLnBrk="0" fontAlgn="base" hangingPunct="0">
              <a:spcBef>
                <a:spcPct val="0"/>
              </a:spcBef>
              <a:spcAft>
                <a:spcPct val="0"/>
              </a:spcAft>
              <a:tabLst>
                <a:tab pos="5937250" algn="r"/>
              </a:tabLst>
              <a:defRPr>
                <a:solidFill>
                  <a:schemeClr val="tx1"/>
                </a:solidFill>
                <a:latin typeface="Arial" panose="020B0604020202020204" pitchFamily="34" charset="0"/>
              </a:defRPr>
            </a:lvl5pPr>
            <a:lvl6pPr eaLnBrk="0" fontAlgn="base" hangingPunct="0">
              <a:spcBef>
                <a:spcPct val="0"/>
              </a:spcBef>
              <a:spcAft>
                <a:spcPct val="0"/>
              </a:spcAft>
              <a:tabLst>
                <a:tab pos="5937250" algn="r"/>
              </a:tabLst>
              <a:defRPr>
                <a:solidFill>
                  <a:schemeClr val="tx1"/>
                </a:solidFill>
                <a:latin typeface="Arial" panose="020B0604020202020204" pitchFamily="34" charset="0"/>
              </a:defRPr>
            </a:lvl6pPr>
            <a:lvl7pPr eaLnBrk="0" fontAlgn="base" hangingPunct="0">
              <a:spcBef>
                <a:spcPct val="0"/>
              </a:spcBef>
              <a:spcAft>
                <a:spcPct val="0"/>
              </a:spcAft>
              <a:tabLst>
                <a:tab pos="5937250" algn="r"/>
              </a:tabLst>
              <a:defRPr>
                <a:solidFill>
                  <a:schemeClr val="tx1"/>
                </a:solidFill>
                <a:latin typeface="Arial" panose="020B0604020202020204" pitchFamily="34" charset="0"/>
              </a:defRPr>
            </a:lvl7pPr>
            <a:lvl8pPr eaLnBrk="0" fontAlgn="base" hangingPunct="0">
              <a:spcBef>
                <a:spcPct val="0"/>
              </a:spcBef>
              <a:spcAft>
                <a:spcPct val="0"/>
              </a:spcAft>
              <a:tabLst>
                <a:tab pos="5937250" algn="r"/>
              </a:tabLst>
              <a:defRPr>
                <a:solidFill>
                  <a:schemeClr val="tx1"/>
                </a:solidFill>
                <a:latin typeface="Arial" panose="020B0604020202020204" pitchFamily="34" charset="0"/>
              </a:defRPr>
            </a:lvl8pPr>
            <a:lvl9pPr eaLnBrk="0" fontAlgn="base" hangingPunct="0">
              <a:spcBef>
                <a:spcPct val="0"/>
              </a:spcBef>
              <a:spcAft>
                <a:spcPct val="0"/>
              </a:spcAft>
              <a:tabLst>
                <a:tab pos="5937250" algn="r"/>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000"/>
              </a:spcAft>
              <a:buClrTx/>
              <a:buSzTx/>
              <a:buFontTx/>
              <a:buNone/>
              <a:tabLst>
                <a:tab pos="5937250" algn="r"/>
              </a:tabLst>
            </a:pPr>
            <a:r>
              <a:rPr kumimoji="0" lang="en-US" altLang="en-US" sz="2800" b="0" i="0" strike="noStrike" cap="none" normalizeH="0" baseline="0" dirty="0">
                <a:ln>
                  <a:noFill/>
                </a:ln>
                <a:effectLst/>
                <a:hlinkClick r:id="rId2" action="ppaction://hlinksldjump"/>
              </a:rPr>
              <a:t>C1. What is Active Citizenship?</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1000"/>
              </a:spcAft>
              <a:buClrTx/>
              <a:buSzTx/>
              <a:buFontTx/>
              <a:buNone/>
              <a:tabLst>
                <a:tab pos="5937250" algn="r"/>
              </a:tabLst>
            </a:pPr>
            <a:r>
              <a:rPr lang="en-US" altLang="en-US" sz="2800" dirty="0">
                <a:hlinkClick r:id="rId3" action="ppaction://hlinksldjump"/>
              </a:rPr>
              <a:t>C2. How to be an Active Citizen</a:t>
            </a:r>
            <a:endParaRPr lang="en-US" altLang="en-US" sz="2800" dirty="0"/>
          </a:p>
          <a:p>
            <a:pPr marL="0" marR="0" lvl="0" indent="0" algn="l" defTabSz="914400" rtl="0" eaLnBrk="0" fontAlgn="base" latinLnBrk="0" hangingPunct="0">
              <a:lnSpc>
                <a:spcPct val="100000"/>
              </a:lnSpc>
              <a:spcBef>
                <a:spcPct val="0"/>
              </a:spcBef>
              <a:spcAft>
                <a:spcPts val="1000"/>
              </a:spcAft>
              <a:buClrTx/>
              <a:buSzTx/>
              <a:buFontTx/>
              <a:buNone/>
              <a:tabLst>
                <a:tab pos="5937250" algn="r"/>
              </a:tabLst>
            </a:pPr>
            <a:r>
              <a:rPr kumimoji="0" lang="en-US" altLang="en-US" sz="2800" b="0" i="0" strike="noStrike" cap="none" normalizeH="0" baseline="0" dirty="0">
                <a:ln>
                  <a:noFill/>
                </a:ln>
                <a:effectLst/>
                <a:hlinkClick r:id="rId4" action="ppaction://hlinksldjump"/>
              </a:rPr>
              <a:t>C3. Models for Active Citizenship</a:t>
            </a:r>
            <a:endParaRPr kumimoji="0" lang="en-US" altLang="en-US" sz="2800" b="0" i="0" strike="noStrike" cap="none" normalizeH="0" baseline="0" dirty="0">
              <a:ln>
                <a:noFill/>
              </a:ln>
              <a:effectLst/>
            </a:endParaRPr>
          </a:p>
          <a:p>
            <a:pPr marL="0" marR="0" lvl="0" indent="0" algn="l" defTabSz="914400" rtl="0" eaLnBrk="0" fontAlgn="base" latinLnBrk="0" hangingPunct="0">
              <a:lnSpc>
                <a:spcPct val="100000"/>
              </a:lnSpc>
              <a:spcBef>
                <a:spcPct val="0"/>
              </a:spcBef>
              <a:spcAft>
                <a:spcPts val="1000"/>
              </a:spcAft>
              <a:buClrTx/>
              <a:buSzTx/>
              <a:buFontTx/>
              <a:buNone/>
              <a:tabLst>
                <a:tab pos="5937250" algn="r"/>
              </a:tabLst>
            </a:pPr>
            <a:r>
              <a:rPr lang="en-US" altLang="en-US" sz="2800" dirty="0">
                <a:hlinkClick r:id="rId5" action="ppaction://hlinksldjump"/>
              </a:rPr>
              <a:t>C4. Active Citizenship Self-Assessment</a:t>
            </a:r>
            <a:endParaRPr lang="en-US" altLang="en-US" sz="2800" dirty="0"/>
          </a:p>
        </p:txBody>
      </p:sp>
    </p:spTree>
    <p:extLst>
      <p:ext uri="{BB962C8B-B14F-4D97-AF65-F5344CB8AC3E}">
        <p14:creationId xmlns:p14="http://schemas.microsoft.com/office/powerpoint/2010/main" val="4003130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BEF75D-F515-4E1E-846F-AF0CB3E957E8}"/>
              </a:ext>
            </a:extLst>
          </p:cNvPr>
          <p:cNvSpPr>
            <a:spLocks noGrp="1"/>
          </p:cNvSpPr>
          <p:nvPr>
            <p:ph type="title"/>
          </p:nvPr>
        </p:nvSpPr>
        <p:spPr/>
        <p:txBody>
          <a:bodyPr/>
          <a:lstStyle/>
          <a:p>
            <a:r>
              <a:rPr lang="en-US" dirty="0"/>
              <a:t>Being an Active Citizen</a:t>
            </a:r>
          </a:p>
        </p:txBody>
      </p:sp>
      <p:pic>
        <p:nvPicPr>
          <p:cNvPr id="5" name="Online Media 4" title="What is Active Citizens?">
            <a:hlinkClick r:id="" action="ppaction://media"/>
            <a:extLst>
              <a:ext uri="{FF2B5EF4-FFF2-40B4-BE49-F238E27FC236}">
                <a16:creationId xmlns:a16="http://schemas.microsoft.com/office/drawing/2014/main" id="{49E8E4CD-D496-47D5-B749-9B989651D5F0}"/>
              </a:ext>
            </a:extLst>
          </p:cNvPr>
          <p:cNvPicPr>
            <a:picLocks noRot="1" noChangeAspect="1"/>
          </p:cNvPicPr>
          <p:nvPr>
            <a:videoFile r:link="rId1"/>
          </p:nvPr>
        </p:nvPicPr>
        <p:blipFill>
          <a:blip r:embed="rId3"/>
          <a:stretch>
            <a:fillRect/>
          </a:stretch>
        </p:blipFill>
        <p:spPr>
          <a:xfrm>
            <a:off x="1905000" y="2514600"/>
            <a:ext cx="5585752" cy="3155950"/>
          </a:xfrm>
          <a:prstGeom prst="rect">
            <a:avLst/>
          </a:prstGeom>
        </p:spPr>
      </p:pic>
    </p:spTree>
    <p:extLst>
      <p:ext uri="{BB962C8B-B14F-4D97-AF65-F5344CB8AC3E}">
        <p14:creationId xmlns:p14="http://schemas.microsoft.com/office/powerpoint/2010/main" val="1893190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a:xfrm>
            <a:off x="1134687" y="274638"/>
            <a:ext cx="6858000" cy="1143000"/>
          </a:xfrm>
        </p:spPr>
        <p:txBody>
          <a:bodyPr anchor="ctr">
            <a:normAutofit/>
          </a:bodyPr>
          <a:lstStyle/>
          <a:p>
            <a:r>
              <a:rPr lang="en-US" dirty="0"/>
              <a:t>Topics Good Citizens Know:</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sz="half" idx="1"/>
          </p:nvPr>
        </p:nvSpPr>
        <p:spPr>
          <a:xfrm>
            <a:off x="304800" y="2057399"/>
            <a:ext cx="4419600" cy="4525963"/>
          </a:xfrm>
        </p:spPr>
        <p:txBody>
          <a:bodyPr>
            <a:normAutofit/>
          </a:bodyPr>
          <a:lstStyle/>
          <a:p>
            <a:pPr marL="342900" marR="0" lvl="0" indent="-342900">
              <a:lnSpc>
                <a:spcPct val="90000"/>
              </a:lnSpc>
              <a:spcBef>
                <a:spcPts val="0"/>
              </a:spcBef>
              <a:spcAft>
                <a:spcPts val="0"/>
              </a:spcAft>
              <a:buFont typeface="Symbol" panose="05050102010706020507" pitchFamily="18" charset="2"/>
              <a:buChar char=""/>
            </a:pPr>
            <a:r>
              <a:rPr lang="en-US" sz="2200" dirty="0">
                <a:effectLst/>
              </a:rPr>
              <a:t>Laws and rules</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Voting for government office</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Role and influence of the media</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Human rights</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Cultural diversity</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Money and the economy</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The environment and sustainable development</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Concepts such as democracy, justice, equality, freedom, authority, and the rule of law</a:t>
            </a:r>
          </a:p>
          <a:p>
            <a:pPr>
              <a:lnSpc>
                <a:spcPct val="90000"/>
              </a:lnSpc>
            </a:pPr>
            <a:endParaRPr lang="en-US" sz="2200" dirty="0"/>
          </a:p>
        </p:txBody>
      </p:sp>
      <p:pic>
        <p:nvPicPr>
          <p:cNvPr id="5122" name="Picture 2" descr="See the source image">
            <a:extLst>
              <a:ext uri="{FF2B5EF4-FFF2-40B4-BE49-F238E27FC236}">
                <a16:creationId xmlns:a16="http://schemas.microsoft.com/office/drawing/2014/main" id="{7B29F4F9-A0B8-49B1-8935-8AC9C306708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2133600"/>
            <a:ext cx="3654425" cy="31650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4954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F44A92-4092-4FA9-B1F3-86C0F7C52AD7}"/>
              </a:ext>
            </a:extLst>
          </p:cNvPr>
          <p:cNvSpPr>
            <a:spLocks noGrp="1"/>
          </p:cNvSpPr>
          <p:nvPr>
            <p:ph type="title"/>
          </p:nvPr>
        </p:nvSpPr>
        <p:spPr>
          <a:xfrm>
            <a:off x="1134687" y="274638"/>
            <a:ext cx="6858000" cy="1143000"/>
          </a:xfrm>
        </p:spPr>
        <p:txBody>
          <a:bodyPr anchor="ctr">
            <a:normAutofit/>
          </a:bodyPr>
          <a:lstStyle/>
          <a:p>
            <a:pPr>
              <a:lnSpc>
                <a:spcPct val="90000"/>
              </a:lnSpc>
            </a:pPr>
            <a:r>
              <a:rPr lang="en-US" sz="3700"/>
              <a:t>Characteristics of Active Citizenship</a:t>
            </a:r>
          </a:p>
        </p:txBody>
      </p:sp>
      <p:sp>
        <p:nvSpPr>
          <p:cNvPr id="3" name="Content Placeholder 2">
            <a:extLst>
              <a:ext uri="{FF2B5EF4-FFF2-40B4-BE49-F238E27FC236}">
                <a16:creationId xmlns:a16="http://schemas.microsoft.com/office/drawing/2014/main" id="{A17D5594-1188-421B-8939-C6F047C96F6B}"/>
              </a:ext>
            </a:extLst>
          </p:cNvPr>
          <p:cNvSpPr>
            <a:spLocks noGrp="1"/>
          </p:cNvSpPr>
          <p:nvPr>
            <p:ph sz="half" idx="1"/>
          </p:nvPr>
        </p:nvSpPr>
        <p:spPr>
          <a:xfrm>
            <a:off x="457200" y="1600200"/>
            <a:ext cx="4267200" cy="4525963"/>
          </a:xfrm>
        </p:spPr>
        <p:txBody>
          <a:bodyPr>
            <a:normAutofit/>
          </a:bodyPr>
          <a:lstStyle/>
          <a:p>
            <a:pPr marL="0" marR="0" indent="0">
              <a:lnSpc>
                <a:spcPct val="90000"/>
              </a:lnSpc>
              <a:spcBef>
                <a:spcPts val="0"/>
              </a:spcBef>
              <a:spcAft>
                <a:spcPts val="0"/>
              </a:spcAft>
              <a:buNone/>
            </a:pPr>
            <a:r>
              <a:rPr lang="en-US" sz="2200" dirty="0">
                <a:effectLst/>
              </a:rPr>
              <a:t>The Junior Chamber International (JCI) lists the following characteristics of active citizenship:</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Respect</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Honoring duties</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Being informed</a:t>
            </a:r>
          </a:p>
          <a:p>
            <a:pPr marL="342900" marR="0" lvl="0" indent="-342900">
              <a:lnSpc>
                <a:spcPct val="90000"/>
              </a:lnSpc>
              <a:spcBef>
                <a:spcPts val="0"/>
              </a:spcBef>
              <a:spcAft>
                <a:spcPts val="0"/>
              </a:spcAft>
              <a:buFont typeface="Symbol" panose="05050102010706020507" pitchFamily="18" charset="2"/>
              <a:buChar char=""/>
            </a:pPr>
            <a:r>
              <a:rPr lang="en-US" sz="2200" dirty="0"/>
              <a:t>Compassion</a:t>
            </a:r>
            <a:endParaRPr lang="en-US" sz="2200" dirty="0">
              <a:effectLst/>
            </a:endParaRPr>
          </a:p>
          <a:p>
            <a:pPr marL="342900" marR="0" lvl="0" indent="-342900">
              <a:lnSpc>
                <a:spcPct val="90000"/>
              </a:lnSpc>
              <a:spcBef>
                <a:spcPts val="0"/>
              </a:spcBef>
              <a:spcAft>
                <a:spcPts val="0"/>
              </a:spcAft>
              <a:buFont typeface="Symbol" panose="05050102010706020507" pitchFamily="18" charset="2"/>
              <a:buChar char=""/>
            </a:pPr>
            <a:r>
              <a:rPr lang="en-US" sz="2200" dirty="0">
                <a:effectLst/>
              </a:rPr>
              <a:t>Active Involvement</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Working together</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Sustainable solutions</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Self-development</a:t>
            </a:r>
          </a:p>
          <a:p>
            <a:pPr marL="342900" marR="0" lvl="0" indent="-342900">
              <a:lnSpc>
                <a:spcPct val="90000"/>
              </a:lnSpc>
              <a:spcBef>
                <a:spcPts val="0"/>
              </a:spcBef>
              <a:spcAft>
                <a:spcPts val="0"/>
              </a:spcAft>
              <a:buFont typeface="Symbol" panose="05050102010706020507" pitchFamily="18" charset="2"/>
              <a:buChar char=""/>
            </a:pPr>
            <a:r>
              <a:rPr lang="en-US" sz="2200" dirty="0">
                <a:effectLst/>
              </a:rPr>
              <a:t>Safe, stable and clean environment</a:t>
            </a:r>
          </a:p>
          <a:p>
            <a:pPr>
              <a:lnSpc>
                <a:spcPct val="90000"/>
              </a:lnSpc>
            </a:pPr>
            <a:endParaRPr lang="en-US" sz="2200" dirty="0"/>
          </a:p>
        </p:txBody>
      </p:sp>
      <p:pic>
        <p:nvPicPr>
          <p:cNvPr id="5" name="Picture 4">
            <a:extLst>
              <a:ext uri="{FF2B5EF4-FFF2-40B4-BE49-F238E27FC236}">
                <a16:creationId xmlns:a16="http://schemas.microsoft.com/office/drawing/2014/main" id="{A62EE22E-F1FD-4174-839F-A9053BE6DC0F}"/>
              </a:ext>
            </a:extLst>
          </p:cNvPr>
          <p:cNvPicPr/>
          <p:nvPr/>
        </p:nvPicPr>
        <p:blipFill rotWithShape="1">
          <a:blip r:embed="rId2" cstate="print">
            <a:extLst>
              <a:ext uri="{28A0092B-C50C-407E-A947-70E740481C1C}">
                <a14:useLocalDpi xmlns:a14="http://schemas.microsoft.com/office/drawing/2010/main" val="0"/>
              </a:ext>
            </a:extLst>
          </a:blip>
          <a:srcRect t="18306" b="19001"/>
          <a:stretch/>
        </p:blipFill>
        <p:spPr bwMode="auto">
          <a:xfrm>
            <a:off x="4648200" y="2229686"/>
            <a:ext cx="4038600" cy="32669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381802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Tips for Active Citizens</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57200" y="1752600"/>
            <a:ext cx="5638800" cy="4525963"/>
          </a:xfrm>
        </p:spPr>
        <p:txBody>
          <a:bodyPr>
            <a:normAutofit fontScale="92500" lnSpcReduction="10000"/>
          </a:bodyPr>
          <a:lstStyle/>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Take only positive positions</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Listen to all peoples’ views</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Avoid stereotyping</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Accept responsibility – don’t blame others for a lack of success</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Be persistent</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Act</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Keep an ongoing assessment</a:t>
            </a:r>
            <a:endParaRPr lang="en-US" sz="2400" dirty="0">
              <a:effectLst/>
              <a:latin typeface="Times New Roman" panose="02020603050405020304" pitchFamily="18" charset="0"/>
              <a:ea typeface="Times New Roman" panose="02020603050405020304" pitchFamily="18" charset="0"/>
            </a:endParaRPr>
          </a:p>
          <a:p>
            <a:pPr marL="342900" marR="0" lvl="0" indent="-342900">
              <a:spcBef>
                <a:spcPts val="600"/>
              </a:spcBef>
              <a:spcAft>
                <a:spcPts val="600"/>
              </a:spcAft>
              <a:buFont typeface="Wingdings" panose="05000000000000000000" pitchFamily="2" charset="2"/>
              <a:buChar char=""/>
            </a:pPr>
            <a:r>
              <a:rPr lang="en-US" sz="2400" dirty="0">
                <a:solidFill>
                  <a:srgbClr val="202122"/>
                </a:solidFill>
                <a:effectLst/>
                <a:latin typeface="Arial" panose="020B0604020202020204" pitchFamily="34" charset="0"/>
                <a:ea typeface="Times New Roman" panose="02020603050405020304" pitchFamily="18" charset="0"/>
              </a:rPr>
              <a:t>Celebrate milestones along the way to maintain motivation</a:t>
            </a:r>
            <a:endParaRPr lang="en-US" sz="2400" dirty="0">
              <a:effectLst/>
              <a:latin typeface="Times New Roman" panose="02020603050405020304" pitchFamily="18" charset="0"/>
              <a:ea typeface="Times New Roman" panose="02020603050405020304" pitchFamily="18" charset="0"/>
            </a:endParaRPr>
          </a:p>
          <a:p>
            <a:pPr marL="0" indent="0">
              <a:buNone/>
            </a:pPr>
            <a:endParaRPr lang="en-US" dirty="0"/>
          </a:p>
        </p:txBody>
      </p:sp>
      <p:pic>
        <p:nvPicPr>
          <p:cNvPr id="6" name="Picture 5" descr="See the source image">
            <a:extLst>
              <a:ext uri="{FF2B5EF4-FFF2-40B4-BE49-F238E27FC236}">
                <a16:creationId xmlns:a16="http://schemas.microsoft.com/office/drawing/2014/main" id="{B6C8A2B4-AEE6-4F42-9BB8-AE18A1321C3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2743199"/>
            <a:ext cx="2068830" cy="2239963"/>
          </a:xfrm>
          <a:prstGeom prst="rect">
            <a:avLst/>
          </a:prstGeom>
          <a:noFill/>
          <a:ln>
            <a:noFill/>
          </a:ln>
        </p:spPr>
      </p:pic>
    </p:spTree>
    <p:extLst>
      <p:ext uri="{BB962C8B-B14F-4D97-AF65-F5344CB8AC3E}">
        <p14:creationId xmlns:p14="http://schemas.microsoft.com/office/powerpoint/2010/main" val="4258129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a:xfrm>
            <a:off x="1143000" y="381000"/>
            <a:ext cx="7162800" cy="1143000"/>
          </a:xfrm>
        </p:spPr>
        <p:txBody>
          <a:bodyPr/>
          <a:lstStyle/>
          <a:p>
            <a:r>
              <a:rPr lang="en-US" dirty="0"/>
              <a:t>How to Create Positive Change</a:t>
            </a:r>
          </a:p>
        </p:txBody>
      </p:sp>
      <p:pic>
        <p:nvPicPr>
          <p:cNvPr id="2" name="Online Media 1" title="JCI Active Citizen Framework">
            <a:hlinkClick r:id="" action="ppaction://media"/>
            <a:extLst>
              <a:ext uri="{FF2B5EF4-FFF2-40B4-BE49-F238E27FC236}">
                <a16:creationId xmlns:a16="http://schemas.microsoft.com/office/drawing/2014/main" id="{B603033F-2A07-40B0-A5EF-BA1E2A3A1735}"/>
              </a:ext>
            </a:extLst>
          </p:cNvPr>
          <p:cNvPicPr>
            <a:picLocks noRot="1" noChangeAspect="1"/>
          </p:cNvPicPr>
          <p:nvPr>
            <a:videoFile r:link="rId1"/>
          </p:nvPr>
        </p:nvPicPr>
        <p:blipFill>
          <a:blip r:embed="rId3"/>
          <a:stretch>
            <a:fillRect/>
          </a:stretch>
        </p:blipFill>
        <p:spPr>
          <a:xfrm>
            <a:off x="1779124" y="2209800"/>
            <a:ext cx="5585752" cy="3155950"/>
          </a:xfrm>
          <a:prstGeom prst="rect">
            <a:avLst/>
          </a:prstGeom>
        </p:spPr>
      </p:pic>
    </p:spTree>
    <p:extLst>
      <p:ext uri="{BB962C8B-B14F-4D97-AF65-F5344CB8AC3E}">
        <p14:creationId xmlns:p14="http://schemas.microsoft.com/office/powerpoint/2010/main" val="35977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Practical Exercise</a:t>
            </a:r>
          </a:p>
        </p:txBody>
      </p:sp>
      <p:pic>
        <p:nvPicPr>
          <p:cNvPr id="6" name="Picture 5" descr="Text&#10;&#10;Description automatically generated">
            <a:extLst>
              <a:ext uri="{FF2B5EF4-FFF2-40B4-BE49-F238E27FC236}">
                <a16:creationId xmlns:a16="http://schemas.microsoft.com/office/drawing/2014/main" id="{A9E992D3-20A8-4845-9B41-83543FCB85DC}"/>
              </a:ext>
            </a:extLst>
          </p:cNvPr>
          <p:cNvPicPr/>
          <p:nvPr/>
        </p:nvPicPr>
        <p:blipFill>
          <a:blip r:embed="rId2">
            <a:extLst>
              <a:ext uri="{28A0092B-C50C-407E-A947-70E740481C1C}">
                <a14:useLocalDpi xmlns:a14="http://schemas.microsoft.com/office/drawing/2010/main" val="0"/>
              </a:ext>
            </a:extLst>
          </a:blip>
          <a:stretch>
            <a:fillRect/>
          </a:stretch>
        </p:blipFill>
        <p:spPr>
          <a:xfrm>
            <a:off x="1409063" y="2276693"/>
            <a:ext cx="6400801" cy="4277122"/>
          </a:xfrm>
          <a:prstGeom prst="rect">
            <a:avLst/>
          </a:prstGeom>
          <a:ln w="12700">
            <a:solidFill>
              <a:schemeClr val="tx1"/>
            </a:solidFill>
          </a:ln>
        </p:spPr>
      </p:pic>
      <p:sp>
        <p:nvSpPr>
          <p:cNvPr id="2" name="TextBox 1">
            <a:extLst>
              <a:ext uri="{FF2B5EF4-FFF2-40B4-BE49-F238E27FC236}">
                <a16:creationId xmlns:a16="http://schemas.microsoft.com/office/drawing/2014/main" id="{7146C1D0-6686-44B2-8AF5-4ED6E5106A48}"/>
              </a:ext>
            </a:extLst>
          </p:cNvPr>
          <p:cNvSpPr txBox="1"/>
          <p:nvPr/>
        </p:nvSpPr>
        <p:spPr>
          <a:xfrm>
            <a:off x="1409064" y="1630362"/>
            <a:ext cx="6400800" cy="646331"/>
          </a:xfrm>
          <a:prstGeom prst="rect">
            <a:avLst/>
          </a:prstGeom>
          <a:noFill/>
        </p:spPr>
        <p:txBody>
          <a:bodyPr wrap="square" rtlCol="0">
            <a:spAutoFit/>
          </a:body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Match each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problem</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an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action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could take in response.</a:t>
            </a:r>
          </a:p>
          <a:p>
            <a:endParaRPr lang="en-US" dirty="0"/>
          </a:p>
        </p:txBody>
      </p:sp>
    </p:spTree>
    <p:extLst>
      <p:ext uri="{BB962C8B-B14F-4D97-AF65-F5344CB8AC3E}">
        <p14:creationId xmlns:p14="http://schemas.microsoft.com/office/powerpoint/2010/main" val="12989533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Practical Exercise</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57200" y="1600201"/>
            <a:ext cx="8229600" cy="1066800"/>
          </a:xfrm>
        </p:spPr>
        <p:txBody>
          <a:bodyPr/>
          <a:lstStyle/>
          <a:p>
            <a:pPr marL="0" indent="0">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might notice issues that you want to learn more about in your community. Imagine you are in the situations below. Match each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situation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with the </a:t>
            </a:r>
            <a:r>
              <a:rPr lang="en-US" sz="1800" u="sng" dirty="0">
                <a:effectLst/>
                <a:latin typeface="Calibri" panose="020F0502020204030204" pitchFamily="34" charset="0"/>
                <a:ea typeface="Calibri" panose="020F0502020204030204" pitchFamily="34" charset="0"/>
                <a:cs typeface="Times New Roman" panose="02020603050405020304" pitchFamily="18" charset="0"/>
              </a:rPr>
              <a:t>steps</a:t>
            </a:r>
            <a:r>
              <a:rPr lang="en-US" sz="1800" dirty="0">
                <a:effectLst/>
                <a:latin typeface="Calibri" panose="020F0502020204030204" pitchFamily="34" charset="0"/>
                <a:ea typeface="Calibri" panose="020F0502020204030204" pitchFamily="34" charset="0"/>
                <a:cs typeface="Times New Roman" panose="02020603050405020304" pitchFamily="18" charset="0"/>
              </a:rPr>
              <a:t> you could take to become more informed.</a:t>
            </a:r>
          </a:p>
          <a:p>
            <a:pPr marL="0" indent="0">
              <a:buNone/>
            </a:pPr>
            <a:endParaRPr lang="en-US" dirty="0"/>
          </a:p>
        </p:txBody>
      </p:sp>
      <p:pic>
        <p:nvPicPr>
          <p:cNvPr id="6" name="Picture 5" descr="Text&#10;&#10;Description automatically generated">
            <a:extLst>
              <a:ext uri="{FF2B5EF4-FFF2-40B4-BE49-F238E27FC236}">
                <a16:creationId xmlns:a16="http://schemas.microsoft.com/office/drawing/2014/main" id="{99A051D7-644C-4ABB-ADE0-E46CA13715DB}"/>
              </a:ext>
            </a:extLst>
          </p:cNvPr>
          <p:cNvPicPr/>
          <p:nvPr/>
        </p:nvPicPr>
        <p:blipFill>
          <a:blip r:embed="rId2">
            <a:extLst>
              <a:ext uri="{28A0092B-C50C-407E-A947-70E740481C1C}">
                <a14:useLocalDpi xmlns:a14="http://schemas.microsoft.com/office/drawing/2010/main" val="0"/>
              </a:ext>
            </a:extLst>
          </a:blip>
          <a:stretch>
            <a:fillRect/>
          </a:stretch>
        </p:blipFill>
        <p:spPr>
          <a:xfrm>
            <a:off x="1295400" y="2566909"/>
            <a:ext cx="6553200" cy="4050665"/>
          </a:xfrm>
          <a:prstGeom prst="rect">
            <a:avLst/>
          </a:prstGeom>
          <a:ln w="12700">
            <a:solidFill>
              <a:schemeClr val="tx1"/>
            </a:solidFill>
          </a:ln>
        </p:spPr>
      </p:pic>
      <p:sp>
        <p:nvSpPr>
          <p:cNvPr id="2" name="TextBox 1">
            <a:extLst>
              <a:ext uri="{FF2B5EF4-FFF2-40B4-BE49-F238E27FC236}">
                <a16:creationId xmlns:a16="http://schemas.microsoft.com/office/drawing/2014/main" id="{74B3B53B-CECB-4658-9A47-6CA671A8B2BC}"/>
              </a:ext>
            </a:extLst>
          </p:cNvPr>
          <p:cNvSpPr txBox="1"/>
          <p:nvPr/>
        </p:nvSpPr>
        <p:spPr>
          <a:xfrm rot="16200000">
            <a:off x="6553200" y="4294241"/>
            <a:ext cx="4267200" cy="646331"/>
          </a:xfrm>
          <a:prstGeom prst="rect">
            <a:avLst/>
          </a:prstGeom>
          <a:noFill/>
        </p:spPr>
        <p:txBody>
          <a:bodyPr wrap="square" rtlCol="0">
            <a:spAutoFit/>
          </a:bodyPr>
          <a:lstStyle/>
          <a:p>
            <a:r>
              <a:rPr lang="en-US" i="1" u="sng" dirty="0"/>
              <a:t>Group Activities </a:t>
            </a:r>
            <a:r>
              <a:rPr lang="en-US" dirty="0"/>
              <a:t>available in Curriculum!</a:t>
            </a:r>
          </a:p>
          <a:p>
            <a:r>
              <a:rPr lang="en-US" dirty="0"/>
              <a:t>Check them out!!</a:t>
            </a:r>
          </a:p>
        </p:txBody>
      </p:sp>
    </p:spTree>
    <p:extLst>
      <p:ext uri="{BB962C8B-B14F-4D97-AF65-F5344CB8AC3E}">
        <p14:creationId xmlns:p14="http://schemas.microsoft.com/office/powerpoint/2010/main" val="472207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a:extLst>
              <a:ext uri="{FF2B5EF4-FFF2-40B4-BE49-F238E27FC236}">
                <a16:creationId xmlns:a16="http://schemas.microsoft.com/office/drawing/2014/main" id="{3E197BD1-EB04-46D9-8819-77666AE562B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304800"/>
            <a:ext cx="5029200" cy="6324600"/>
          </a:xfrm>
          <a:prstGeom prst="rect">
            <a:avLst/>
          </a:prstGeom>
          <a:noFill/>
          <a:ln>
            <a:noFill/>
          </a:ln>
        </p:spPr>
      </p:pic>
    </p:spTree>
    <p:extLst>
      <p:ext uri="{BB962C8B-B14F-4D97-AF65-F5344CB8AC3E}">
        <p14:creationId xmlns:p14="http://schemas.microsoft.com/office/powerpoint/2010/main" val="91801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cap="none" dirty="0"/>
              <a:t>Check On Understanding</a:t>
            </a:r>
            <a:endParaRPr lang="en-US" dirty="0"/>
          </a:p>
        </p:txBody>
      </p:sp>
      <p:sp>
        <p:nvSpPr>
          <p:cNvPr id="3" name="Text Placeholder 2"/>
          <p:cNvSpPr>
            <a:spLocks noGrp="1"/>
          </p:cNvSpPr>
          <p:nvPr>
            <p:ph type="body" idx="1"/>
          </p:nvPr>
        </p:nvSpPr>
        <p:spPr>
          <a:xfrm>
            <a:off x="2895600" y="1676401"/>
            <a:ext cx="5943600" cy="4648200"/>
          </a:xfrm>
        </p:spPr>
        <p:txBody>
          <a:bodyPr anchor="t">
            <a:normAutofit/>
          </a:bodyPr>
          <a:lstStyle/>
          <a:p>
            <a:pPr marL="457200" lvl="0" indent="-457200">
              <a:buFont typeface="+mj-lt"/>
              <a:buAutoNum type="arabicPeriod"/>
            </a:pPr>
            <a:r>
              <a:rPr lang="en-US" sz="2400" dirty="0">
                <a:solidFill>
                  <a:schemeClr val="tx1"/>
                </a:solidFill>
              </a:rPr>
              <a:t>Which of these topics should good citizens have knowledge about?</a:t>
            </a:r>
          </a:p>
          <a:p>
            <a:pPr marL="914400" lvl="1" indent="-457200">
              <a:buFont typeface="+mj-lt"/>
              <a:buAutoNum type="alphaLcParenR"/>
            </a:pPr>
            <a:r>
              <a:rPr lang="en-US" sz="2000" dirty="0">
                <a:solidFill>
                  <a:schemeClr val="tx1"/>
                </a:solidFill>
              </a:rPr>
              <a:t>The economy</a:t>
            </a:r>
          </a:p>
          <a:p>
            <a:pPr marL="914400" lvl="1" indent="-457200">
              <a:buFont typeface="+mj-lt"/>
              <a:buAutoNum type="alphaLcParenR"/>
            </a:pPr>
            <a:r>
              <a:rPr lang="en-US" sz="2000" dirty="0">
                <a:solidFill>
                  <a:schemeClr val="tx1"/>
                </a:solidFill>
              </a:rPr>
              <a:t>Role of the media</a:t>
            </a:r>
          </a:p>
          <a:p>
            <a:pPr marL="914400" lvl="1" indent="-457200">
              <a:buFont typeface="+mj-lt"/>
              <a:buAutoNum type="alphaLcParenR"/>
            </a:pPr>
            <a:r>
              <a:rPr lang="en-US" sz="2000" dirty="0">
                <a:solidFill>
                  <a:schemeClr val="tx1"/>
                </a:solidFill>
              </a:rPr>
              <a:t>Human rights</a:t>
            </a:r>
          </a:p>
          <a:p>
            <a:pPr marL="914400" lvl="1" indent="-457200">
              <a:buFont typeface="+mj-lt"/>
              <a:buAutoNum type="alphaLcParenR"/>
            </a:pPr>
            <a:r>
              <a:rPr lang="en-US" sz="2000" dirty="0">
                <a:solidFill>
                  <a:schemeClr val="tx1"/>
                </a:solidFill>
              </a:rPr>
              <a:t>Laws &amp; Rules</a:t>
            </a:r>
          </a:p>
          <a:p>
            <a:pPr marL="457200" indent="-457200">
              <a:buFont typeface="+mj-lt"/>
              <a:buAutoNum type="arabicPeriod"/>
            </a:pPr>
            <a:r>
              <a:rPr lang="en-US" sz="2200" dirty="0">
                <a:solidFill>
                  <a:schemeClr val="tx1"/>
                </a:solidFill>
              </a:rPr>
              <a:t>Which are characteristics of good citizens?</a:t>
            </a:r>
          </a:p>
          <a:p>
            <a:pPr marL="914400" lvl="1" indent="-457200">
              <a:buFont typeface="+mj-lt"/>
              <a:buAutoNum type="alphaLcParenR"/>
            </a:pPr>
            <a:r>
              <a:rPr lang="en-US" sz="2000" dirty="0">
                <a:solidFill>
                  <a:schemeClr val="tx1"/>
                </a:solidFill>
              </a:rPr>
              <a:t>Respect</a:t>
            </a:r>
          </a:p>
          <a:p>
            <a:pPr marL="914400" lvl="1" indent="-457200">
              <a:buFont typeface="+mj-lt"/>
              <a:buAutoNum type="alphaLcParenR"/>
            </a:pPr>
            <a:r>
              <a:rPr lang="en-US" sz="2000" dirty="0">
                <a:solidFill>
                  <a:schemeClr val="tx1"/>
                </a:solidFill>
              </a:rPr>
              <a:t>Nosiness</a:t>
            </a:r>
          </a:p>
          <a:p>
            <a:pPr marL="914400" lvl="1" indent="-457200">
              <a:buFont typeface="+mj-lt"/>
              <a:buAutoNum type="alphaLcParenR"/>
            </a:pPr>
            <a:r>
              <a:rPr lang="en-US" sz="2000" dirty="0">
                <a:solidFill>
                  <a:schemeClr val="tx1"/>
                </a:solidFill>
              </a:rPr>
              <a:t>Being informed</a:t>
            </a:r>
          </a:p>
          <a:p>
            <a:pPr marL="914400" lvl="1" indent="-457200">
              <a:buFont typeface="+mj-lt"/>
              <a:buAutoNum type="alphaLcParenR"/>
            </a:pPr>
            <a:r>
              <a:rPr lang="en-US" sz="2000" dirty="0">
                <a:solidFill>
                  <a:schemeClr val="tx1"/>
                </a:solidFill>
              </a:rPr>
              <a:t>Self-discipline</a:t>
            </a:r>
          </a:p>
          <a:p>
            <a:pPr marL="457200" indent="-457200">
              <a:buFont typeface="+mj-lt"/>
              <a:buAutoNum type="arabicPeriod"/>
            </a:pPr>
            <a:r>
              <a:rPr lang="en-US" sz="2200" dirty="0">
                <a:solidFill>
                  <a:schemeClr val="tx1"/>
                </a:solidFill>
              </a:rPr>
              <a:t>Name 3 Tips for Active Citizens</a:t>
            </a:r>
          </a:p>
          <a:p>
            <a:pPr marL="457200" indent="-457200">
              <a:buFont typeface="+mj-lt"/>
              <a:buAutoNum type="arabicPeriod"/>
            </a:pPr>
            <a:endParaRPr lang="en-US" sz="2200" dirty="0">
              <a:solidFill>
                <a:schemeClr val="tx1"/>
              </a:solidFill>
            </a:endParaRPr>
          </a:p>
          <a:p>
            <a:pPr marL="914400" lvl="1" indent="-457200">
              <a:buFont typeface="+mj-lt"/>
              <a:buAutoNum type="alphaLcParenR"/>
            </a:pPr>
            <a:endParaRPr lang="en-US" sz="2000" dirty="0">
              <a:solidFill>
                <a:schemeClr val="tx1"/>
              </a:solidFill>
            </a:endParaRPr>
          </a:p>
          <a:p>
            <a:pPr marL="914400" lvl="1" indent="-457200">
              <a:buFont typeface="+mj-lt"/>
              <a:buAutoNum type="alphaLcParenR"/>
            </a:pPr>
            <a:endParaRPr lang="en-US" sz="2200" dirty="0">
              <a:solidFill>
                <a:schemeClr val="tx1"/>
              </a:solidFill>
            </a:endParaRPr>
          </a:p>
          <a:p>
            <a:pPr marL="914400" lvl="1" indent="-457200">
              <a:buFont typeface="+mj-lt"/>
              <a:buAutoNum type="alphaLcParenR"/>
            </a:pPr>
            <a:endParaRPr lang="en-US" sz="2200" dirty="0">
              <a:solidFill>
                <a:schemeClr val="tx1"/>
              </a:solidFill>
            </a:endParaRPr>
          </a:p>
          <a:p>
            <a:pPr marL="457200" lvl="0" indent="-457200">
              <a:buFont typeface="+mj-lt"/>
              <a:buAutoNum type="arabicPeriod"/>
            </a:pPr>
            <a:endParaRPr lang="en-US" sz="2400" dirty="0">
              <a:solidFill>
                <a:schemeClr val="tx1"/>
              </a:solidFill>
            </a:endParaRPr>
          </a:p>
          <a:p>
            <a:pPr marL="457200" lvl="0" indent="-457200">
              <a:buFont typeface="+mj-lt"/>
              <a:buAutoNum type="arabicPeriod"/>
            </a:pPr>
            <a:endParaRPr lang="en-US" sz="2400" dirty="0">
              <a:solidFill>
                <a:schemeClr val="tx1"/>
              </a:solidFill>
            </a:endParaRPr>
          </a:p>
          <a:p>
            <a:pPr marL="457200" lvl="0" indent="-457200">
              <a:buFont typeface="+mj-lt"/>
              <a:buAutoNum type="arabicPeriod"/>
            </a:pPr>
            <a:endParaRPr lang="en-US" sz="2400" dirty="0">
              <a:solidFill>
                <a:schemeClr val="tx1"/>
              </a:solidFill>
            </a:endParaRPr>
          </a:p>
          <a:p>
            <a:endParaRPr lang="en-US" dirty="0"/>
          </a:p>
        </p:txBody>
      </p:sp>
      <p:pic>
        <p:nvPicPr>
          <p:cNvPr id="5" name="Picture 2" descr="Image result for understanding">
            <a:extLst>
              <a:ext uri="{FF2B5EF4-FFF2-40B4-BE49-F238E27FC236}">
                <a16:creationId xmlns:a16="http://schemas.microsoft.com/office/drawing/2014/main" id="{2A21E091-7473-451B-B559-16D2148CAE6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4588" r="28824"/>
          <a:stretch/>
        </p:blipFill>
        <p:spPr bwMode="auto">
          <a:xfrm>
            <a:off x="255494" y="2133600"/>
            <a:ext cx="2743200" cy="259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682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609600"/>
            <a:ext cx="7772400" cy="685800"/>
          </a:xfrm>
        </p:spPr>
        <p:txBody>
          <a:bodyPr>
            <a:normAutofit fontScale="90000"/>
          </a:bodyPr>
          <a:lstStyle/>
          <a:p>
            <a:r>
              <a:rPr lang="en-US" cap="none" dirty="0"/>
              <a:t>Models for Active Citizenship</a:t>
            </a:r>
            <a:br>
              <a:rPr lang="en-US" altLang="en-US" dirty="0"/>
            </a:br>
            <a:br>
              <a:rPr lang="en-US" dirty="0"/>
            </a:br>
            <a:endParaRPr lang="en-US" dirty="0"/>
          </a:p>
        </p:txBody>
      </p:sp>
      <p:sp>
        <p:nvSpPr>
          <p:cNvPr id="5" name="Text Placeholder 4"/>
          <p:cNvSpPr>
            <a:spLocks noGrp="1"/>
          </p:cNvSpPr>
          <p:nvPr>
            <p:ph type="body" idx="1"/>
          </p:nvPr>
        </p:nvSpPr>
        <p:spPr>
          <a:xfrm>
            <a:off x="914400" y="1905000"/>
            <a:ext cx="7772400" cy="3505200"/>
          </a:xfrm>
        </p:spPr>
        <p:txBody>
          <a:bodyPr>
            <a:noAutofit/>
          </a:bodyPr>
          <a:lstStyle/>
          <a:p>
            <a:r>
              <a:rPr lang="en-US" sz="1800" b="1" dirty="0">
                <a:solidFill>
                  <a:schemeClr val="tx1"/>
                </a:solidFill>
              </a:rPr>
              <a:t>OBJECTIVES: </a:t>
            </a:r>
          </a:p>
          <a:p>
            <a:endParaRPr lang="en-US" sz="1800" b="1" dirty="0">
              <a:solidFill>
                <a:schemeClr val="tx1"/>
              </a:solidFill>
            </a:endParaRPr>
          </a:p>
          <a:p>
            <a:r>
              <a:rPr lang="en-US" sz="1800" b="1" dirty="0">
                <a:solidFill>
                  <a:schemeClr val="tx1"/>
                </a:solidFill>
              </a:rPr>
              <a:t>DESIRED OUTCOME (Leadership) </a:t>
            </a:r>
          </a:p>
          <a:p>
            <a:r>
              <a:rPr lang="en-US" sz="1600" i="1" dirty="0">
                <a:solidFill>
                  <a:schemeClr val="tx1"/>
                </a:solidFill>
              </a:rPr>
              <a:t>Cadets will embrace their role as Active Citizens.</a:t>
            </a:r>
          </a:p>
          <a:p>
            <a:endParaRPr lang="en-US" sz="1800" dirty="0">
              <a:solidFill>
                <a:schemeClr val="tx1"/>
              </a:solidFill>
            </a:endParaRPr>
          </a:p>
          <a:p>
            <a:r>
              <a:rPr lang="en-US" sz="1800" u="sng" dirty="0">
                <a:solidFill>
                  <a:schemeClr val="tx1"/>
                </a:solidFill>
              </a:rPr>
              <a:t>Plan of Action</a:t>
            </a:r>
            <a:r>
              <a:rPr lang="en-US" sz="1800" dirty="0">
                <a:solidFill>
                  <a:schemeClr val="tx1"/>
                </a:solidFill>
              </a:rPr>
              <a:t>:</a:t>
            </a:r>
          </a:p>
          <a:p>
            <a:pPr marL="342900" marR="0" lvl="0" indent="-342900">
              <a:lnSpc>
                <a:spcPct val="115000"/>
              </a:lnSpc>
              <a:spcBef>
                <a:spcPts val="0"/>
              </a:spcBef>
              <a:spcAft>
                <a:spcPts val="0"/>
              </a:spcAft>
              <a:buFont typeface="+mj-lt"/>
              <a:buAutoNum type="arabicPeriod" startAt="9"/>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two Active Citizenship Models</a:t>
            </a:r>
          </a:p>
          <a:p>
            <a:pPr lvl="1"/>
            <a:endParaRPr lang="en-US" dirty="0">
              <a:solidFill>
                <a:schemeClr val="tx1"/>
              </a:solidFill>
            </a:endParaRPr>
          </a:p>
          <a:p>
            <a:r>
              <a:rPr lang="en-US" sz="1800" b="1" u="sng" dirty="0">
                <a:solidFill>
                  <a:schemeClr val="tx1"/>
                </a:solidFill>
              </a:rPr>
              <a:t>Essential Question</a:t>
            </a:r>
            <a:r>
              <a:rPr lang="en-US" sz="1800" dirty="0">
                <a:solidFill>
                  <a:schemeClr val="tx1"/>
                </a:solidFill>
              </a:rPr>
              <a:t>:</a:t>
            </a:r>
          </a:p>
          <a:p>
            <a:r>
              <a:rPr lang="en-US" sz="1800" dirty="0">
                <a:solidFill>
                  <a:schemeClr val="tx1"/>
                </a:solidFill>
              </a:rPr>
              <a:t>What are the processes identified in an Active Citizenship model?</a:t>
            </a:r>
            <a:endParaRPr lang="en-US" sz="2400" dirty="0">
              <a:solidFill>
                <a:schemeClr val="tx1"/>
              </a:solidFill>
            </a:endParaRPr>
          </a:p>
        </p:txBody>
      </p:sp>
    </p:spTree>
    <p:extLst>
      <p:ext uri="{BB962C8B-B14F-4D97-AF65-F5344CB8AC3E}">
        <p14:creationId xmlns:p14="http://schemas.microsoft.com/office/powerpoint/2010/main" val="1242979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90600" y="457200"/>
            <a:ext cx="7772400" cy="1362075"/>
          </a:xfrm>
        </p:spPr>
        <p:txBody>
          <a:bodyPr>
            <a:normAutofit fontScale="90000"/>
          </a:bodyPr>
          <a:lstStyle/>
          <a:p>
            <a:r>
              <a:rPr lang="en-US" dirty="0"/>
              <a:t>Improving Your State, Country, and planet:</a:t>
            </a:r>
            <a:br>
              <a:rPr lang="en-US" dirty="0"/>
            </a:br>
            <a:r>
              <a:rPr lang="en-US" dirty="0"/>
              <a:t>Unit Objectives</a:t>
            </a:r>
            <a:br>
              <a:rPr lang="en-US" dirty="0"/>
            </a:br>
            <a:endParaRPr lang="en-US" dirty="0"/>
          </a:p>
        </p:txBody>
      </p:sp>
      <p:sp>
        <p:nvSpPr>
          <p:cNvPr id="5" name="Text Placeholder 4"/>
          <p:cNvSpPr>
            <a:spLocks noGrp="1"/>
          </p:cNvSpPr>
          <p:nvPr>
            <p:ph type="body" idx="1"/>
          </p:nvPr>
        </p:nvSpPr>
        <p:spPr>
          <a:xfrm>
            <a:off x="228600" y="2286000"/>
            <a:ext cx="8610600" cy="4267200"/>
          </a:xfrm>
        </p:spPr>
        <p:txBody>
          <a:bodyPr numCol="1">
            <a:normAutofit fontScale="92500" lnSpcReduction="10000"/>
          </a:bodyPr>
          <a:lstStyle/>
          <a:p>
            <a:pPr marL="0" marR="0">
              <a:lnSpc>
                <a:spcPct val="115000"/>
              </a:lnSpc>
              <a:spcBef>
                <a:spcPts val="0"/>
              </a:spcBef>
              <a:spcAft>
                <a:spcPts val="0"/>
              </a:spcAft>
            </a:pPr>
            <a:r>
              <a:rPr lang="en-US" sz="1900" i="1" dirty="0">
                <a:solidFill>
                  <a:schemeClr val="tx1"/>
                </a:solidFill>
              </a:rPr>
              <a:t>The desired outcome of this unit is that Cadets will embrace their role as Active Citizens.</a:t>
            </a:r>
          </a:p>
          <a:p>
            <a:endParaRPr lang="en-US" sz="2100" i="1" dirty="0">
              <a:solidFill>
                <a:schemeClr val="tx1"/>
              </a:solidFill>
            </a:endParaRPr>
          </a:p>
          <a:p>
            <a:r>
              <a:rPr lang="en-US" sz="2800" b="1" u="sng" dirty="0">
                <a:solidFill>
                  <a:schemeClr val="tx1"/>
                </a:solidFill>
              </a:rPr>
              <a:t>Plan of Action</a:t>
            </a:r>
            <a:r>
              <a:rPr lang="en-US" sz="2800" dirty="0">
                <a:solidFill>
                  <a:schemeClr val="tx1"/>
                </a:solidFill>
              </a:rPr>
              <a:t>: </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Define Active Citizenship in their own words</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Differentiate between the rights and responsibilities of citizenship</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effective ways of volunteering as an Active Citizen</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four dimensions of Active Citizenship</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topics that Active Citizens should have a grasp of</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skills and aptitudes of an Active Citizen</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characteristics of Active Citizenship</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tips for the Active Citizen</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Explain two Active Citizenship Models</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Take an Active Citizen self-assessment</a:t>
            </a:r>
            <a:br>
              <a:rPr lang="en-US" i="1" dirty="0">
                <a:solidFill>
                  <a:schemeClr val="tx1"/>
                </a:solidFill>
              </a:rPr>
            </a:br>
            <a:endParaRPr lang="en-US" dirty="0">
              <a:solidFill>
                <a:schemeClr val="tx1"/>
              </a:solidFill>
            </a:endParaRPr>
          </a:p>
        </p:txBody>
      </p:sp>
    </p:spTree>
    <p:extLst>
      <p:ext uri="{BB962C8B-B14F-4D97-AF65-F5344CB8AC3E}">
        <p14:creationId xmlns:p14="http://schemas.microsoft.com/office/powerpoint/2010/main" val="12073988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a:xfrm>
            <a:off x="990600" y="274638"/>
            <a:ext cx="7162800" cy="1143000"/>
          </a:xfrm>
        </p:spPr>
        <p:txBody>
          <a:bodyPr anchor="ctr">
            <a:normAutofit/>
          </a:bodyPr>
          <a:lstStyle/>
          <a:p>
            <a:r>
              <a:rPr lang="en-US" dirty="0"/>
              <a:t>Model for Active Citizens</a:t>
            </a:r>
          </a:p>
        </p:txBody>
      </p:sp>
      <p:pic>
        <p:nvPicPr>
          <p:cNvPr id="6" name="Picture 5">
            <a:extLst>
              <a:ext uri="{FF2B5EF4-FFF2-40B4-BE49-F238E27FC236}">
                <a16:creationId xmlns:a16="http://schemas.microsoft.com/office/drawing/2014/main" id="{7B606873-7ADD-46E5-BFB0-45AFFA0BEBEC}"/>
              </a:ext>
            </a:extLst>
          </p:cNvPr>
          <p:cNvPicPr/>
          <p:nvPr/>
        </p:nvPicPr>
        <p:blipFill>
          <a:blip r:embed="rId2" cstate="print">
            <a:extLst>
              <a:ext uri="{28A0092B-C50C-407E-A947-70E740481C1C}">
                <a14:useLocalDpi xmlns:a14="http://schemas.microsoft.com/office/drawing/2010/main" val="0"/>
              </a:ext>
            </a:extLst>
          </a:blip>
          <a:stretch>
            <a:fillRect/>
          </a:stretch>
        </p:blipFill>
        <p:spPr bwMode="auto">
          <a:xfrm>
            <a:off x="457200" y="2095487"/>
            <a:ext cx="8229600" cy="3535389"/>
          </a:xfrm>
          <a:prstGeom prst="rect">
            <a:avLst/>
          </a:prstGeom>
          <a:noFill/>
          <a:ln>
            <a:noFill/>
          </a:ln>
        </p:spPr>
      </p:pic>
      <p:sp>
        <p:nvSpPr>
          <p:cNvPr id="2" name="TextBox 1">
            <a:extLst>
              <a:ext uri="{FF2B5EF4-FFF2-40B4-BE49-F238E27FC236}">
                <a16:creationId xmlns:a16="http://schemas.microsoft.com/office/drawing/2014/main" id="{82B897B2-DFB6-4C33-8D12-512B77C7D709}"/>
              </a:ext>
            </a:extLst>
          </p:cNvPr>
          <p:cNvSpPr txBox="1"/>
          <p:nvPr/>
        </p:nvSpPr>
        <p:spPr>
          <a:xfrm>
            <a:off x="2324100" y="6124059"/>
            <a:ext cx="4495800" cy="369332"/>
          </a:xfrm>
          <a:prstGeom prst="rect">
            <a:avLst/>
          </a:prstGeom>
          <a:noFill/>
        </p:spPr>
        <p:txBody>
          <a:bodyPr wrap="square" rtlCol="0">
            <a:spAutoFit/>
          </a:bodyPr>
          <a:lstStyle/>
          <a:p>
            <a:pPr algn="ctr"/>
            <a:r>
              <a:rPr lang="en-US" dirty="0"/>
              <a:t>Where are you on this continuum?</a:t>
            </a:r>
          </a:p>
        </p:txBody>
      </p:sp>
    </p:spTree>
    <p:extLst>
      <p:ext uri="{BB962C8B-B14F-4D97-AF65-F5344CB8AC3E}">
        <p14:creationId xmlns:p14="http://schemas.microsoft.com/office/powerpoint/2010/main" val="31152600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“Take Part” Model</a:t>
            </a:r>
          </a:p>
        </p:txBody>
      </p:sp>
      <p:pic>
        <p:nvPicPr>
          <p:cNvPr id="6" name="Picture 5" descr="Active citizenship">
            <a:extLst>
              <a:ext uri="{FF2B5EF4-FFF2-40B4-BE49-F238E27FC236}">
                <a16:creationId xmlns:a16="http://schemas.microsoft.com/office/drawing/2014/main" id="{25D71B80-9B2E-4176-83FB-C8DBF23E6FE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190307" y="2057400"/>
            <a:ext cx="6763385" cy="3801428"/>
          </a:xfrm>
          <a:prstGeom prst="rect">
            <a:avLst/>
          </a:prstGeom>
          <a:noFill/>
          <a:ln>
            <a:noFill/>
          </a:ln>
        </p:spPr>
      </p:pic>
    </p:spTree>
    <p:extLst>
      <p:ext uri="{BB962C8B-B14F-4D97-AF65-F5344CB8AC3E}">
        <p14:creationId xmlns:p14="http://schemas.microsoft.com/office/powerpoint/2010/main" val="212281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JCI Framework / Model</a:t>
            </a:r>
          </a:p>
        </p:txBody>
      </p:sp>
      <p:pic>
        <p:nvPicPr>
          <p:cNvPr id="6" name="Picture 5" descr="See the source image">
            <a:extLst>
              <a:ext uri="{FF2B5EF4-FFF2-40B4-BE49-F238E27FC236}">
                <a16:creationId xmlns:a16="http://schemas.microsoft.com/office/drawing/2014/main" id="{DA49B2C8-1098-4B39-A541-9A841C65B1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990600" y="1520883"/>
            <a:ext cx="7162800" cy="5074920"/>
          </a:xfrm>
          <a:prstGeom prst="rect">
            <a:avLst/>
          </a:prstGeom>
          <a:noFill/>
          <a:ln>
            <a:noFill/>
          </a:ln>
        </p:spPr>
      </p:pic>
    </p:spTree>
    <p:extLst>
      <p:ext uri="{BB962C8B-B14F-4D97-AF65-F5344CB8AC3E}">
        <p14:creationId xmlns:p14="http://schemas.microsoft.com/office/powerpoint/2010/main" val="16133545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a:xfrm>
            <a:off x="1295400" y="299520"/>
            <a:ext cx="7162800" cy="1143000"/>
          </a:xfrm>
        </p:spPr>
        <p:txBody>
          <a:bodyPr>
            <a:noAutofit/>
          </a:bodyPr>
          <a:lstStyle/>
          <a:p>
            <a:r>
              <a:rPr lang="en-US" sz="2800" dirty="0"/>
              <a:t>Learning Outcomes of </a:t>
            </a:r>
            <a:br>
              <a:rPr lang="en-US" sz="2800" dirty="0"/>
            </a:br>
            <a:r>
              <a:rPr lang="en-US" sz="2800" dirty="0"/>
              <a:t>Character &amp; Citizenship Development Model</a:t>
            </a:r>
          </a:p>
        </p:txBody>
      </p:sp>
      <p:pic>
        <p:nvPicPr>
          <p:cNvPr id="6" name="Picture 5" descr="See the source image">
            <a:extLst>
              <a:ext uri="{FF2B5EF4-FFF2-40B4-BE49-F238E27FC236}">
                <a16:creationId xmlns:a16="http://schemas.microsoft.com/office/drawing/2014/main" id="{E7D90F16-65BC-4EB4-8E7E-EA0C3AA33439}"/>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39771"/>
            <a:ext cx="5105400" cy="4918709"/>
          </a:xfrm>
          <a:prstGeom prst="rect">
            <a:avLst/>
          </a:prstGeom>
          <a:noFill/>
          <a:ln>
            <a:noFill/>
          </a:ln>
        </p:spPr>
      </p:pic>
    </p:spTree>
    <p:extLst>
      <p:ext uri="{BB962C8B-B14F-4D97-AF65-F5344CB8AC3E}">
        <p14:creationId xmlns:p14="http://schemas.microsoft.com/office/powerpoint/2010/main" val="3885642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a:xfrm>
            <a:off x="1134687" y="274638"/>
            <a:ext cx="6858000" cy="1143000"/>
          </a:xfrm>
        </p:spPr>
        <p:txBody>
          <a:bodyPr anchor="ctr">
            <a:normAutofit/>
          </a:bodyPr>
          <a:lstStyle/>
          <a:p>
            <a:r>
              <a:rPr lang="en-US" dirty="0"/>
              <a:t>Be an Active Citizen!</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sz="half" idx="1"/>
          </p:nvPr>
        </p:nvSpPr>
        <p:spPr>
          <a:xfrm>
            <a:off x="489320" y="1752600"/>
            <a:ext cx="4038600" cy="4525963"/>
          </a:xfrm>
        </p:spPr>
        <p:txBody>
          <a:bodyPr>
            <a:normAutofit lnSpcReduction="10000"/>
          </a:bodyPr>
          <a:lstStyle/>
          <a:p>
            <a:pPr marL="285750" indent="-285750">
              <a:lnSpc>
                <a:spcPct val="90000"/>
              </a:lnSpc>
              <a:buFont typeface="Arial" panose="020B0604020202020204" pitchFamily="34" charset="0"/>
              <a:buChar char="•"/>
            </a:pPr>
            <a:r>
              <a:rPr lang="en-US" sz="2000" dirty="0">
                <a:effectLst/>
              </a:rPr>
              <a:t>Can you use the leadership skills you have learned in Cadet Corps and put them to use in other parts of your life? </a:t>
            </a:r>
          </a:p>
          <a:p>
            <a:pPr marL="285750" indent="-285750">
              <a:lnSpc>
                <a:spcPct val="90000"/>
              </a:lnSpc>
              <a:buFont typeface="Arial" panose="020B0604020202020204" pitchFamily="34" charset="0"/>
              <a:buChar char="•"/>
            </a:pPr>
            <a:r>
              <a:rPr lang="en-US" sz="2000" dirty="0">
                <a:effectLst/>
              </a:rPr>
              <a:t>These models suggest that you can. </a:t>
            </a:r>
          </a:p>
          <a:p>
            <a:pPr marL="285750" indent="-285750">
              <a:lnSpc>
                <a:spcPct val="90000"/>
              </a:lnSpc>
              <a:buFont typeface="Arial" panose="020B0604020202020204" pitchFamily="34" charset="0"/>
              <a:buChar char="•"/>
            </a:pPr>
            <a:r>
              <a:rPr lang="en-US" sz="2000" dirty="0">
                <a:effectLst/>
              </a:rPr>
              <a:t>If you want to be a contributing citizen of your community, California, the United States, and the World, you must be involved in issues that are important to you. </a:t>
            </a:r>
          </a:p>
          <a:p>
            <a:pPr marL="285750" indent="-285750">
              <a:lnSpc>
                <a:spcPct val="90000"/>
              </a:lnSpc>
              <a:buFont typeface="Arial" panose="020B0604020202020204" pitchFamily="34" charset="0"/>
              <a:buChar char="•"/>
            </a:pPr>
            <a:r>
              <a:rPr lang="en-US" sz="2000" dirty="0">
                <a:effectLst/>
              </a:rPr>
              <a:t>A leader has an impact on others; as an active citizen, you can spread that impact, potentially around the world!</a:t>
            </a:r>
          </a:p>
          <a:p>
            <a:pPr>
              <a:lnSpc>
                <a:spcPct val="90000"/>
              </a:lnSpc>
            </a:pPr>
            <a:endParaRPr lang="en-US" sz="1800" dirty="0"/>
          </a:p>
        </p:txBody>
      </p:sp>
      <p:pic>
        <p:nvPicPr>
          <p:cNvPr id="6" name="Picture 5">
            <a:extLst>
              <a:ext uri="{FF2B5EF4-FFF2-40B4-BE49-F238E27FC236}">
                <a16:creationId xmlns:a16="http://schemas.microsoft.com/office/drawing/2014/main" id="{0B5AE366-27F7-4EE2-98B9-F27DA4D673D1}"/>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34703" y="1600200"/>
            <a:ext cx="3465594" cy="4525963"/>
          </a:xfrm>
          <a:prstGeom prst="rect">
            <a:avLst/>
          </a:prstGeom>
          <a:noFill/>
          <a:ln>
            <a:noFill/>
          </a:ln>
        </p:spPr>
      </p:pic>
    </p:spTree>
    <p:extLst>
      <p:ext uri="{BB962C8B-B14F-4D97-AF65-F5344CB8AC3E}">
        <p14:creationId xmlns:p14="http://schemas.microsoft.com/office/powerpoint/2010/main" val="3076540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cap="none" dirty="0"/>
              <a:t>Check On Understanding</a:t>
            </a:r>
            <a:endParaRPr lang="en-US" dirty="0"/>
          </a:p>
        </p:txBody>
      </p:sp>
      <p:sp>
        <p:nvSpPr>
          <p:cNvPr id="3" name="Text Placeholder 2"/>
          <p:cNvSpPr>
            <a:spLocks noGrp="1"/>
          </p:cNvSpPr>
          <p:nvPr>
            <p:ph type="body" idx="1"/>
          </p:nvPr>
        </p:nvSpPr>
        <p:spPr>
          <a:xfrm>
            <a:off x="2715769" y="2262544"/>
            <a:ext cx="6227063" cy="3290596"/>
          </a:xfrm>
        </p:spPr>
        <p:txBody>
          <a:bodyPr anchor="t">
            <a:normAutofit/>
          </a:bodyPr>
          <a:lstStyle/>
          <a:p>
            <a:pPr marL="457200" lvl="0" indent="-457200">
              <a:buFont typeface="+mj-lt"/>
              <a:buAutoNum type="arabicPeriod"/>
            </a:pPr>
            <a:r>
              <a:rPr lang="en-US" sz="2400" dirty="0">
                <a:solidFill>
                  <a:schemeClr val="tx1"/>
                </a:solidFill>
              </a:rPr>
              <a:t>Take any one of these models and explain it in your own words</a:t>
            </a:r>
          </a:p>
          <a:p>
            <a:pPr marL="457200" lvl="0" indent="-457200">
              <a:buFont typeface="+mj-lt"/>
              <a:buAutoNum type="arabicPeriod"/>
            </a:pPr>
            <a:r>
              <a:rPr lang="en-US" sz="2400" dirty="0">
                <a:solidFill>
                  <a:schemeClr val="tx1"/>
                </a:solidFill>
              </a:rPr>
              <a:t>Make up a slide (PowerPoint or just on paper) that gives bullet points for your main ideas about the model</a:t>
            </a:r>
          </a:p>
          <a:p>
            <a:pPr marL="457200" lvl="0" indent="-457200">
              <a:buFont typeface="+mj-lt"/>
              <a:buAutoNum type="arabicPeriod"/>
            </a:pPr>
            <a:r>
              <a:rPr lang="en-US" sz="2200" dirty="0">
                <a:solidFill>
                  <a:schemeClr val="tx1"/>
                </a:solidFill>
              </a:rPr>
              <a:t>This may be done within the class in groups (each take a different model)</a:t>
            </a:r>
          </a:p>
          <a:p>
            <a:pPr marR="0" lvl="0">
              <a:lnSpc>
                <a:spcPct val="115000"/>
              </a:lnSpc>
              <a:spcBef>
                <a:spcPts val="0"/>
              </a:spcBef>
              <a:spcAft>
                <a:spcPts val="0"/>
              </a:spcAft>
            </a:pPr>
            <a:endParaRPr lang="en-US" sz="2400" dirty="0">
              <a:solidFill>
                <a:schemeClr val="tx1"/>
              </a:solidFill>
            </a:endParaRPr>
          </a:p>
          <a:p>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201168" y="2262544"/>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2156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66800" y="476250"/>
            <a:ext cx="7772400" cy="838200"/>
          </a:xfrm>
        </p:spPr>
        <p:txBody>
          <a:bodyPr>
            <a:normAutofit/>
          </a:bodyPr>
          <a:lstStyle/>
          <a:p>
            <a:r>
              <a:rPr lang="en-US" cap="none" dirty="0"/>
              <a:t>Active Citizenship Self-Assessment</a:t>
            </a:r>
          </a:p>
        </p:txBody>
      </p:sp>
      <p:sp>
        <p:nvSpPr>
          <p:cNvPr id="5" name="Text Placeholder 4"/>
          <p:cNvSpPr>
            <a:spLocks noGrp="1"/>
          </p:cNvSpPr>
          <p:nvPr>
            <p:ph type="body" idx="1"/>
          </p:nvPr>
        </p:nvSpPr>
        <p:spPr>
          <a:xfrm>
            <a:off x="762001" y="1828800"/>
            <a:ext cx="7162800" cy="3505200"/>
          </a:xfrm>
        </p:spPr>
        <p:txBody>
          <a:bodyPr>
            <a:normAutofit/>
          </a:bodyPr>
          <a:lstStyle/>
          <a:p>
            <a:r>
              <a:rPr lang="en-US" sz="1800" b="1" dirty="0">
                <a:solidFill>
                  <a:schemeClr val="tx1"/>
                </a:solidFill>
              </a:rPr>
              <a:t>OBJECTIVES: </a:t>
            </a:r>
          </a:p>
          <a:p>
            <a:endParaRPr lang="en-US" sz="1800" b="1" dirty="0">
              <a:solidFill>
                <a:schemeClr val="tx1"/>
              </a:solidFill>
            </a:endParaRPr>
          </a:p>
          <a:p>
            <a:r>
              <a:rPr lang="en-US" sz="1800" b="1" dirty="0">
                <a:solidFill>
                  <a:schemeClr val="tx1"/>
                </a:solidFill>
              </a:rPr>
              <a:t>DESIRED OUTCOME (Leadership) </a:t>
            </a:r>
          </a:p>
          <a:p>
            <a:r>
              <a:rPr lang="en-US" sz="1600" i="1" dirty="0">
                <a:solidFill>
                  <a:schemeClr val="tx1"/>
                </a:solidFill>
              </a:rPr>
              <a:t>Cadets will embrace their role as Active Citizens.</a:t>
            </a:r>
          </a:p>
          <a:p>
            <a:endParaRPr lang="en-US" sz="1800" dirty="0">
              <a:solidFill>
                <a:schemeClr val="tx1"/>
              </a:solidFill>
            </a:endParaRPr>
          </a:p>
          <a:p>
            <a:r>
              <a:rPr lang="en-US" sz="1800" u="sng" dirty="0">
                <a:solidFill>
                  <a:schemeClr val="tx1"/>
                </a:solidFill>
              </a:rPr>
              <a:t>Plan of Action</a:t>
            </a:r>
            <a:r>
              <a:rPr lang="en-US" sz="1800" dirty="0">
                <a:solidFill>
                  <a:schemeClr val="tx1"/>
                </a:solidFill>
              </a:rPr>
              <a:t>:</a:t>
            </a:r>
          </a:p>
          <a:p>
            <a:pPr marL="342900" marR="0" lvl="0" indent="-342900">
              <a:lnSpc>
                <a:spcPct val="115000"/>
              </a:lnSpc>
              <a:spcBef>
                <a:spcPts val="0"/>
              </a:spcBef>
              <a:spcAft>
                <a:spcPts val="0"/>
              </a:spcAft>
              <a:buFont typeface="+mj-lt"/>
              <a:buAutoNum type="arabicPeriod" startAt="10"/>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Take an Active Citizen self-assessment</a:t>
            </a:r>
          </a:p>
          <a:p>
            <a:pPr lvl="1"/>
            <a:endParaRPr lang="en-US" dirty="0">
              <a:solidFill>
                <a:schemeClr val="tx1"/>
              </a:solidFill>
            </a:endParaRPr>
          </a:p>
          <a:p>
            <a:r>
              <a:rPr lang="en-US" sz="1800" b="1" u="sng" dirty="0">
                <a:solidFill>
                  <a:schemeClr val="tx1"/>
                </a:solidFill>
              </a:rPr>
              <a:t>Essential Question</a:t>
            </a:r>
            <a:r>
              <a:rPr lang="en-US" sz="1800" dirty="0">
                <a:solidFill>
                  <a:schemeClr val="tx1"/>
                </a:solidFill>
              </a:rPr>
              <a:t>:</a:t>
            </a:r>
          </a:p>
          <a:p>
            <a:r>
              <a:rPr lang="en-US" sz="1800" dirty="0">
                <a:solidFill>
                  <a:schemeClr val="tx1"/>
                </a:solidFill>
              </a:rPr>
              <a:t>How good of an Active Citizen am I now?</a:t>
            </a:r>
            <a:endParaRPr lang="en-US" sz="2400" dirty="0">
              <a:solidFill>
                <a:schemeClr val="tx1"/>
              </a:solidFill>
            </a:endParaRPr>
          </a:p>
        </p:txBody>
      </p:sp>
    </p:spTree>
    <p:extLst>
      <p:ext uri="{BB962C8B-B14F-4D97-AF65-F5344CB8AC3E}">
        <p14:creationId xmlns:p14="http://schemas.microsoft.com/office/powerpoint/2010/main" val="22743106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Take the Self Assessment</a:t>
            </a:r>
          </a:p>
        </p:txBody>
      </p:sp>
      <p:pic>
        <p:nvPicPr>
          <p:cNvPr id="3" name="Picture 2" descr="Table&#10;&#10;Description automatically generated">
            <a:extLst>
              <a:ext uri="{FF2B5EF4-FFF2-40B4-BE49-F238E27FC236}">
                <a16:creationId xmlns:a16="http://schemas.microsoft.com/office/drawing/2014/main" id="{EDE870B1-C746-439B-A8D7-54AA577B7A1A}"/>
              </a:ext>
            </a:extLst>
          </p:cNvPr>
          <p:cNvPicPr>
            <a:picLocks noChangeAspect="1"/>
          </p:cNvPicPr>
          <p:nvPr/>
        </p:nvPicPr>
        <p:blipFill rotWithShape="1">
          <a:blip r:embed="rId2">
            <a:extLst>
              <a:ext uri="{28A0092B-C50C-407E-A947-70E740481C1C}">
                <a14:useLocalDpi xmlns:a14="http://schemas.microsoft.com/office/drawing/2010/main" val="0"/>
              </a:ext>
            </a:extLst>
          </a:blip>
          <a:srcRect l="9738" t="15556" r="11176" b="18889"/>
          <a:stretch/>
        </p:blipFill>
        <p:spPr>
          <a:xfrm>
            <a:off x="2476499" y="1524000"/>
            <a:ext cx="4191001" cy="4495800"/>
          </a:xfrm>
          <a:prstGeom prst="rect">
            <a:avLst/>
          </a:prstGeom>
        </p:spPr>
      </p:pic>
    </p:spTree>
    <p:extLst>
      <p:ext uri="{BB962C8B-B14F-4D97-AF65-F5344CB8AC3E}">
        <p14:creationId xmlns:p14="http://schemas.microsoft.com/office/powerpoint/2010/main" val="35609698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e the source image">
            <a:extLst>
              <a:ext uri="{FF2B5EF4-FFF2-40B4-BE49-F238E27FC236}">
                <a16:creationId xmlns:a16="http://schemas.microsoft.com/office/drawing/2014/main" id="{9502D61A-0892-4299-AC7F-E52A1F52C6F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79970" y="5029199"/>
            <a:ext cx="1764030" cy="1828801"/>
          </a:xfrm>
          <a:prstGeom prst="rect">
            <a:avLst/>
          </a:prstGeom>
          <a:noFill/>
          <a:ln>
            <a:noFill/>
          </a:ln>
        </p:spPr>
      </p:pic>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Use the Self-Assessment</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228600" y="1676400"/>
            <a:ext cx="8229600" cy="4525963"/>
          </a:xfrm>
        </p:spPr>
        <p:txBody>
          <a:bodyPr>
            <a:normAutofit fontScale="92500" lnSpcReduction="20000"/>
          </a:bodyPr>
          <a:lstStyle/>
          <a:p>
            <a:r>
              <a:rPr lang="en-US" dirty="0"/>
              <a:t>What was your Active Citizen score from the Assessment?</a:t>
            </a:r>
          </a:p>
          <a:p>
            <a:r>
              <a:rPr lang="en-US" dirty="0"/>
              <a:t>Likely not (yet) very high</a:t>
            </a:r>
          </a:p>
          <a:p>
            <a:r>
              <a:rPr lang="en-US" dirty="0"/>
              <a:t>That’s okay!</a:t>
            </a:r>
          </a:p>
          <a:p>
            <a:r>
              <a:rPr lang="en-US" dirty="0"/>
              <a:t>How can you be a more Active Citizen?</a:t>
            </a:r>
          </a:p>
          <a:p>
            <a:pPr lvl="1"/>
            <a:r>
              <a:rPr lang="en-US" dirty="0"/>
              <a:t>What actions that were listed on the Assessment could you do?</a:t>
            </a:r>
          </a:p>
          <a:p>
            <a:pPr lvl="1"/>
            <a:r>
              <a:rPr lang="en-US" dirty="0"/>
              <a:t>Can you think of an issue to address in your school or community?</a:t>
            </a:r>
          </a:p>
          <a:p>
            <a:pPr lvl="1"/>
            <a:r>
              <a:rPr lang="en-US" dirty="0"/>
              <a:t>Get involved!</a:t>
            </a:r>
          </a:p>
          <a:p>
            <a:pPr lvl="1"/>
            <a:r>
              <a:rPr lang="en-US" dirty="0"/>
              <a:t>Earn community service points for your ribbon!</a:t>
            </a:r>
          </a:p>
        </p:txBody>
      </p:sp>
    </p:spTree>
    <p:extLst>
      <p:ext uri="{BB962C8B-B14F-4D97-AF65-F5344CB8AC3E}">
        <p14:creationId xmlns:p14="http://schemas.microsoft.com/office/powerpoint/2010/main" val="3412886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7772400" cy="1362075"/>
          </a:xfrm>
        </p:spPr>
        <p:txBody>
          <a:bodyPr/>
          <a:lstStyle/>
          <a:p>
            <a:r>
              <a:rPr lang="en-US" cap="none" dirty="0"/>
              <a:t>Check On Understanding</a:t>
            </a:r>
            <a:endParaRPr lang="en-US" dirty="0"/>
          </a:p>
        </p:txBody>
      </p:sp>
      <p:sp>
        <p:nvSpPr>
          <p:cNvPr id="3" name="Text Placeholder 2"/>
          <p:cNvSpPr>
            <a:spLocks noGrp="1"/>
          </p:cNvSpPr>
          <p:nvPr>
            <p:ph type="body" idx="1"/>
          </p:nvPr>
        </p:nvSpPr>
        <p:spPr>
          <a:xfrm>
            <a:off x="2518013" y="2362200"/>
            <a:ext cx="6625987" cy="4267200"/>
          </a:xfrm>
        </p:spPr>
        <p:txBody>
          <a:bodyPr anchor="t">
            <a:normAutofit/>
          </a:bodyPr>
          <a:lstStyle/>
          <a:p>
            <a:pPr marL="457200" lvl="0" indent="-457200">
              <a:buFont typeface="+mj-lt"/>
              <a:buAutoNum type="arabicPeriod"/>
            </a:pPr>
            <a:r>
              <a:rPr lang="en-US" sz="2800" dirty="0">
                <a:solidFill>
                  <a:schemeClr val="tx1"/>
                </a:solidFill>
              </a:rPr>
              <a:t>From the Active Citizenship Self-Assessment, what areas might you get better at?</a:t>
            </a:r>
          </a:p>
          <a:p>
            <a:pPr marL="457200" lvl="0" indent="-457200">
              <a:buFont typeface="+mj-lt"/>
              <a:buAutoNum type="arabicPeriod"/>
            </a:pPr>
            <a:r>
              <a:rPr lang="en-US" sz="2800" dirty="0">
                <a:solidFill>
                  <a:schemeClr val="tx1"/>
                </a:solidFill>
              </a:rPr>
              <a:t>What actions can you take to pursue an issue and get your views taken seriously?</a:t>
            </a:r>
          </a:p>
          <a:p>
            <a:pPr marL="914400" lvl="1" indent="-457200">
              <a:buFont typeface="+mj-lt"/>
              <a:buAutoNum type="arabicPeriod"/>
            </a:pPr>
            <a:endParaRPr lang="en-US" sz="2600" dirty="0">
              <a:solidFill>
                <a:schemeClr val="tx1"/>
              </a:solidFill>
            </a:endParaRPr>
          </a:p>
          <a:p>
            <a:br>
              <a:rPr lang="en-US" b="1" u="sng" dirty="0"/>
            </a:br>
            <a:endParaRPr lang="en-US" dirty="0"/>
          </a:p>
        </p:txBody>
      </p:sp>
      <p:pic>
        <p:nvPicPr>
          <p:cNvPr id="4098" name="Picture 2" descr="Image result for understanding"/>
          <p:cNvPicPr>
            <a:picLocks noChangeAspect="1" noChangeArrowheads="1"/>
          </p:cNvPicPr>
          <p:nvPr/>
        </p:nvPicPr>
        <p:blipFill rotWithShape="1">
          <a:blip r:embed="rId2">
            <a:extLst>
              <a:ext uri="{28A0092B-C50C-407E-A947-70E740481C1C}">
                <a14:useLocalDpi xmlns:a14="http://schemas.microsoft.com/office/drawing/2010/main" val="0"/>
              </a:ext>
            </a:extLst>
          </a:blip>
          <a:srcRect l="29392" r="28440"/>
          <a:stretch/>
        </p:blipFill>
        <p:spPr bwMode="auto">
          <a:xfrm>
            <a:off x="3412" y="2438400"/>
            <a:ext cx="2514601" cy="26237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4220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143000" y="457200"/>
            <a:ext cx="7772400" cy="838200"/>
          </a:xfrm>
        </p:spPr>
        <p:txBody>
          <a:bodyPr>
            <a:normAutofit fontScale="90000"/>
          </a:bodyPr>
          <a:lstStyle/>
          <a:p>
            <a:r>
              <a:rPr lang="en-US" cap="none" dirty="0"/>
              <a:t>What is Active Citizenship?</a:t>
            </a:r>
            <a:br>
              <a:rPr lang="en-US" altLang="en-US" dirty="0"/>
            </a:br>
            <a:br>
              <a:rPr lang="en-US" dirty="0"/>
            </a:br>
            <a:endParaRPr lang="en-US" dirty="0"/>
          </a:p>
        </p:txBody>
      </p:sp>
      <p:sp>
        <p:nvSpPr>
          <p:cNvPr id="5" name="Text Placeholder 4"/>
          <p:cNvSpPr>
            <a:spLocks noGrp="1"/>
          </p:cNvSpPr>
          <p:nvPr>
            <p:ph type="body" idx="1"/>
          </p:nvPr>
        </p:nvSpPr>
        <p:spPr>
          <a:xfrm>
            <a:off x="723900" y="1905000"/>
            <a:ext cx="7696200" cy="3769829"/>
          </a:xfrm>
        </p:spPr>
        <p:txBody>
          <a:bodyPr>
            <a:noAutofit/>
          </a:bodyPr>
          <a:lstStyle/>
          <a:p>
            <a:r>
              <a:rPr lang="en-US" sz="1800" b="1" dirty="0">
                <a:solidFill>
                  <a:schemeClr val="tx1"/>
                </a:solidFill>
              </a:rPr>
              <a:t>OBJECTIVES: </a:t>
            </a:r>
          </a:p>
          <a:p>
            <a:endParaRPr lang="en-US" sz="1800" b="1" dirty="0">
              <a:solidFill>
                <a:schemeClr val="tx1"/>
              </a:solidFill>
            </a:endParaRPr>
          </a:p>
          <a:p>
            <a:r>
              <a:rPr lang="en-US" sz="1800" b="1" dirty="0">
                <a:solidFill>
                  <a:schemeClr val="tx1"/>
                </a:solidFill>
              </a:rPr>
              <a:t>DESIRED OUTCOME (Leadership) </a:t>
            </a:r>
          </a:p>
          <a:p>
            <a:r>
              <a:rPr lang="en-US" sz="1600" i="1" dirty="0">
                <a:solidFill>
                  <a:schemeClr val="tx1"/>
                </a:solidFill>
              </a:rPr>
              <a:t>Cadets will embrace their role as Active Citizens.</a:t>
            </a:r>
          </a:p>
          <a:p>
            <a:endParaRPr lang="en-US" sz="1800" dirty="0">
              <a:solidFill>
                <a:schemeClr val="tx1"/>
              </a:solidFill>
            </a:endParaRPr>
          </a:p>
          <a:p>
            <a:r>
              <a:rPr lang="en-US" sz="1800" u="sng" dirty="0">
                <a:solidFill>
                  <a:schemeClr val="tx1"/>
                </a:solidFill>
              </a:rPr>
              <a:t>Plan of Action</a:t>
            </a:r>
            <a:r>
              <a:rPr lang="en-US" sz="1800" dirty="0">
                <a:solidFill>
                  <a:schemeClr val="tx1"/>
                </a:solidFill>
              </a:rPr>
              <a:t>:</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Define Active Citizenship in their own words</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Differentiate between the rights and responsibilities of citizenship</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effective ways of volunteering as an Active Citizen</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four dimensions of Active Citizenship</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topics that Active Citizens should have a grasp of</a:t>
            </a:r>
          </a:p>
          <a:p>
            <a:pPr marL="342900" marR="0" lvl="0" indent="-342900">
              <a:lnSpc>
                <a:spcPct val="115000"/>
              </a:lnSpc>
              <a:spcBef>
                <a:spcPts val="0"/>
              </a:spcBef>
              <a:spcAft>
                <a:spcPts val="0"/>
              </a:spcAft>
              <a:buFont typeface="+mj-lt"/>
              <a:buAutoNum type="arabicPeriod"/>
            </a:pPr>
            <a:r>
              <a:rPr lang="en-US"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Identify the skills and aptitudes of an Active Citizen</a:t>
            </a:r>
          </a:p>
          <a:p>
            <a:pPr lvl="1"/>
            <a:endParaRPr lang="en-US" dirty="0">
              <a:solidFill>
                <a:schemeClr val="tx1"/>
              </a:solidFill>
            </a:endParaRPr>
          </a:p>
          <a:p>
            <a:r>
              <a:rPr lang="en-US" sz="1800" b="1" u="sng" dirty="0">
                <a:solidFill>
                  <a:schemeClr val="tx1"/>
                </a:solidFill>
              </a:rPr>
              <a:t>Essential Question</a:t>
            </a:r>
            <a:r>
              <a:rPr lang="en-US" sz="1800" dirty="0">
                <a:solidFill>
                  <a:schemeClr val="tx1"/>
                </a:solidFill>
              </a:rPr>
              <a:t>:</a:t>
            </a:r>
          </a:p>
          <a:p>
            <a:r>
              <a:rPr lang="en-US" sz="1800" dirty="0">
                <a:solidFill>
                  <a:schemeClr val="tx1"/>
                </a:solidFill>
              </a:rPr>
              <a:t>What is an Active Citizen?</a:t>
            </a:r>
          </a:p>
        </p:txBody>
      </p:sp>
    </p:spTree>
    <p:extLst>
      <p:ext uri="{BB962C8B-B14F-4D97-AF65-F5344CB8AC3E}">
        <p14:creationId xmlns:p14="http://schemas.microsoft.com/office/powerpoint/2010/main" val="37155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What is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57200" y="2133601"/>
            <a:ext cx="8229600" cy="1066800"/>
          </a:xfrm>
        </p:spPr>
        <p:txBody>
          <a:bodyPr/>
          <a:lstStyle/>
          <a:p>
            <a:pPr marL="0" indent="0">
              <a:buNone/>
            </a:pPr>
            <a:r>
              <a:rPr lang="en-US" sz="1800" i="1" dirty="0">
                <a:effectLst/>
                <a:latin typeface="Calibri" panose="020F0502020204030204" pitchFamily="34" charset="0"/>
                <a:ea typeface="Calibri" panose="020F0502020204030204" pitchFamily="34" charset="0"/>
                <a:cs typeface="Times New Roman" panose="02020603050405020304" pitchFamily="18" charset="0"/>
              </a:rPr>
              <a:t>Active Citizenship is the philosophy that citizens should work toward the improvement of their community, through economic participation, public volunteer work, and other such efforts to improve life for all citizens.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6" name="Picture 5" descr="See the source image">
            <a:extLst>
              <a:ext uri="{FF2B5EF4-FFF2-40B4-BE49-F238E27FC236}">
                <a16:creationId xmlns:a16="http://schemas.microsoft.com/office/drawing/2014/main" id="{E6B7D1EC-63FC-46B4-A954-3BCED19C5C0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3599330"/>
            <a:ext cx="3192780" cy="1905000"/>
          </a:xfrm>
          <a:prstGeom prst="rect">
            <a:avLst/>
          </a:prstGeom>
          <a:noFill/>
          <a:ln>
            <a:noFill/>
          </a:ln>
        </p:spPr>
      </p:pic>
      <p:sp>
        <p:nvSpPr>
          <p:cNvPr id="7" name="Content Placeholder 4">
            <a:extLst>
              <a:ext uri="{FF2B5EF4-FFF2-40B4-BE49-F238E27FC236}">
                <a16:creationId xmlns:a16="http://schemas.microsoft.com/office/drawing/2014/main" id="{AFC42F83-9155-4CE4-8F7A-FB7BB2197913}"/>
              </a:ext>
            </a:extLst>
          </p:cNvPr>
          <p:cNvSpPr txBox="1">
            <a:spLocks/>
          </p:cNvSpPr>
          <p:nvPr/>
        </p:nvSpPr>
        <p:spPr>
          <a:xfrm>
            <a:off x="3886200" y="3200401"/>
            <a:ext cx="4953000" cy="30479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800" dirty="0">
                <a:effectLst/>
                <a:latin typeface="Calibri" panose="020F0502020204030204" pitchFamily="34" charset="0"/>
                <a:ea typeface="Calibri" panose="020F0502020204030204" pitchFamily="34" charset="0"/>
                <a:cs typeface="Times New Roman" panose="02020603050405020304" pitchFamily="18" charset="0"/>
              </a:rPr>
              <a:t>Democracies need active, informed and responsible citizens; citizens who are willing and able to take responsibility for themselves and their communities and contribute to the political process.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An effective Active Citizen is a person who understands the obligation and undertakes the responsibility to improve community conditions, build healthier communities and address social problems.</a:t>
            </a:r>
            <a:endParaRPr lang="en-US" dirty="0"/>
          </a:p>
        </p:txBody>
      </p:sp>
    </p:spTree>
    <p:extLst>
      <p:ext uri="{BB962C8B-B14F-4D97-AF65-F5344CB8AC3E}">
        <p14:creationId xmlns:p14="http://schemas.microsoft.com/office/powerpoint/2010/main" val="3771397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p:txBody>
          <a:bodyPr/>
          <a:lstStyle/>
          <a:p>
            <a:r>
              <a:rPr lang="en-US" dirty="0"/>
              <a:t>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4114800" y="1600200"/>
            <a:ext cx="4572000" cy="4525963"/>
          </a:xfrm>
        </p:spPr>
        <p:txBody>
          <a:bodyPr>
            <a:normAutofit/>
          </a:bodyPr>
          <a:lstStyle/>
          <a:p>
            <a:r>
              <a:rPr lang="en-US" sz="2400" dirty="0"/>
              <a:t>Active Citizens don’t expect the government to solve every problem</a:t>
            </a:r>
          </a:p>
          <a:p>
            <a:r>
              <a:rPr lang="en-US" sz="2400" dirty="0"/>
              <a:t>They want to engage within the government systems, with the support of governing agencies, to mutually solve problems and improve community life</a:t>
            </a:r>
          </a:p>
          <a:p>
            <a:r>
              <a:rPr lang="en-US" sz="2400" dirty="0"/>
              <a:t>Citizens have </a:t>
            </a:r>
            <a:r>
              <a:rPr lang="en-US" sz="2400" u="sng" dirty="0"/>
              <a:t>rights</a:t>
            </a:r>
            <a:r>
              <a:rPr lang="en-US" sz="2400" dirty="0"/>
              <a:t> AND </a:t>
            </a:r>
            <a:r>
              <a:rPr lang="en-US" sz="2400" u="sng" dirty="0"/>
              <a:t>responsibilities</a:t>
            </a:r>
            <a:r>
              <a:rPr lang="en-US" sz="2400" dirty="0"/>
              <a:t> – it’s our country too!</a:t>
            </a:r>
          </a:p>
        </p:txBody>
      </p:sp>
      <p:pic>
        <p:nvPicPr>
          <p:cNvPr id="6" name="Picture 5" descr="See the source image">
            <a:extLst>
              <a:ext uri="{FF2B5EF4-FFF2-40B4-BE49-F238E27FC236}">
                <a16:creationId xmlns:a16="http://schemas.microsoft.com/office/drawing/2014/main" id="{6B1FE6AE-C91C-4417-8DCA-7B9F42B1E83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09800"/>
            <a:ext cx="2743200" cy="3124200"/>
          </a:xfrm>
          <a:prstGeom prst="rect">
            <a:avLst/>
          </a:prstGeom>
          <a:noFill/>
          <a:ln>
            <a:noFill/>
          </a:ln>
        </p:spPr>
      </p:pic>
    </p:spTree>
    <p:extLst>
      <p:ext uri="{BB962C8B-B14F-4D97-AF65-F5344CB8AC3E}">
        <p14:creationId xmlns:p14="http://schemas.microsoft.com/office/powerpoint/2010/main" val="3305798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7794-AEE6-41BB-A8E5-D60CD2ECDE0F}"/>
              </a:ext>
            </a:extLst>
          </p:cNvPr>
          <p:cNvSpPr>
            <a:spLocks noGrp="1"/>
          </p:cNvSpPr>
          <p:nvPr>
            <p:ph type="title"/>
          </p:nvPr>
        </p:nvSpPr>
        <p:spPr>
          <a:xfrm>
            <a:off x="1134687" y="274638"/>
            <a:ext cx="6858000" cy="1143000"/>
          </a:xfrm>
        </p:spPr>
        <p:txBody>
          <a:bodyPr anchor="ctr">
            <a:normAutofit/>
          </a:bodyPr>
          <a:lstStyle/>
          <a:p>
            <a:r>
              <a:rPr lang="en-US" dirty="0"/>
              <a:t>Volunteering</a:t>
            </a:r>
          </a:p>
        </p:txBody>
      </p:sp>
      <p:sp>
        <p:nvSpPr>
          <p:cNvPr id="3" name="Content Placeholder 2">
            <a:extLst>
              <a:ext uri="{FF2B5EF4-FFF2-40B4-BE49-F238E27FC236}">
                <a16:creationId xmlns:a16="http://schemas.microsoft.com/office/drawing/2014/main" id="{BB4CAD7F-5900-481E-93E7-B62C6A9EA6B7}"/>
              </a:ext>
            </a:extLst>
          </p:cNvPr>
          <p:cNvSpPr>
            <a:spLocks noGrp="1"/>
          </p:cNvSpPr>
          <p:nvPr>
            <p:ph sz="half" idx="1"/>
          </p:nvPr>
        </p:nvSpPr>
        <p:spPr>
          <a:xfrm>
            <a:off x="457200" y="1828800"/>
            <a:ext cx="4038600" cy="4297363"/>
          </a:xfrm>
        </p:spPr>
        <p:txBody>
          <a:bodyPr>
            <a:normAutofit/>
          </a:bodyPr>
          <a:lstStyle/>
          <a:p>
            <a:r>
              <a:rPr lang="en-US" dirty="0"/>
              <a:t>Help out in the community</a:t>
            </a:r>
          </a:p>
          <a:p>
            <a:r>
              <a:rPr lang="en-US" dirty="0"/>
              <a:t>Projects that improve life</a:t>
            </a:r>
          </a:p>
          <a:p>
            <a:r>
              <a:rPr lang="en-US" dirty="0"/>
              <a:t>Lend your expertise to those who can’t afford it</a:t>
            </a:r>
          </a:p>
          <a:p>
            <a:r>
              <a:rPr lang="en-US" dirty="0"/>
              <a:t>Many hands make light work</a:t>
            </a:r>
          </a:p>
        </p:txBody>
      </p:sp>
      <p:pic>
        <p:nvPicPr>
          <p:cNvPr id="4098" name="Picture 2" descr="See the source image">
            <a:extLst>
              <a:ext uri="{FF2B5EF4-FFF2-40B4-BE49-F238E27FC236}">
                <a16:creationId xmlns:a16="http://schemas.microsoft.com/office/drawing/2014/main" id="{3B7B4335-F3B2-4B26-9CE9-40EBCBB1CA3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648200" y="2338315"/>
            <a:ext cx="4038600" cy="3221077"/>
          </a:xfrm>
          <a:prstGeom prst="rect">
            <a:avLst/>
          </a:prstGeom>
          <a:solidFill>
            <a:srgbClr val="FFFFFF"/>
          </a:solidFill>
        </p:spPr>
      </p:pic>
    </p:spTree>
    <p:extLst>
      <p:ext uri="{BB962C8B-B14F-4D97-AF65-F5344CB8AC3E}">
        <p14:creationId xmlns:p14="http://schemas.microsoft.com/office/powerpoint/2010/main" val="20746095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F1C38-454C-4728-8817-8E110FFBB293}"/>
              </a:ext>
            </a:extLst>
          </p:cNvPr>
          <p:cNvSpPr>
            <a:spLocks noGrp="1"/>
          </p:cNvSpPr>
          <p:nvPr>
            <p:ph type="title"/>
          </p:nvPr>
        </p:nvSpPr>
        <p:spPr>
          <a:xfrm>
            <a:off x="1134687" y="274638"/>
            <a:ext cx="6858000" cy="1143000"/>
          </a:xfrm>
        </p:spPr>
        <p:txBody>
          <a:bodyPr anchor="ctr">
            <a:normAutofit/>
          </a:bodyPr>
          <a:lstStyle/>
          <a:p>
            <a:r>
              <a:rPr lang="en-US" dirty="0"/>
              <a:t>Active Citizenship</a:t>
            </a:r>
          </a:p>
        </p:txBody>
      </p:sp>
      <p:sp>
        <p:nvSpPr>
          <p:cNvPr id="3" name="Content Placeholder 2">
            <a:extLst>
              <a:ext uri="{FF2B5EF4-FFF2-40B4-BE49-F238E27FC236}">
                <a16:creationId xmlns:a16="http://schemas.microsoft.com/office/drawing/2014/main" id="{C9BB20E7-0C50-48B4-8F8C-63B65BCA40B8}"/>
              </a:ext>
            </a:extLst>
          </p:cNvPr>
          <p:cNvSpPr>
            <a:spLocks noGrp="1"/>
          </p:cNvSpPr>
          <p:nvPr>
            <p:ph sz="half" idx="1"/>
          </p:nvPr>
        </p:nvSpPr>
        <p:spPr>
          <a:xfrm>
            <a:off x="457200" y="1600200"/>
            <a:ext cx="4038600" cy="4525963"/>
          </a:xfrm>
        </p:spPr>
        <p:txBody>
          <a:bodyPr>
            <a:normAutofit/>
          </a:bodyPr>
          <a:lstStyle/>
          <a:p>
            <a:r>
              <a:rPr lang="en-US" dirty="0"/>
              <a:t>Active Citizenship brings people together</a:t>
            </a:r>
          </a:p>
          <a:p>
            <a:r>
              <a:rPr lang="en-US" dirty="0"/>
              <a:t>Counters the isolation of the Internet</a:t>
            </a:r>
          </a:p>
          <a:p>
            <a:r>
              <a:rPr lang="en-US" dirty="0"/>
              <a:t>Allows for discourse</a:t>
            </a:r>
          </a:p>
          <a:p>
            <a:r>
              <a:rPr lang="en-US" dirty="0"/>
              <a:t>Brings out our similarities, makes us realize our differences are minor</a:t>
            </a:r>
          </a:p>
        </p:txBody>
      </p:sp>
      <p:pic>
        <p:nvPicPr>
          <p:cNvPr id="4" name="Picture 3">
            <a:extLst>
              <a:ext uri="{FF2B5EF4-FFF2-40B4-BE49-F238E27FC236}">
                <a16:creationId xmlns:a16="http://schemas.microsoft.com/office/drawing/2014/main" id="{58EA8EA6-A832-4437-BC8D-D07E9F698C8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4934703" y="1600200"/>
            <a:ext cx="3465594" cy="4525963"/>
          </a:xfrm>
          <a:prstGeom prst="rect">
            <a:avLst/>
          </a:prstGeom>
          <a:noFill/>
          <a:ln>
            <a:noFill/>
          </a:ln>
        </p:spPr>
      </p:pic>
    </p:spTree>
    <p:extLst>
      <p:ext uri="{BB962C8B-B14F-4D97-AF65-F5344CB8AC3E}">
        <p14:creationId xmlns:p14="http://schemas.microsoft.com/office/powerpoint/2010/main" val="4222663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E50972A-FBE2-435E-AC46-B0B3087DB9B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780155"/>
            <a:ext cx="3096260" cy="2955290"/>
          </a:xfrm>
          <a:prstGeom prst="rect">
            <a:avLst/>
          </a:prstGeom>
          <a:noFill/>
          <a:ln>
            <a:noFill/>
          </a:ln>
        </p:spPr>
      </p:pic>
      <p:sp>
        <p:nvSpPr>
          <p:cNvPr id="4" name="Title 3">
            <a:extLst>
              <a:ext uri="{FF2B5EF4-FFF2-40B4-BE49-F238E27FC236}">
                <a16:creationId xmlns:a16="http://schemas.microsoft.com/office/drawing/2014/main" id="{1E7B5C62-9509-42E8-9009-55CF1D4B5E54}"/>
              </a:ext>
            </a:extLst>
          </p:cNvPr>
          <p:cNvSpPr>
            <a:spLocks noGrp="1"/>
          </p:cNvSpPr>
          <p:nvPr>
            <p:ph type="title"/>
          </p:nvPr>
        </p:nvSpPr>
        <p:spPr>
          <a:xfrm>
            <a:off x="1295400" y="304800"/>
            <a:ext cx="7162800" cy="1143000"/>
          </a:xfrm>
        </p:spPr>
        <p:txBody>
          <a:bodyPr>
            <a:noAutofit/>
          </a:bodyPr>
          <a:lstStyle/>
          <a:p>
            <a:r>
              <a:rPr lang="en-US" sz="3600" dirty="0"/>
              <a:t>4 Dimensions of Active Citizenship</a:t>
            </a:r>
          </a:p>
        </p:txBody>
      </p:sp>
      <p:sp>
        <p:nvSpPr>
          <p:cNvPr id="5" name="Content Placeholder 4">
            <a:extLst>
              <a:ext uri="{FF2B5EF4-FFF2-40B4-BE49-F238E27FC236}">
                <a16:creationId xmlns:a16="http://schemas.microsoft.com/office/drawing/2014/main" id="{5B7E82D2-DCD0-4182-9E3B-AB7C45FFC9FB}"/>
              </a:ext>
            </a:extLst>
          </p:cNvPr>
          <p:cNvSpPr>
            <a:spLocks noGrp="1"/>
          </p:cNvSpPr>
          <p:nvPr>
            <p:ph idx="1"/>
          </p:nvPr>
        </p:nvSpPr>
        <p:spPr>
          <a:xfrm>
            <a:off x="381000" y="1600200"/>
            <a:ext cx="7239000" cy="4525963"/>
          </a:xfrm>
        </p:spPr>
        <p:txBody>
          <a:bodyPr>
            <a:normAutofit fontScale="92500"/>
          </a:bodyPr>
          <a:lstStyle/>
          <a:p>
            <a:r>
              <a:rPr lang="en-US" sz="2800" dirty="0"/>
              <a:t>Protest and Social Change</a:t>
            </a:r>
          </a:p>
          <a:p>
            <a:pPr lvl="1"/>
            <a:r>
              <a:rPr lang="en-US" sz="2200" dirty="0"/>
              <a:t>Petitions, demonstrations, boycotts, political engagement</a:t>
            </a:r>
          </a:p>
          <a:p>
            <a:pPr lvl="1"/>
            <a:r>
              <a:rPr lang="en-US" sz="2200" dirty="0"/>
              <a:t>Human Rights &amp; Environmental Organizations, Unions</a:t>
            </a:r>
          </a:p>
          <a:p>
            <a:r>
              <a:rPr lang="en-US" sz="2800" dirty="0"/>
              <a:t>Community Life</a:t>
            </a:r>
          </a:p>
          <a:p>
            <a:pPr lvl="1"/>
            <a:r>
              <a:rPr lang="en-US" sz="2200" dirty="0"/>
              <a:t>Religious organizations, Business, Cultural &amp; Social Groups</a:t>
            </a:r>
          </a:p>
          <a:p>
            <a:pPr lvl="1"/>
            <a:r>
              <a:rPr lang="en-US" sz="2200" dirty="0"/>
              <a:t>Sports, PTA</a:t>
            </a:r>
          </a:p>
          <a:p>
            <a:r>
              <a:rPr lang="en-US" sz="2800" dirty="0"/>
              <a:t>Representative Democracy</a:t>
            </a:r>
          </a:p>
          <a:p>
            <a:pPr lvl="1"/>
            <a:r>
              <a:rPr lang="en-US" sz="2200" dirty="0"/>
              <a:t>Political Parties, Voting, Community-level Politics</a:t>
            </a:r>
          </a:p>
          <a:p>
            <a:r>
              <a:rPr lang="en-US" sz="2800" dirty="0"/>
              <a:t>Democratic Values</a:t>
            </a:r>
          </a:p>
          <a:p>
            <a:pPr lvl="1"/>
            <a:r>
              <a:rPr lang="en-US" sz="2200" dirty="0"/>
              <a:t>Democracy, Intercultural Understanding, </a:t>
            </a:r>
          </a:p>
          <a:p>
            <a:pPr lvl="1"/>
            <a:r>
              <a:rPr lang="en-US" sz="2200" dirty="0"/>
              <a:t>Human Rights</a:t>
            </a:r>
          </a:p>
        </p:txBody>
      </p:sp>
    </p:spTree>
    <p:extLst>
      <p:ext uri="{BB962C8B-B14F-4D97-AF65-F5344CB8AC3E}">
        <p14:creationId xmlns:p14="http://schemas.microsoft.com/office/powerpoint/2010/main" val="40098592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3A00655A302474D88B2B49F2E449606" ma:contentTypeVersion="12" ma:contentTypeDescription="Create a new document." ma:contentTypeScope="" ma:versionID="f216cd87623845bc0d84cdbf854e4cfe">
  <xsd:schema xmlns:xsd="http://www.w3.org/2001/XMLSchema" xmlns:xs="http://www.w3.org/2001/XMLSchema" xmlns:p="http://schemas.microsoft.com/office/2006/metadata/properties" xmlns:ns2="2665fec4-cfca-41c5-9f2f-25aa23ac4cd6" xmlns:ns3="8c6ba933-d8ba-4763-869f-28ea2b188e6f" targetNamespace="http://schemas.microsoft.com/office/2006/metadata/properties" ma:root="true" ma:fieldsID="be0b24c83c9f7e726db38c948ca0ec3f" ns2:_="" ns3:_="">
    <xsd:import namespace="2665fec4-cfca-41c5-9f2f-25aa23ac4cd6"/>
    <xsd:import namespace="8c6ba933-d8ba-4763-869f-28ea2b188e6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65fec4-cfca-41c5-9f2f-25aa23ac4c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c6ba933-d8ba-4763-869f-28ea2b188e6f"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18B9AC1-9694-494F-AEE0-4CC689C758FF}">
  <ds:schemaRefs>
    <ds:schemaRef ds:uri="http://schemas.microsoft.com/sharepoint/v3/contenttype/forms"/>
  </ds:schemaRefs>
</ds:datastoreItem>
</file>

<file path=customXml/itemProps2.xml><?xml version="1.0" encoding="utf-8"?>
<ds:datastoreItem xmlns:ds="http://schemas.openxmlformats.org/officeDocument/2006/customXml" ds:itemID="{96CB5FD6-3B2E-4671-B23F-3F0B069B9CDB}">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202472F-EECF-4775-8A1B-BC63DC45F8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65fec4-cfca-41c5-9f2f-25aa23ac4cd6"/>
    <ds:schemaRef ds:uri="8c6ba933-d8ba-4763-869f-28ea2b188e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287</TotalTime>
  <Words>1837</Words>
  <Application>Microsoft Office PowerPoint</Application>
  <PresentationFormat>On-screen Show (4:3)</PresentationFormat>
  <Paragraphs>260</Paragraphs>
  <Slides>39</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Courier New</vt:lpstr>
      <vt:lpstr>Symbol</vt:lpstr>
      <vt:lpstr>Times New Roman</vt:lpstr>
      <vt:lpstr>Wingdings</vt:lpstr>
      <vt:lpstr>Office Theme</vt:lpstr>
      <vt:lpstr>PowerPoint Presentation</vt:lpstr>
      <vt:lpstr>Improve Your State, Country,  and Planet</vt:lpstr>
      <vt:lpstr>Improving Your State, Country, and planet: Unit Objectives </vt:lpstr>
      <vt:lpstr>What is Active Citizenship?  </vt:lpstr>
      <vt:lpstr>What is Active Citizenship?</vt:lpstr>
      <vt:lpstr>Active Citizenship</vt:lpstr>
      <vt:lpstr>Volunteering</vt:lpstr>
      <vt:lpstr>Active Citizenship</vt:lpstr>
      <vt:lpstr>4 Dimensions of Active Citizenship</vt:lpstr>
      <vt:lpstr>Summary of Active Citizenship</vt:lpstr>
      <vt:lpstr>Summary of Active Citizenship</vt:lpstr>
      <vt:lpstr>Summary of Active Citizenship</vt:lpstr>
      <vt:lpstr>Summary of Active Citizenship</vt:lpstr>
      <vt:lpstr>Summary of Active Citizenship</vt:lpstr>
      <vt:lpstr>Citizenship Education</vt:lpstr>
      <vt:lpstr>Citizenship Education</vt:lpstr>
      <vt:lpstr>Citizenship Education</vt:lpstr>
      <vt:lpstr>Check On Understanding</vt:lpstr>
      <vt:lpstr>How to be an Active Citizen  </vt:lpstr>
      <vt:lpstr>Being an Active Citizen</vt:lpstr>
      <vt:lpstr>Topics Good Citizens Know:</vt:lpstr>
      <vt:lpstr>Characteristics of Active Citizenship</vt:lpstr>
      <vt:lpstr>Tips for Active Citizens</vt:lpstr>
      <vt:lpstr>How to Create Positive Change</vt:lpstr>
      <vt:lpstr>Practical Exercise</vt:lpstr>
      <vt:lpstr>Practical Exercise</vt:lpstr>
      <vt:lpstr>PowerPoint Presentation</vt:lpstr>
      <vt:lpstr>Check On Understanding</vt:lpstr>
      <vt:lpstr>Models for Active Citizenship  </vt:lpstr>
      <vt:lpstr>Model for Active Citizens</vt:lpstr>
      <vt:lpstr>“Take Part” Model</vt:lpstr>
      <vt:lpstr>JCI Framework / Model</vt:lpstr>
      <vt:lpstr>Learning Outcomes of  Character &amp; Citizenship Development Model</vt:lpstr>
      <vt:lpstr>Be an Active Citizen!</vt:lpstr>
      <vt:lpstr>Check On Understanding</vt:lpstr>
      <vt:lpstr>Active Citizenship Self-Assessment</vt:lpstr>
      <vt:lpstr>Take the Self Assessment</vt:lpstr>
      <vt:lpstr>Use the Self-Assessment</vt:lpstr>
      <vt:lpstr>Check On Understanding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Grace Edinboro</dc:creator>
  <cp:lastModifiedBy>Grace Edinboro</cp:lastModifiedBy>
  <cp:revision>7</cp:revision>
  <dcterms:created xsi:type="dcterms:W3CDTF">2021-01-02T19:30:09Z</dcterms:created>
  <dcterms:modified xsi:type="dcterms:W3CDTF">2021-01-03T17:37:55Z</dcterms:modified>
</cp:coreProperties>
</file>