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handoutMasterIdLst>
    <p:handoutMasterId r:id="rId47"/>
  </p:handoutMasterIdLst>
  <p:sldIdLst>
    <p:sldId id="1459" r:id="rId2"/>
    <p:sldId id="1544" r:id="rId3"/>
    <p:sldId id="1813" r:id="rId4"/>
    <p:sldId id="1870" r:id="rId5"/>
    <p:sldId id="1871" r:id="rId6"/>
    <p:sldId id="1872" r:id="rId7"/>
    <p:sldId id="1873" r:id="rId8"/>
    <p:sldId id="1876" r:id="rId9"/>
    <p:sldId id="1874" r:id="rId10"/>
    <p:sldId id="1875" r:id="rId11"/>
    <p:sldId id="1877" r:id="rId12"/>
    <p:sldId id="1878" r:id="rId13"/>
    <p:sldId id="1879" r:id="rId14"/>
    <p:sldId id="1880" r:id="rId15"/>
    <p:sldId id="1839" r:id="rId16"/>
    <p:sldId id="1868" r:id="rId17"/>
    <p:sldId id="1881" r:id="rId18"/>
    <p:sldId id="1882" r:id="rId19"/>
    <p:sldId id="1883" r:id="rId20"/>
    <p:sldId id="1884" r:id="rId21"/>
    <p:sldId id="1885" r:id="rId22"/>
    <p:sldId id="1869" r:id="rId23"/>
    <p:sldId id="1843" r:id="rId24"/>
    <p:sldId id="1886" r:id="rId25"/>
    <p:sldId id="1887" r:id="rId26"/>
    <p:sldId id="1896" r:id="rId27"/>
    <p:sldId id="1888" r:id="rId28"/>
    <p:sldId id="1889" r:id="rId29"/>
    <p:sldId id="1890" r:id="rId30"/>
    <p:sldId id="1891" r:id="rId31"/>
    <p:sldId id="1892" r:id="rId32"/>
    <p:sldId id="1893" r:id="rId33"/>
    <p:sldId id="1894" r:id="rId34"/>
    <p:sldId id="1895" r:id="rId35"/>
    <p:sldId id="1897" r:id="rId36"/>
    <p:sldId id="1898" r:id="rId37"/>
    <p:sldId id="1845" r:id="rId38"/>
    <p:sldId id="1846" r:id="rId39"/>
    <p:sldId id="1867" r:id="rId40"/>
    <p:sldId id="1899" r:id="rId41"/>
    <p:sldId id="1900" r:id="rId42"/>
    <p:sldId id="1901" r:id="rId43"/>
    <p:sldId id="1902" r:id="rId44"/>
    <p:sldId id="1848" r:id="rId4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  <a:srgbClr val="FFCC66"/>
    <a:srgbClr val="FFF001"/>
    <a:srgbClr val="BFB550"/>
    <a:srgbClr val="BBB24F"/>
    <a:srgbClr val="FFF1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5049" autoAdjust="0"/>
  </p:normalViewPr>
  <p:slideViewPr>
    <p:cSldViewPr>
      <p:cViewPr varScale="1">
        <p:scale>
          <a:sx n="73" d="100"/>
          <a:sy n="73" d="100"/>
        </p:scale>
        <p:origin x="153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601A4-CC88-48A6-9B7D-539429C8ECEF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D0752-3E85-42C8-B02F-7E6DF29A7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07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14559-057E-4323-8467-AB2D2C4A3159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B14D2-E08D-4CFC-9F58-A103582B4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B14D2-E08D-4CFC-9F58-A103582B4F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>
                <a:ln w="22225">
                  <a:solidFill>
                    <a:schemeClr val="tx1"/>
                  </a:solidFill>
                  <a:prstDash val="solid"/>
                </a:ln>
              </a:rPr>
              <a:t>Since 1911</a:t>
            </a:r>
            <a:endParaRPr lang="en-US" b="1" dirty="0">
              <a:ln w="22225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6" descr="California Cadet Corps Centennial Celebration 3 | by Thomas Wasp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2400" y="-646777"/>
            <a:ext cx="9930581" cy="76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723900" y="6172200"/>
            <a:ext cx="7696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5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1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984"/>
            <a:ext cx="1132114" cy="149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22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3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5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5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5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8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0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8A1D-3DFB-4112-A7CF-DB4360141C03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Creating Leaders Since 1911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AA14-995F-4E62-BD20-27ACA01654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984"/>
            <a:ext cx="1132114" cy="149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0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career.com/career/advice/interview/job-interview-tips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609600"/>
            <a:ext cx="7772400" cy="1851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California Cadet Corps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Curriculum on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College &amp; Careers</a:t>
            </a:r>
          </a:p>
        </p:txBody>
      </p:sp>
      <p:sp>
        <p:nvSpPr>
          <p:cNvPr id="7" name="Title 1"/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</a:rPr>
              <a:t>“Civilian Careers and Jobs”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4BF6-2D92-4B88-9F3F-86B8D32C2D72}" type="datetime1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>
                <a:ln w="22225">
                  <a:solidFill>
                    <a:schemeClr val="tx1"/>
                  </a:solidFill>
                  <a:prstDash val="solid"/>
                </a:ln>
              </a:rPr>
              <a:t>Since 1911</a:t>
            </a:r>
            <a:endParaRPr lang="en-US" b="1" dirty="0">
              <a:ln w="22225"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1221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the OOH?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BLS Occupational Outlook Handbook has:</a:t>
            </a:r>
          </a:p>
          <a:p>
            <a:endParaRPr lang="en-US" sz="2400" dirty="0"/>
          </a:p>
          <a:p>
            <a:r>
              <a:rPr lang="en-US" sz="2400" dirty="0"/>
              <a:t>Hundreds of Occupations</a:t>
            </a:r>
          </a:p>
          <a:p>
            <a:pPr lvl="1"/>
            <a:r>
              <a:rPr lang="en-US" sz="2000" dirty="0"/>
              <a:t>Employment projections for the next decade</a:t>
            </a:r>
          </a:p>
          <a:p>
            <a:pPr lvl="1"/>
            <a:r>
              <a:rPr lang="en-US" sz="2000" dirty="0"/>
              <a:t>Job descriptions</a:t>
            </a:r>
          </a:p>
          <a:p>
            <a:pPr lvl="1"/>
            <a:r>
              <a:rPr lang="en-US" sz="2000" dirty="0"/>
              <a:t>The normal work environment for each job described</a:t>
            </a:r>
          </a:p>
          <a:p>
            <a:pPr lvl="1"/>
            <a:r>
              <a:rPr lang="en-US" sz="2000" dirty="0"/>
              <a:t>Description of what you do in each job</a:t>
            </a:r>
          </a:p>
          <a:p>
            <a:pPr lvl="1"/>
            <a:r>
              <a:rPr lang="en-US" sz="2000" dirty="0"/>
              <a:t>How to get that type of job</a:t>
            </a:r>
          </a:p>
          <a:p>
            <a:pPr lvl="2"/>
            <a:r>
              <a:rPr lang="en-US" sz="1600" dirty="0"/>
              <a:t>Requirements like education or certification programs</a:t>
            </a:r>
          </a:p>
          <a:p>
            <a:pPr lvl="1"/>
            <a:r>
              <a:rPr lang="en-US" sz="2000" dirty="0"/>
              <a:t>Average pay for each job</a:t>
            </a:r>
          </a:p>
          <a:p>
            <a:pPr lvl="1"/>
            <a:r>
              <a:rPr lang="en-US" sz="2000" dirty="0"/>
              <a:t>State data regarding how many jobs there are now and projected to be</a:t>
            </a:r>
          </a:p>
          <a:p>
            <a:pPr lvl="1"/>
            <a:r>
              <a:rPr lang="en-US" sz="2000" dirty="0"/>
              <a:t>Qualities needed to be successful in each job</a:t>
            </a:r>
          </a:p>
        </p:txBody>
      </p:sp>
    </p:spTree>
    <p:extLst>
      <p:ext uri="{BB962C8B-B14F-4D97-AF65-F5344CB8AC3E}">
        <p14:creationId xmlns:p14="http://schemas.microsoft.com/office/powerpoint/2010/main" val="1923274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OOH also refers you to data at state and county levels</a:t>
            </a:r>
          </a:p>
          <a:p>
            <a:r>
              <a:rPr lang="en-US" sz="2800" dirty="0"/>
              <a:t>Articles regarding the data in their surveys</a:t>
            </a:r>
          </a:p>
          <a:p>
            <a:r>
              <a:rPr lang="en-US" sz="2800" dirty="0"/>
              <a:t>Search tool to determine:</a:t>
            </a:r>
          </a:p>
          <a:p>
            <a:pPr lvl="1"/>
            <a:r>
              <a:rPr lang="en-US" sz="2400" dirty="0"/>
              <a:t>What jobs are projected to grow at various rates</a:t>
            </a:r>
          </a:p>
          <a:p>
            <a:pPr lvl="1"/>
            <a:r>
              <a:rPr lang="en-US" sz="2400" dirty="0"/>
              <a:t>Jobs for different education levels</a:t>
            </a:r>
          </a:p>
          <a:p>
            <a:pPr lvl="1"/>
            <a:r>
              <a:rPr lang="en-US" sz="2400" dirty="0"/>
              <a:t>Jobs for different pay levels</a:t>
            </a:r>
          </a:p>
        </p:txBody>
      </p:sp>
    </p:spTree>
    <p:extLst>
      <p:ext uri="{BB962C8B-B14F-4D97-AF65-F5344CB8AC3E}">
        <p14:creationId xmlns:p14="http://schemas.microsoft.com/office/powerpoint/2010/main" val="3563324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Important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your job search, what is most important to you?</a:t>
            </a:r>
          </a:p>
          <a:p>
            <a:endParaRPr lang="en-US" sz="2800" dirty="0"/>
          </a:p>
          <a:p>
            <a:r>
              <a:rPr lang="en-US" sz="2800" dirty="0"/>
              <a:t>Overall Salary</a:t>
            </a:r>
          </a:p>
          <a:p>
            <a:r>
              <a:rPr lang="en-US" sz="2800" dirty="0"/>
              <a:t>Amount of education you’ll need</a:t>
            </a:r>
          </a:p>
          <a:p>
            <a:r>
              <a:rPr lang="en-US" sz="2800" dirty="0"/>
              <a:t>Job security</a:t>
            </a:r>
          </a:p>
          <a:p>
            <a:r>
              <a:rPr lang="en-US" sz="2800" dirty="0"/>
              <a:t>A specific field you love</a:t>
            </a:r>
          </a:p>
          <a:p>
            <a:endParaRPr lang="en-US" sz="2800" dirty="0"/>
          </a:p>
          <a:p>
            <a:r>
              <a:rPr lang="en-US" sz="2800" dirty="0"/>
              <a:t>Use the OOH to narrow your options</a:t>
            </a:r>
          </a:p>
          <a:p>
            <a:r>
              <a:rPr lang="en-US" sz="2800" dirty="0"/>
              <a:t>At the click of a mouse, the OOH is even translated into Spanish!</a:t>
            </a:r>
          </a:p>
        </p:txBody>
      </p:sp>
    </p:spTree>
    <p:extLst>
      <p:ext uri="{BB962C8B-B14F-4D97-AF65-F5344CB8AC3E}">
        <p14:creationId xmlns:p14="http://schemas.microsoft.com/office/powerpoint/2010/main" val="361300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 are MANY programs available that will help you determine careers or jobs that you have the aptitude for</a:t>
            </a:r>
          </a:p>
          <a:p>
            <a:endParaRPr lang="en-US" sz="2800" dirty="0"/>
          </a:p>
          <a:p>
            <a:r>
              <a:rPr lang="en-US" sz="2800" dirty="0"/>
              <a:t>Your Career Counselor can help you with this</a:t>
            </a:r>
          </a:p>
          <a:p>
            <a:endParaRPr lang="en-US" sz="2800" dirty="0"/>
          </a:p>
          <a:p>
            <a:r>
              <a:rPr lang="en-US" sz="2800" dirty="0"/>
              <a:t>Many free and fee-based programs on line to help you find what you’re good at doing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06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real question for you is not “Can I go to college?”</a:t>
            </a:r>
          </a:p>
          <a:p>
            <a:r>
              <a:rPr lang="en-US" sz="2400" dirty="0"/>
              <a:t>It’s “What do I need to do to enter the career field I want a job in?”</a:t>
            </a:r>
          </a:p>
          <a:p>
            <a:endParaRPr lang="en-US" sz="2400" dirty="0"/>
          </a:p>
          <a:p>
            <a:r>
              <a:rPr lang="en-US" sz="2400" dirty="0"/>
              <a:t>Higher education, statistically, promises better jobs and higher salaries</a:t>
            </a:r>
          </a:p>
          <a:p>
            <a:r>
              <a:rPr lang="en-US" sz="2400" dirty="0"/>
              <a:t>But it doesn’t make sense to spend four or more years in college if your dream job doesn’t require a college degree</a:t>
            </a:r>
          </a:p>
          <a:p>
            <a:endParaRPr lang="en-US" sz="2400" dirty="0"/>
          </a:p>
          <a:p>
            <a:r>
              <a:rPr lang="en-US" sz="2400" dirty="0"/>
              <a:t>If you don’t have a “dream job” in mind, higher education may put you in a position for greater success as you make career decisions later in life</a:t>
            </a:r>
          </a:p>
        </p:txBody>
      </p:sp>
    </p:spTree>
    <p:extLst>
      <p:ext uri="{BB962C8B-B14F-4D97-AF65-F5344CB8AC3E}">
        <p14:creationId xmlns:p14="http://schemas.microsoft.com/office/powerpoint/2010/main" val="2557144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Check on Learning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6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87166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FILLING OUT A JOB APPLICATION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C2. Describe the job application process, and important aspects of submitting a job application that will make you more successful.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82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for a Job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It’s likely you’ll be applying for a job soon – even just a part-time job that helps you get by in college</a:t>
            </a:r>
          </a:p>
          <a:p>
            <a:r>
              <a:rPr lang="en-US" sz="3200" dirty="0"/>
              <a:t>How do you find a job?</a:t>
            </a:r>
          </a:p>
          <a:p>
            <a:r>
              <a:rPr lang="en-US" sz="3200" dirty="0"/>
              <a:t>How do you apply?</a:t>
            </a:r>
          </a:p>
          <a:p>
            <a:r>
              <a:rPr lang="en-US" sz="3200" dirty="0"/>
              <a:t>What are some basic rules regarding the process?</a:t>
            </a:r>
          </a:p>
          <a:p>
            <a:endParaRPr lang="en-US" sz="3200" dirty="0"/>
          </a:p>
          <a:p>
            <a:r>
              <a:rPr lang="en-US" sz="3200" dirty="0"/>
              <a:t>This lesson will address these questions!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65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Networking!   Where do your friends and family work?</a:t>
            </a:r>
          </a:p>
          <a:p>
            <a:r>
              <a:rPr lang="en-US" sz="3200" dirty="0"/>
              <a:t>On Line</a:t>
            </a:r>
          </a:p>
          <a:p>
            <a:r>
              <a:rPr lang="en-US" sz="3200" dirty="0"/>
              <a:t>State Employment Development Department</a:t>
            </a:r>
          </a:p>
          <a:p>
            <a:r>
              <a:rPr lang="en-US" sz="3200" dirty="0"/>
              <a:t>Walk In to a Store, Restaurant, etc.</a:t>
            </a:r>
          </a:p>
        </p:txBody>
      </p:sp>
    </p:spTree>
    <p:extLst>
      <p:ext uri="{BB962C8B-B14F-4D97-AF65-F5344CB8AC3E}">
        <p14:creationId xmlns:p14="http://schemas.microsoft.com/office/powerpoint/2010/main" val="4179190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up an application at the business</a:t>
            </a:r>
          </a:p>
          <a:p>
            <a:pPr lvl="1"/>
            <a:r>
              <a:rPr lang="en-US" dirty="0"/>
              <a:t>If you’re going to fill it out there, make sure you have a pen!</a:t>
            </a:r>
          </a:p>
          <a:p>
            <a:pPr lvl="1"/>
            <a:r>
              <a:rPr lang="en-US" dirty="0"/>
              <a:t>Bring important data with you:</a:t>
            </a:r>
          </a:p>
          <a:p>
            <a:pPr lvl="2"/>
            <a:r>
              <a:rPr lang="en-US" dirty="0"/>
              <a:t>Full name &amp; contact info for previous employers</a:t>
            </a:r>
          </a:p>
          <a:p>
            <a:pPr lvl="2"/>
            <a:r>
              <a:rPr lang="en-US" dirty="0"/>
              <a:t>Full name &amp; address &amp; contact info for schools you’ve attended/graduated from</a:t>
            </a:r>
          </a:p>
          <a:p>
            <a:pPr lvl="2"/>
            <a:r>
              <a:rPr lang="en-US" dirty="0"/>
              <a:t>Names a&amp; contact info of references</a:t>
            </a:r>
          </a:p>
          <a:p>
            <a:pPr lvl="2"/>
            <a:r>
              <a:rPr lang="en-US" dirty="0"/>
              <a:t>Dates of school graduations</a:t>
            </a:r>
          </a:p>
          <a:p>
            <a:pPr lvl="2"/>
            <a:r>
              <a:rPr lang="en-US" dirty="0"/>
              <a:t>Dates of previous employment (at least to the month)</a:t>
            </a:r>
          </a:p>
          <a:p>
            <a:pPr lvl="2"/>
            <a:r>
              <a:rPr lang="en-US" dirty="0"/>
              <a:t>Salaries paid in previous jobs</a:t>
            </a:r>
          </a:p>
          <a:p>
            <a:r>
              <a:rPr lang="en-US" dirty="0"/>
              <a:t>Download or fill out an application on line</a:t>
            </a:r>
          </a:p>
          <a:p>
            <a:r>
              <a:rPr lang="en-US" dirty="0"/>
              <a:t>If you turn in an application full of blanks, what does that say about you?</a:t>
            </a:r>
          </a:p>
        </p:txBody>
      </p:sp>
    </p:spTree>
    <p:extLst>
      <p:ext uri="{BB962C8B-B14F-4D97-AF65-F5344CB8AC3E}">
        <p14:creationId xmlns:p14="http://schemas.microsoft.com/office/powerpoint/2010/main" val="349602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College &amp; Careers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770602"/>
            <a:ext cx="65532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500" dirty="0"/>
              <a:t>C1. Careers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500" dirty="0"/>
              <a:t>C2. Filling out a Job Application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n-US" sz="2500" dirty="0"/>
              <a:t>C3. Job Interviews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en-US" sz="2500" dirty="0"/>
              <a:t>C4. Preparing a Resume</a:t>
            </a:r>
          </a:p>
        </p:txBody>
      </p:sp>
    </p:spTree>
    <p:extLst>
      <p:ext uri="{BB962C8B-B14F-4D97-AF65-F5344CB8AC3E}">
        <p14:creationId xmlns:p14="http://schemas.microsoft.com/office/powerpoint/2010/main" val="3195852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&amp;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the job, be prepared to provide examples of your work</a:t>
            </a:r>
          </a:p>
          <a:p>
            <a:pPr lvl="1"/>
            <a:r>
              <a:rPr lang="en-US" dirty="0"/>
              <a:t>i.e. photo of a carpentry project</a:t>
            </a:r>
          </a:p>
          <a:p>
            <a:pPr lvl="1"/>
            <a:r>
              <a:rPr lang="en-US" dirty="0"/>
              <a:t>Text you’ve written</a:t>
            </a:r>
          </a:p>
          <a:p>
            <a:pPr lvl="1"/>
            <a:endParaRPr lang="en-US" dirty="0"/>
          </a:p>
          <a:p>
            <a:r>
              <a:rPr lang="en-US" dirty="0"/>
              <a:t>Employers often want references – someone who can tell the employer something about you</a:t>
            </a:r>
          </a:p>
          <a:p>
            <a:pPr lvl="1"/>
            <a:r>
              <a:rPr lang="en-US" dirty="0"/>
              <a:t>Past employers</a:t>
            </a:r>
          </a:p>
          <a:p>
            <a:pPr lvl="1"/>
            <a:r>
              <a:rPr lang="en-US" dirty="0"/>
              <a:t>Friends</a:t>
            </a:r>
          </a:p>
          <a:p>
            <a:pPr lvl="1"/>
            <a:r>
              <a:rPr lang="en-US" dirty="0"/>
              <a:t>Teachers</a:t>
            </a:r>
          </a:p>
          <a:p>
            <a:pPr lvl="1"/>
            <a:r>
              <a:rPr lang="en-US" dirty="0"/>
              <a:t>Colleagues</a:t>
            </a:r>
          </a:p>
          <a:p>
            <a:pPr lvl="1"/>
            <a:endParaRPr lang="en-US" dirty="0"/>
          </a:p>
          <a:p>
            <a:r>
              <a:rPr lang="en-US" dirty="0"/>
              <a:t>Don’t use relatives as references</a:t>
            </a:r>
          </a:p>
          <a:p>
            <a:r>
              <a:rPr lang="en-US" dirty="0"/>
              <a:t>Check with the person you’re going to list BEFORE you list them!</a:t>
            </a:r>
          </a:p>
        </p:txBody>
      </p:sp>
    </p:spTree>
    <p:extLst>
      <p:ext uri="{BB962C8B-B14F-4D97-AF65-F5344CB8AC3E}">
        <p14:creationId xmlns:p14="http://schemas.microsoft.com/office/powerpoint/2010/main" val="3432466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mailing in a job application, include a cover letter</a:t>
            </a:r>
          </a:p>
          <a:p>
            <a:r>
              <a:rPr lang="en-US" dirty="0"/>
              <a:t>States the job you’re applying for</a:t>
            </a:r>
          </a:p>
          <a:p>
            <a:r>
              <a:rPr lang="en-US" dirty="0"/>
              <a:t>Why you’re interested in that job or the company</a:t>
            </a:r>
          </a:p>
          <a:p>
            <a:r>
              <a:rPr lang="en-US" dirty="0"/>
              <a:t>Qualifications that make you the person they should hire</a:t>
            </a:r>
          </a:p>
          <a:p>
            <a:r>
              <a:rPr lang="en-US" dirty="0"/>
              <a:t>Great way to emphasize your resume </a:t>
            </a:r>
          </a:p>
          <a:p>
            <a:pPr lvl="1"/>
            <a:r>
              <a:rPr lang="en-US" dirty="0"/>
              <a:t>Important information you want to ensure they see</a:t>
            </a:r>
          </a:p>
          <a:p>
            <a:pPr lvl="1"/>
            <a:r>
              <a:rPr lang="en-US" dirty="0"/>
              <a:t>Important information not in your resume </a:t>
            </a:r>
          </a:p>
          <a:p>
            <a:r>
              <a:rPr lang="en-US" dirty="0"/>
              <a:t>Keep it brief</a:t>
            </a:r>
          </a:p>
          <a:p>
            <a:endParaRPr lang="en-US" dirty="0"/>
          </a:p>
          <a:p>
            <a:r>
              <a:rPr lang="en-US" dirty="0"/>
              <a:t>Have someone proofread it!!</a:t>
            </a:r>
          </a:p>
        </p:txBody>
      </p:sp>
    </p:spTree>
    <p:extLst>
      <p:ext uri="{BB962C8B-B14F-4D97-AF65-F5344CB8AC3E}">
        <p14:creationId xmlns:p14="http://schemas.microsoft.com/office/powerpoint/2010/main" val="852003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Check on Learning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25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87166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JOB INTERVIEWS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C3. Identify common aspects to job interviews and how you can best prepare to be more successful in the interview process.</a:t>
            </a:r>
          </a:p>
          <a:p>
            <a:pPr lvl="0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5943600"/>
            <a:ext cx="7596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Tips from the website Live Career </a:t>
            </a:r>
            <a:r>
              <a:rPr lang="en-US" u="sng" dirty="0">
                <a:hlinkClick r:id="rId2"/>
              </a:rPr>
              <a:t>https://www.livecareer.com/career/advice/interview/job-interview-tips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1394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Conduct Research on the Employer, Hiring Manager, and Job Opportunity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2800" dirty="0"/>
              <a:t>Understand the employer, job requirements</a:t>
            </a:r>
          </a:p>
          <a:p>
            <a:r>
              <a:rPr lang="en-US" sz="2800" dirty="0"/>
              <a:t>Know the background of the person interviewing you</a:t>
            </a:r>
          </a:p>
          <a:p>
            <a:r>
              <a:rPr lang="en-US" sz="2800" dirty="0"/>
              <a:t>Scour the organization’s website &amp; other materials, search engines, research tools</a:t>
            </a:r>
          </a:p>
          <a:p>
            <a:r>
              <a:rPr lang="en-US" sz="2800" dirty="0"/>
              <a:t>Ask questions about the company in your network of contacts</a:t>
            </a:r>
          </a:p>
        </p:txBody>
      </p:sp>
    </p:spTree>
    <p:extLst>
      <p:ext uri="{BB962C8B-B14F-4D97-AF65-F5344CB8AC3E}">
        <p14:creationId xmlns:p14="http://schemas.microsoft.com/office/powerpoint/2010/main" val="3851446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Interview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Review Common Interview Questions and Prepare Your Responses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2800" dirty="0"/>
              <a:t>Prepare responses to expected interview questions</a:t>
            </a:r>
          </a:p>
          <a:p>
            <a:r>
              <a:rPr lang="en-US" sz="2800" dirty="0"/>
              <a:t>See if you can determine before the interview who will be there</a:t>
            </a:r>
          </a:p>
          <a:p>
            <a:r>
              <a:rPr lang="en-US" sz="2800" dirty="0"/>
              <a:t>Determine what you’ll be asked</a:t>
            </a:r>
          </a:p>
          <a:p>
            <a:r>
              <a:rPr lang="en-US" sz="2800" dirty="0"/>
              <a:t>Compose detailed yet concise responses that focus on specific examples and accomplishments</a:t>
            </a:r>
          </a:p>
          <a:p>
            <a:r>
              <a:rPr lang="en-US" sz="2800" dirty="0"/>
              <a:t>Put your responses into a story you can tell in the interview</a:t>
            </a:r>
          </a:p>
          <a:p>
            <a:r>
              <a:rPr lang="en-US" sz="2800" dirty="0"/>
              <a:t>Develop talking points</a:t>
            </a:r>
          </a:p>
        </p:txBody>
      </p:sp>
    </p:spTree>
    <p:extLst>
      <p:ext uri="{BB962C8B-B14F-4D97-AF65-F5344CB8AC3E}">
        <p14:creationId xmlns:p14="http://schemas.microsoft.com/office/powerpoint/2010/main" val="877852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Interview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3775"/>
          </a:xfrm>
        </p:spPr>
        <p:txBody>
          <a:bodyPr>
            <a:normAutofit/>
          </a:bodyPr>
          <a:lstStyle/>
          <a:p>
            <a:r>
              <a:rPr lang="en-US" sz="2400" b="1" dirty="0"/>
              <a:t>Situation – Task – Action – Result</a:t>
            </a:r>
          </a:p>
          <a:p>
            <a:r>
              <a:rPr lang="en-US" sz="2400" dirty="0"/>
              <a:t>Best with competency-focused questions</a:t>
            </a:r>
          </a:p>
          <a:p>
            <a:pPr lvl="1"/>
            <a:r>
              <a:rPr lang="en-US" sz="2000" b="1" i="1" dirty="0"/>
              <a:t>Tell us about a time when . . .</a:t>
            </a:r>
          </a:p>
          <a:p>
            <a:pPr lvl="1"/>
            <a:r>
              <a:rPr lang="en-US" sz="2000" b="1" i="1" dirty="0"/>
              <a:t>Share an example of a situation where . . </a:t>
            </a:r>
            <a:r>
              <a:rPr lang="en-US" sz="2000" dirty="0"/>
              <a:t>.</a:t>
            </a:r>
          </a:p>
          <a:p>
            <a:r>
              <a:rPr lang="en-US" sz="2400" b="1" dirty="0"/>
              <a:t>Situation</a:t>
            </a:r>
            <a:r>
              <a:rPr lang="en-US" sz="2400" dirty="0"/>
              <a:t>: describe the context within which you performed a job or faced a challenge at work</a:t>
            </a:r>
          </a:p>
          <a:p>
            <a:r>
              <a:rPr lang="en-US" sz="2400" b="1" dirty="0"/>
              <a:t>Task</a:t>
            </a:r>
            <a:r>
              <a:rPr lang="en-US" sz="2400" dirty="0"/>
              <a:t>: describe your responsibility in that situation</a:t>
            </a:r>
          </a:p>
          <a:p>
            <a:r>
              <a:rPr lang="en-US" sz="2400" b="1" dirty="0"/>
              <a:t>Action</a:t>
            </a:r>
            <a:r>
              <a:rPr lang="en-US" sz="2400" dirty="0"/>
              <a:t>: describe how you completed the task or met the challenge. Focus on what you did</a:t>
            </a:r>
          </a:p>
          <a:p>
            <a:r>
              <a:rPr lang="en-US" sz="2400" b="1" dirty="0"/>
              <a:t>Result</a:t>
            </a:r>
            <a:r>
              <a:rPr lang="en-US" sz="2400" dirty="0"/>
              <a:t>: explain the outcomes or results generated by the action taken. You might emphasize what you accomplished or learned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Dress for Success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Outfit that fits the organization &amp; its culture</a:t>
            </a:r>
          </a:p>
          <a:p>
            <a:r>
              <a:rPr lang="en-US" sz="3200" dirty="0"/>
              <a:t>Professional appearance </a:t>
            </a:r>
          </a:p>
          <a:p>
            <a:r>
              <a:rPr lang="en-US" sz="3200" dirty="0"/>
              <a:t>Better to be overdressed than underdressed</a:t>
            </a:r>
          </a:p>
          <a:p>
            <a:r>
              <a:rPr lang="en-US" sz="3200" dirty="0"/>
              <a:t>Wear clothing that fits, is clean, and pressed</a:t>
            </a:r>
          </a:p>
          <a:p>
            <a:r>
              <a:rPr lang="en-US" sz="3200" dirty="0"/>
              <a:t>Keep accessories and jewelry to a minimum</a:t>
            </a:r>
          </a:p>
          <a:p>
            <a:r>
              <a:rPr lang="en-US" sz="3200" dirty="0"/>
              <a:t>Don’t smoke or eat right before the interview</a:t>
            </a:r>
          </a:p>
          <a:p>
            <a:r>
              <a:rPr lang="en-US" sz="3200" dirty="0"/>
              <a:t>If possible, brush your teeth or use mouthwash before arrival</a:t>
            </a:r>
          </a:p>
        </p:txBody>
      </p:sp>
    </p:spTree>
    <p:extLst>
      <p:ext uri="{BB962C8B-B14F-4D97-AF65-F5344CB8AC3E}">
        <p14:creationId xmlns:p14="http://schemas.microsoft.com/office/powerpoint/2010/main" val="1343135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On 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 excuse for arriving late to an interview</a:t>
            </a:r>
          </a:p>
          <a:p>
            <a:r>
              <a:rPr lang="en-US" sz="3200" dirty="0"/>
              <a:t>Aim for 15 minutes prior</a:t>
            </a:r>
          </a:p>
          <a:p>
            <a:pPr lvl="1"/>
            <a:r>
              <a:rPr lang="en-US" sz="2800" dirty="0"/>
              <a:t>Complete additional paperwork</a:t>
            </a:r>
          </a:p>
          <a:p>
            <a:pPr lvl="1"/>
            <a:r>
              <a:rPr lang="en-US" sz="2800" dirty="0"/>
              <a:t>Allow yourself time to get settled</a:t>
            </a:r>
          </a:p>
          <a:p>
            <a:pPr lvl="1"/>
            <a:r>
              <a:rPr lang="en-US" sz="2800" dirty="0"/>
              <a:t>Observe the dynamics of the workplace</a:t>
            </a:r>
          </a:p>
          <a:p>
            <a:r>
              <a:rPr lang="en-US" sz="3200" dirty="0"/>
              <a:t>Relax!</a:t>
            </a:r>
          </a:p>
          <a:p>
            <a:r>
              <a:rPr lang="en-US" sz="3200" dirty="0"/>
              <a:t>Be prepared!</a:t>
            </a:r>
          </a:p>
        </p:txBody>
      </p:sp>
    </p:spTree>
    <p:extLst>
      <p:ext uri="{BB962C8B-B14F-4D97-AF65-F5344CB8AC3E}">
        <p14:creationId xmlns:p14="http://schemas.microsoft.com/office/powerpoint/2010/main" val="1354625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Impressions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377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Be polite</a:t>
            </a:r>
          </a:p>
          <a:p>
            <a:r>
              <a:rPr lang="en-US" sz="2400" dirty="0"/>
              <a:t>Offer warm greetings to everyone you meet</a:t>
            </a:r>
          </a:p>
          <a:p>
            <a:pPr lvl="1"/>
            <a:r>
              <a:rPr lang="en-US" sz="2000" dirty="0"/>
              <a:t>Employers may seek input from their staff</a:t>
            </a:r>
          </a:p>
          <a:p>
            <a:pPr lvl="1"/>
            <a:r>
              <a:rPr lang="en-US" sz="2000" dirty="0"/>
              <a:t>Rudeness to a secretary or parking attendant may derail your success!</a:t>
            </a:r>
          </a:p>
          <a:p>
            <a:r>
              <a:rPr lang="en-US" sz="2400" dirty="0"/>
              <a:t>The impression interviewers get in the first few seconds of meeting you can make or break an interview</a:t>
            </a:r>
          </a:p>
          <a:p>
            <a:r>
              <a:rPr lang="en-US" sz="2400" dirty="0"/>
              <a:t>Dress well</a:t>
            </a:r>
          </a:p>
          <a:p>
            <a:r>
              <a:rPr lang="en-US" sz="2400" dirty="0"/>
              <a:t>Arrive early</a:t>
            </a:r>
          </a:p>
          <a:p>
            <a:r>
              <a:rPr lang="en-US" sz="2400" dirty="0"/>
              <a:t>Greeting:  stand, smile, make eye contact, offer a firm but not bone-crushing handshake</a:t>
            </a:r>
          </a:p>
          <a:p>
            <a:r>
              <a:rPr lang="en-US" sz="2400" dirty="0"/>
              <a:t>Display a positive attitude</a:t>
            </a:r>
          </a:p>
          <a:p>
            <a:r>
              <a:rPr lang="en-US" sz="2400" dirty="0"/>
              <a:t>Express enthusiasm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2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87166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CIVILIAN CAREERS AND JOBS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C1. Discuss the resources and processes available for comparing different careers, and the aspects of a career you would want to know more about before making career decisions.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669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Body Language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29842" y="2667000"/>
            <a:ext cx="3868340" cy="823912"/>
          </a:xfrm>
        </p:spPr>
        <p:txBody>
          <a:bodyPr/>
          <a:lstStyle/>
          <a:p>
            <a:r>
              <a:rPr lang="en-US" sz="4000" dirty="0"/>
              <a:t>Positive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9842" y="3490912"/>
            <a:ext cx="3868340" cy="2465388"/>
          </a:xfrm>
        </p:spPr>
        <p:txBody>
          <a:bodyPr>
            <a:normAutofit/>
          </a:bodyPr>
          <a:lstStyle/>
          <a:p>
            <a:pPr lvl="1"/>
            <a:r>
              <a:rPr lang="en-US" sz="2200" dirty="0"/>
              <a:t>Smile</a:t>
            </a:r>
          </a:p>
          <a:p>
            <a:pPr lvl="1"/>
            <a:r>
              <a:rPr lang="en-US" sz="2200" dirty="0"/>
              <a:t>Eye Contact</a:t>
            </a:r>
          </a:p>
          <a:p>
            <a:pPr lvl="1"/>
            <a:r>
              <a:rPr lang="en-US" sz="2200" dirty="0"/>
              <a:t>Solid Posture</a:t>
            </a:r>
          </a:p>
          <a:p>
            <a:pPr lvl="1"/>
            <a:r>
              <a:rPr lang="en-US" sz="2200" dirty="0"/>
              <a:t>Active Listening</a:t>
            </a:r>
          </a:p>
          <a:p>
            <a:pPr lvl="1"/>
            <a:r>
              <a:rPr lang="en-US" sz="2200" dirty="0"/>
              <a:t>Nodding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9150" y="2667000"/>
            <a:ext cx="3887391" cy="738716"/>
          </a:xfrm>
        </p:spPr>
        <p:txBody>
          <a:bodyPr/>
          <a:lstStyle/>
          <a:p>
            <a:r>
              <a:rPr lang="en-US" sz="4000" dirty="0"/>
              <a:t>Negative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29150" y="3490912"/>
            <a:ext cx="3887391" cy="3303588"/>
          </a:xfrm>
        </p:spPr>
        <p:txBody>
          <a:bodyPr/>
          <a:lstStyle/>
          <a:p>
            <a:pPr lvl="1"/>
            <a:r>
              <a:rPr lang="en-US" sz="2200" dirty="0"/>
              <a:t>Slouching</a:t>
            </a:r>
          </a:p>
          <a:p>
            <a:pPr lvl="1"/>
            <a:r>
              <a:rPr lang="en-US" sz="2200" dirty="0"/>
              <a:t>Looking off in the distance or ground</a:t>
            </a:r>
          </a:p>
          <a:p>
            <a:pPr lvl="1"/>
            <a:r>
              <a:rPr lang="en-US" sz="2200" dirty="0"/>
              <a:t>Playing with a pen</a:t>
            </a:r>
          </a:p>
          <a:p>
            <a:pPr lvl="1"/>
            <a:r>
              <a:rPr lang="en-US" sz="2200" dirty="0"/>
              <a:t>Fidgeting in a chair</a:t>
            </a:r>
          </a:p>
          <a:p>
            <a:pPr lvl="1"/>
            <a:r>
              <a:rPr lang="en-US" sz="2200" dirty="0"/>
              <a:t>Brushing back your hair</a:t>
            </a:r>
          </a:p>
          <a:p>
            <a:pPr lvl="1"/>
            <a:r>
              <a:rPr lang="en-US" sz="2200" dirty="0"/>
              <a:t>Touching your face</a:t>
            </a:r>
          </a:p>
          <a:p>
            <a:pPr lvl="1"/>
            <a:r>
              <a:rPr lang="en-US" sz="2200" dirty="0"/>
              <a:t>Chewing gum</a:t>
            </a:r>
          </a:p>
          <a:p>
            <a:pPr lvl="1"/>
            <a:r>
              <a:rPr lang="en-US" sz="2200" dirty="0"/>
              <a:t>Mumbling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690689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Poor body language can be a distraction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It could even be a reason not to hire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30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Delivery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Be Authentic, Upbeat, Focused, Confident, Candid, and Concise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2800" dirty="0"/>
              <a:t>Key to success: quality &amp; delivery of your responses</a:t>
            </a:r>
          </a:p>
          <a:p>
            <a:r>
              <a:rPr lang="en-US" sz="2800" dirty="0"/>
              <a:t>Strive for Authenticity – respond truthfully</a:t>
            </a:r>
          </a:p>
          <a:p>
            <a:r>
              <a:rPr lang="en-US" sz="2800" dirty="0"/>
              <a:t>Provide focused responses that showcase your skills, experience, and “fit” with the job/employer</a:t>
            </a:r>
          </a:p>
          <a:p>
            <a:r>
              <a:rPr lang="en-US" sz="2800" dirty="0"/>
              <a:t>Provide solid examples of solutions &amp; accomplishments</a:t>
            </a:r>
          </a:p>
          <a:p>
            <a:r>
              <a:rPr lang="en-US" sz="2800" dirty="0"/>
              <a:t>Keep it short and to the point</a:t>
            </a:r>
          </a:p>
          <a:p>
            <a:r>
              <a:rPr lang="en-US" sz="2800" dirty="0"/>
              <a:t>Avoid long, rambling responses</a:t>
            </a:r>
          </a:p>
          <a:p>
            <a:r>
              <a:rPr lang="en-US" sz="2800" dirty="0"/>
              <a:t>Never badmouth a previous employer, boss, or co-worker</a:t>
            </a:r>
          </a:p>
        </p:txBody>
      </p:sp>
    </p:spTree>
    <p:extLst>
      <p:ext uri="{BB962C8B-B14F-4D97-AF65-F5344CB8AC3E}">
        <p14:creationId xmlns:p14="http://schemas.microsoft.com/office/powerpoint/2010/main" val="141810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Body Language!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629842" y="2133600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/>
              <a:t>Positive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4294967295"/>
          </p:nvPr>
        </p:nvSpPr>
        <p:spPr>
          <a:xfrm>
            <a:off x="629842" y="2957512"/>
            <a:ext cx="3868340" cy="246538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sz="2200" dirty="0"/>
              <a:t>Smile</a:t>
            </a:r>
          </a:p>
          <a:p>
            <a:pPr lvl="1"/>
            <a:r>
              <a:rPr lang="en-US" sz="2200" dirty="0"/>
              <a:t>Eye Contact</a:t>
            </a:r>
          </a:p>
          <a:p>
            <a:pPr lvl="1"/>
            <a:r>
              <a:rPr lang="en-US" sz="2200" dirty="0"/>
              <a:t>Solid Posture</a:t>
            </a:r>
          </a:p>
          <a:p>
            <a:pPr lvl="1"/>
            <a:r>
              <a:rPr lang="en-US" sz="2200" dirty="0"/>
              <a:t>Active Listening</a:t>
            </a:r>
          </a:p>
          <a:p>
            <a:pPr lvl="1"/>
            <a:r>
              <a:rPr lang="en-US" sz="2200" dirty="0"/>
              <a:t>Nodding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4629150" y="2133600"/>
            <a:ext cx="3887391" cy="73871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/>
              <a:t>Negative</a:t>
            </a:r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629150" y="2957512"/>
            <a:ext cx="3887391" cy="3303588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US" sz="2200" dirty="0"/>
              <a:t>Slouching</a:t>
            </a:r>
          </a:p>
          <a:p>
            <a:pPr lvl="1"/>
            <a:r>
              <a:rPr lang="en-US" sz="2200" dirty="0"/>
              <a:t>Looking off in the distance or ground</a:t>
            </a:r>
          </a:p>
          <a:p>
            <a:pPr lvl="1"/>
            <a:r>
              <a:rPr lang="en-US" sz="2200" dirty="0"/>
              <a:t>Playing with a pen</a:t>
            </a:r>
          </a:p>
          <a:p>
            <a:pPr lvl="1"/>
            <a:r>
              <a:rPr lang="en-US" sz="2200" dirty="0"/>
              <a:t>Fidgeting in a chair</a:t>
            </a:r>
          </a:p>
          <a:p>
            <a:pPr lvl="1"/>
            <a:r>
              <a:rPr lang="en-US" sz="2200" dirty="0"/>
              <a:t>Brushing back your hair</a:t>
            </a:r>
          </a:p>
          <a:p>
            <a:pPr lvl="1"/>
            <a:r>
              <a:rPr lang="en-US" sz="2200" dirty="0"/>
              <a:t>Touching your face</a:t>
            </a:r>
          </a:p>
          <a:p>
            <a:pPr lvl="1"/>
            <a:r>
              <a:rPr lang="en-US" sz="2200" dirty="0"/>
              <a:t>Chewing gum</a:t>
            </a:r>
          </a:p>
          <a:p>
            <a:pPr lvl="1"/>
            <a:r>
              <a:rPr lang="en-US" sz="2200" dirty="0"/>
              <a:t>Mumbling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84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Insightful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Shows your interest in the job</a:t>
            </a:r>
          </a:p>
          <a:p>
            <a:r>
              <a:rPr lang="en-US" sz="2800" dirty="0"/>
              <a:t>Shows you’ve done your research</a:t>
            </a:r>
          </a:p>
          <a:p>
            <a:r>
              <a:rPr lang="en-US" sz="2800" dirty="0"/>
              <a:t>Shows you’re curious</a:t>
            </a:r>
          </a:p>
          <a:p>
            <a:endParaRPr lang="en-US" sz="2800" dirty="0"/>
          </a:p>
          <a:p>
            <a:r>
              <a:rPr lang="en-US" sz="2800" dirty="0"/>
              <a:t>The smart jobseeker prepares questions to ask before the interview, adding anything that arises during the interview</a:t>
            </a:r>
          </a:p>
        </p:txBody>
      </p:sp>
    </p:spTree>
    <p:extLst>
      <p:ext uri="{BB962C8B-B14F-4D97-AF65-F5344CB8AC3E}">
        <p14:creationId xmlns:p14="http://schemas.microsoft.com/office/powerpoint/2010/main" val="1557712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 Yourself &amp; Close the Deal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9919" y="1690689"/>
            <a:ext cx="7886700" cy="4351338"/>
          </a:xfrm>
        </p:spPr>
        <p:txBody>
          <a:bodyPr>
            <a:noAutofit/>
          </a:bodyPr>
          <a:lstStyle/>
          <a:p>
            <a:r>
              <a:rPr lang="en-US" sz="2800" dirty="0"/>
              <a:t>An interview is like a sales call</a:t>
            </a:r>
          </a:p>
          <a:p>
            <a:endParaRPr lang="en-US" sz="2800" dirty="0"/>
          </a:p>
          <a:p>
            <a:r>
              <a:rPr lang="en-US" sz="2800" dirty="0"/>
              <a:t>They’ll hire the jobseeker who does the best job responding to  interview questions and showcasing his/her fit with the job, not necessarily the most qualified applicant</a:t>
            </a:r>
          </a:p>
          <a:p>
            <a:r>
              <a:rPr lang="en-US" sz="2800" dirty="0"/>
              <a:t>You are selling your ability to fill the organization’s needs, solve its problems, and propel its success</a:t>
            </a:r>
          </a:p>
          <a:p>
            <a:r>
              <a:rPr lang="en-US" sz="2800" dirty="0"/>
              <a:t>Ask about the next steps in the process and the timetable they expect to make a decision about the position</a:t>
            </a:r>
          </a:p>
        </p:txBody>
      </p:sp>
    </p:spTree>
    <p:extLst>
      <p:ext uri="{BB962C8B-B14F-4D97-AF65-F5344CB8AC3E}">
        <p14:creationId xmlns:p14="http://schemas.microsoft.com/office/powerpoint/2010/main" val="207046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Your Appreciation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Courtesy and Politeness go far in interviewing</a:t>
            </a:r>
          </a:p>
          <a:p>
            <a:endParaRPr lang="en-US" sz="2800" dirty="0"/>
          </a:p>
          <a:p>
            <a:r>
              <a:rPr lang="en-US" sz="2800" dirty="0"/>
              <a:t>Thank each person who interviews you before you leave</a:t>
            </a:r>
          </a:p>
          <a:p>
            <a:r>
              <a:rPr lang="en-US" sz="2800" dirty="0"/>
              <a:t>Write thank-you emails or notes immediately</a:t>
            </a:r>
          </a:p>
        </p:txBody>
      </p:sp>
    </p:spTree>
    <p:extLst>
      <p:ext uri="{BB962C8B-B14F-4D97-AF65-F5344CB8AC3E}">
        <p14:creationId xmlns:p14="http://schemas.microsoft.com/office/powerpoint/2010/main" val="7339115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Succeeding in job interviews takes research, practice, and persistence</a:t>
            </a:r>
          </a:p>
          <a:p>
            <a:r>
              <a:rPr lang="en-US" sz="3200" dirty="0"/>
              <a:t>The more effort you put into preparation, the more success you’ll see in getting job offers</a:t>
            </a:r>
          </a:p>
          <a:p>
            <a:r>
              <a:rPr lang="en-US" sz="3200" dirty="0"/>
              <a:t>Put these tips into action and prepare for success!</a:t>
            </a:r>
          </a:p>
        </p:txBody>
      </p:sp>
    </p:spTree>
    <p:extLst>
      <p:ext uri="{BB962C8B-B14F-4D97-AF65-F5344CB8AC3E}">
        <p14:creationId xmlns:p14="http://schemas.microsoft.com/office/powerpoint/2010/main" val="12504348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Check on Learning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192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87166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PREPARING A RESUME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C4. Draft a resume that uses all the common sections included in most resumes, properly conveying information that will market you to a hiring manager.</a:t>
            </a:r>
          </a:p>
          <a:p>
            <a:pPr lvl="0"/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075528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 = 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3775"/>
          </a:xfrm>
        </p:spPr>
        <p:txBody>
          <a:bodyPr>
            <a:normAutofit/>
          </a:bodyPr>
          <a:lstStyle/>
          <a:p>
            <a:r>
              <a:rPr lang="en-US" sz="2800" dirty="0"/>
              <a:t>Resumes are still a critical step in hiring process</a:t>
            </a:r>
          </a:p>
          <a:p>
            <a:r>
              <a:rPr lang="en-US" sz="2800" dirty="0"/>
              <a:t>Resumes won’t get you the job, but they may get you the interview</a:t>
            </a:r>
          </a:p>
          <a:p>
            <a:r>
              <a:rPr lang="en-US" sz="2800" dirty="0"/>
              <a:t>There are different types and formats for resumes</a:t>
            </a:r>
          </a:p>
          <a:p>
            <a:pPr lvl="1"/>
            <a:r>
              <a:rPr lang="en-US" sz="2500" dirty="0"/>
              <a:t>Many on-line resume builders</a:t>
            </a:r>
          </a:p>
          <a:p>
            <a:pPr lvl="1"/>
            <a:r>
              <a:rPr lang="en-US" sz="2500" dirty="0"/>
              <a:t>Some employers have on-line fill-in resumes</a:t>
            </a:r>
          </a:p>
          <a:p>
            <a:r>
              <a:rPr lang="en-US" sz="2800" dirty="0"/>
              <a:t>You want yours to stand out, but not outlandishly</a:t>
            </a:r>
          </a:p>
          <a:p>
            <a:r>
              <a:rPr lang="en-US" sz="2800" dirty="0"/>
              <a:t>Hiring Manager will spend only seconds looking at your resume – make them look again by thoughtfully giving them the information they’re seeking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8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want to do . . .</a:t>
            </a:r>
            <a:br>
              <a:rPr lang="en-US" dirty="0"/>
            </a:br>
            <a:r>
              <a:rPr lang="en-US" dirty="0"/>
              <a:t>When you grow up?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014" y="1950203"/>
            <a:ext cx="4841307" cy="4455659"/>
          </a:xfrm>
        </p:spPr>
        <p:txBody>
          <a:bodyPr>
            <a:normAutofit/>
          </a:bodyPr>
          <a:lstStyle/>
          <a:p>
            <a:r>
              <a:rPr lang="en-US" sz="2400" dirty="0"/>
              <a:t>Do you have a strong desire to pursue a certain career?</a:t>
            </a:r>
          </a:p>
          <a:p>
            <a:r>
              <a:rPr lang="en-US" sz="2400" dirty="0"/>
              <a:t>Are you already looking at jobs?</a:t>
            </a:r>
          </a:p>
          <a:p>
            <a:r>
              <a:rPr lang="en-US" sz="2400" dirty="0"/>
              <a:t>Are you really talented at something?</a:t>
            </a:r>
          </a:p>
          <a:p>
            <a:r>
              <a:rPr lang="en-US" sz="2400" dirty="0"/>
              <a:t>Do you have absolutely NO IDEA?</a:t>
            </a:r>
          </a:p>
          <a:p>
            <a:endParaRPr lang="en-US" sz="2400" dirty="0"/>
          </a:p>
          <a:p>
            <a:r>
              <a:rPr lang="en-US" sz="2400" dirty="0"/>
              <a:t>Now’s the time to start learning about jobs, careers, opportunities, and what’s required to get a job in a field you’re interested in.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20169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990897"/>
              </p:ext>
            </p:extLst>
          </p:nvPr>
        </p:nvGraphicFramePr>
        <p:xfrm>
          <a:off x="228600" y="2016918"/>
          <a:ext cx="1499736" cy="139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3" imgW="2132076" imgH="1979676" progId="Unknown">
                  <p:embed/>
                </p:oleObj>
              </mc:Choice>
              <mc:Fallback>
                <p:oleObj r:id="rId3" imgW="2132076" imgH="1979676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16918"/>
                        <a:ext cx="1499736" cy="13918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 flipV="1">
            <a:off x="5725886" y="2227658"/>
            <a:ext cx="108857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362529"/>
              </p:ext>
            </p:extLst>
          </p:nvPr>
        </p:nvGraphicFramePr>
        <p:xfrm>
          <a:off x="7239000" y="2192681"/>
          <a:ext cx="1605443" cy="1579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5" imgW="2374392" imgH="2342388" progId="Unknown">
                  <p:embed/>
                </p:oleObj>
              </mc:Choice>
              <mc:Fallback>
                <p:oleObj r:id="rId5" imgW="2374392" imgH="2342388" progId="Unknow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192681"/>
                        <a:ext cx="1605443" cy="1579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05400"/>
            <a:ext cx="1600200" cy="146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 flipV="1">
            <a:off x="6440299" y="5327649"/>
            <a:ext cx="104051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122114"/>
              </p:ext>
            </p:extLst>
          </p:nvPr>
        </p:nvGraphicFramePr>
        <p:xfrm>
          <a:off x="7496289" y="5105400"/>
          <a:ext cx="1348154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8" imgW="2109216" imgH="2284476" progId="Unknown">
                  <p:embed/>
                </p:oleObj>
              </mc:Choice>
              <mc:Fallback>
                <p:oleObj r:id="rId8" imgW="2109216" imgH="2284476" progId="Unknow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289" y="5105400"/>
                        <a:ext cx="1348154" cy="1460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5984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Clear, Concise, Flawless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want the important information to be presented clearly</a:t>
            </a:r>
          </a:p>
          <a:p>
            <a:r>
              <a:rPr lang="en-US" sz="2800" dirty="0"/>
              <a:t>You need to include certain types of information</a:t>
            </a:r>
          </a:p>
          <a:p>
            <a:r>
              <a:rPr lang="en-US" sz="2800" dirty="0"/>
              <a:t>It needs to be short and to the point – One Page!</a:t>
            </a:r>
          </a:p>
          <a:p>
            <a:r>
              <a:rPr lang="en-US" sz="2800" dirty="0"/>
              <a:t>Sell your skills and experience, or whatever you have to offer</a:t>
            </a:r>
          </a:p>
        </p:txBody>
      </p:sp>
    </p:spTree>
    <p:extLst>
      <p:ext uri="{BB962C8B-B14F-4D97-AF65-F5344CB8AC3E}">
        <p14:creationId xmlns:p14="http://schemas.microsoft.com/office/powerpoint/2010/main" val="34774733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conventional</a:t>
            </a:r>
          </a:p>
          <a:p>
            <a:r>
              <a:rPr lang="en-US" dirty="0"/>
              <a:t>Can express your personality</a:t>
            </a:r>
          </a:p>
          <a:p>
            <a:pPr lvl="1"/>
            <a:r>
              <a:rPr lang="en-US" dirty="0"/>
              <a:t>Not necessarily good with conventional employers</a:t>
            </a:r>
          </a:p>
          <a:p>
            <a:r>
              <a:rPr lang="en-US" dirty="0"/>
              <a:t>Depends on the nature of the company/job</a:t>
            </a:r>
          </a:p>
          <a:p>
            <a:r>
              <a:rPr lang="en-US" dirty="0"/>
              <a:t>Depends on the outlook of the hiring manager</a:t>
            </a:r>
          </a:p>
          <a:p>
            <a:r>
              <a:rPr lang="en-US" dirty="0"/>
              <a:t>Most popular format is reverse chronological</a:t>
            </a:r>
          </a:p>
          <a:p>
            <a:r>
              <a:rPr lang="en-US" dirty="0"/>
              <a:t>Many applications available on line</a:t>
            </a:r>
          </a:p>
          <a:p>
            <a:r>
              <a:rPr lang="en-US" dirty="0"/>
              <a:t>For high-level jobs, it’s worth it to seek professional assistance</a:t>
            </a:r>
          </a:p>
        </p:txBody>
      </p:sp>
    </p:spTree>
    <p:extLst>
      <p:ext uri="{BB962C8B-B14F-4D97-AF65-F5344CB8AC3E}">
        <p14:creationId xmlns:p14="http://schemas.microsoft.com/office/powerpoint/2010/main" val="28939358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Resume: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Header </a:t>
            </a:r>
          </a:p>
          <a:p>
            <a:pPr lvl="1"/>
            <a:r>
              <a:rPr lang="en-US" sz="2000" dirty="0"/>
              <a:t>your name and contact information</a:t>
            </a:r>
          </a:p>
          <a:p>
            <a:pPr lvl="0"/>
            <a:r>
              <a:rPr lang="en-US" sz="2400" dirty="0"/>
              <a:t>Summary Section </a:t>
            </a:r>
          </a:p>
          <a:p>
            <a:pPr lvl="1"/>
            <a:r>
              <a:rPr lang="en-US" sz="2000" dirty="0"/>
              <a:t>high-level overview of your qualifications, what you can do for the company</a:t>
            </a:r>
          </a:p>
          <a:p>
            <a:pPr lvl="0"/>
            <a:r>
              <a:rPr lang="en-US" sz="2400" dirty="0"/>
              <a:t>Work Experience Section </a:t>
            </a:r>
          </a:p>
          <a:p>
            <a:pPr lvl="1"/>
            <a:r>
              <a:rPr lang="en-US" sz="2000" dirty="0"/>
              <a:t>current and previous positions held – can include volunteer service</a:t>
            </a:r>
          </a:p>
          <a:p>
            <a:pPr lvl="0"/>
            <a:r>
              <a:rPr lang="en-US" sz="2400" dirty="0"/>
              <a:t>Skills Section </a:t>
            </a:r>
          </a:p>
          <a:p>
            <a:pPr lvl="1"/>
            <a:r>
              <a:rPr lang="en-US" sz="2000" dirty="0"/>
              <a:t>hard and soft skills you possess that relate to the job you’re seeking</a:t>
            </a:r>
          </a:p>
          <a:p>
            <a:pPr lvl="0"/>
            <a:r>
              <a:rPr lang="en-US" sz="2400" dirty="0"/>
              <a:t>Education Section </a:t>
            </a:r>
          </a:p>
          <a:p>
            <a:pPr lvl="1"/>
            <a:r>
              <a:rPr lang="en-US" sz="2000" dirty="0"/>
              <a:t>degrees and certifications you have earned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58054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You are a cadet leader in the California Cadet Corps.  Your objective is to be a Primary Staff Officer on the 10</a:t>
            </a:r>
            <a:r>
              <a:rPr lang="en-US" sz="3600" baseline="30000" dirty="0"/>
              <a:t>th</a:t>
            </a:r>
            <a:r>
              <a:rPr lang="en-US" sz="3600" dirty="0"/>
              <a:t> Corps Staff.  Draft a resume that convinces the 10</a:t>
            </a:r>
            <a:r>
              <a:rPr lang="en-US" sz="3600" baseline="30000" dirty="0"/>
              <a:t>th</a:t>
            </a:r>
            <a:r>
              <a:rPr lang="en-US" sz="3600" dirty="0"/>
              <a:t> Corps Commander that you are an excellent candidate for one of the coveted positions.</a:t>
            </a:r>
          </a:p>
        </p:txBody>
      </p:sp>
    </p:spTree>
    <p:extLst>
      <p:ext uri="{BB962C8B-B14F-4D97-AF65-F5344CB8AC3E}">
        <p14:creationId xmlns:p14="http://schemas.microsoft.com/office/powerpoint/2010/main" val="40558736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Check on Learning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World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economy is a lot different than it was even 20 years ago. Don’t make assumptions based on old information</a:t>
            </a:r>
          </a:p>
          <a:p>
            <a:r>
              <a:rPr lang="en-US" sz="2800" dirty="0"/>
              <a:t>Whole job fields have collapsed in your lifetime!</a:t>
            </a:r>
          </a:p>
          <a:p>
            <a:r>
              <a:rPr lang="en-US" sz="2800" dirty="0"/>
              <a:t>Whole new fields have opened up!</a:t>
            </a:r>
          </a:p>
          <a:p>
            <a:r>
              <a:rPr lang="en-US" sz="2800" dirty="0"/>
              <a:t>Don’t spend a lot of time and resources preparing for a career that won’t exist in another 10 years</a:t>
            </a:r>
          </a:p>
        </p:txBody>
      </p:sp>
    </p:spTree>
    <p:extLst>
      <p:ext uri="{BB962C8B-B14F-4D97-AF65-F5344CB8AC3E}">
        <p14:creationId xmlns:p14="http://schemas.microsoft.com/office/powerpoint/2010/main" val="423041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Fastest Growing Industries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5168899"/>
          </a:xfrm>
        </p:spPr>
        <p:txBody>
          <a:bodyPr>
            <a:normAutofit/>
          </a:bodyPr>
          <a:lstStyle/>
          <a:p>
            <a:r>
              <a:rPr lang="en-US" dirty="0"/>
              <a:t>Home Health Care Services</a:t>
            </a:r>
          </a:p>
          <a:p>
            <a:r>
              <a:rPr lang="en-US" dirty="0"/>
              <a:t>Information Services</a:t>
            </a:r>
          </a:p>
          <a:p>
            <a:r>
              <a:rPr lang="en-US" dirty="0"/>
              <a:t>Individual and Family Services</a:t>
            </a:r>
          </a:p>
          <a:p>
            <a:r>
              <a:rPr lang="en-US" dirty="0"/>
              <a:t>Outpatient Care Centers</a:t>
            </a:r>
          </a:p>
          <a:p>
            <a:r>
              <a:rPr lang="en-US" dirty="0"/>
              <a:t>Offices of other health </a:t>
            </a:r>
            <a:r>
              <a:rPr lang="en-US" dirty="0" err="1"/>
              <a:t>practioners</a:t>
            </a:r>
            <a:endParaRPr lang="en-US" dirty="0"/>
          </a:p>
          <a:p>
            <a:r>
              <a:rPr lang="en-US" dirty="0"/>
              <a:t>Medical and diagnostic laboratories</a:t>
            </a:r>
          </a:p>
          <a:p>
            <a:r>
              <a:rPr lang="en-US" dirty="0"/>
              <a:t>Other ambulatory health care services</a:t>
            </a:r>
          </a:p>
          <a:p>
            <a:r>
              <a:rPr lang="en-US" dirty="0"/>
              <a:t>Support activities for mining</a:t>
            </a:r>
          </a:p>
          <a:p>
            <a:r>
              <a:rPr lang="en-US" dirty="0"/>
              <a:t>Management, scientific, and technical consulting services</a:t>
            </a:r>
          </a:p>
          <a:p>
            <a:r>
              <a:rPr lang="en-US" dirty="0"/>
              <a:t>Office administrative services</a:t>
            </a:r>
          </a:p>
          <a:p>
            <a:r>
              <a:rPr lang="en-US" dirty="0"/>
              <a:t>Offices of physicians</a:t>
            </a:r>
          </a:p>
          <a:p>
            <a:r>
              <a:rPr lang="en-US" dirty="0"/>
              <a:t>Warehousing and storage</a:t>
            </a:r>
          </a:p>
          <a:p>
            <a:r>
              <a:rPr lang="en-US" dirty="0"/>
              <a:t>Computer systems design and related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6311899"/>
            <a:ext cx="27241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From BLS Statistics, 2018</a:t>
            </a:r>
          </a:p>
        </p:txBody>
      </p:sp>
    </p:spTree>
    <p:extLst>
      <p:ext uri="{BB962C8B-B14F-4D97-AF65-F5344CB8AC3E}">
        <p14:creationId xmlns:p14="http://schemas.microsoft.com/office/powerpoint/2010/main" val="406324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Industries with the Most New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5181600"/>
          </a:xfrm>
        </p:spPr>
        <p:txBody>
          <a:bodyPr>
            <a:normAutofit/>
          </a:bodyPr>
          <a:lstStyle/>
          <a:p>
            <a:r>
              <a:rPr lang="en-US" dirty="0"/>
              <a:t>Food services and drinking places</a:t>
            </a:r>
          </a:p>
          <a:p>
            <a:r>
              <a:rPr lang="en-US" dirty="0"/>
              <a:t>Individual and family services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Home health care services</a:t>
            </a:r>
          </a:p>
          <a:p>
            <a:r>
              <a:rPr lang="en-US" dirty="0"/>
              <a:t>Offices of physicians</a:t>
            </a:r>
          </a:p>
          <a:p>
            <a:r>
              <a:rPr lang="en-US" dirty="0"/>
              <a:t>Nursing and residential care facilities</a:t>
            </a:r>
          </a:p>
          <a:p>
            <a:r>
              <a:rPr lang="en-US" dirty="0"/>
              <a:t>Computer systems design and related services</a:t>
            </a:r>
          </a:p>
          <a:p>
            <a:r>
              <a:rPr lang="en-US" dirty="0"/>
              <a:t>Hospitals Local government educational services compensation</a:t>
            </a:r>
          </a:p>
          <a:p>
            <a:r>
              <a:rPr lang="en-US" dirty="0"/>
              <a:t>Outpatient care centers</a:t>
            </a:r>
          </a:p>
          <a:p>
            <a:r>
              <a:rPr lang="en-US" dirty="0"/>
              <a:t>Management, scientific, and technical consulting services</a:t>
            </a:r>
          </a:p>
          <a:p>
            <a:r>
              <a:rPr lang="en-US" dirty="0"/>
              <a:t>Offices of other health practitioners</a:t>
            </a:r>
          </a:p>
          <a:p>
            <a:r>
              <a:rPr lang="en-US" dirty="0"/>
              <a:t>Services to buildings and dwellings</a:t>
            </a:r>
          </a:p>
          <a:p>
            <a:r>
              <a:rPr lang="en-US" dirty="0"/>
              <a:t>Education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63362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From BLS Statistics, 2018</a:t>
            </a:r>
          </a:p>
        </p:txBody>
      </p:sp>
    </p:spTree>
    <p:extLst>
      <p:ext uri="{BB962C8B-B14F-4D97-AF65-F5344CB8AC3E}">
        <p14:creationId xmlns:p14="http://schemas.microsoft.com/office/powerpoint/2010/main" val="393844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Industries with the Most Job Losses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5105400"/>
          </a:xfrm>
        </p:spPr>
        <p:txBody>
          <a:bodyPr>
            <a:normAutofit/>
          </a:bodyPr>
          <a:lstStyle/>
          <a:p>
            <a:r>
              <a:rPr lang="en-US" dirty="0"/>
              <a:t>Wired telecommunications carriers</a:t>
            </a:r>
          </a:p>
          <a:p>
            <a:r>
              <a:rPr lang="en-US" dirty="0"/>
              <a:t>Newspaper, periodical, book and directory publishers</a:t>
            </a:r>
          </a:p>
          <a:p>
            <a:r>
              <a:rPr lang="en-US" dirty="0"/>
              <a:t>Postal Service</a:t>
            </a:r>
          </a:p>
          <a:p>
            <a:r>
              <a:rPr lang="en-US" dirty="0"/>
              <a:t>Printing and related support activities</a:t>
            </a:r>
          </a:p>
          <a:p>
            <a:r>
              <a:rPr lang="en-US" dirty="0"/>
              <a:t>Apparel, leather, and allied product manufacturing</a:t>
            </a:r>
          </a:p>
          <a:p>
            <a:r>
              <a:rPr lang="en-US" dirty="0"/>
              <a:t>Textile mills and textile product mills</a:t>
            </a:r>
          </a:p>
          <a:p>
            <a:r>
              <a:rPr lang="en-US" dirty="0"/>
              <a:t>Plastics product manufacturing</a:t>
            </a:r>
          </a:p>
          <a:p>
            <a:r>
              <a:rPr lang="en-US" dirty="0"/>
              <a:t>Semiconductor and other electronic component manufacturing</a:t>
            </a:r>
          </a:p>
          <a:p>
            <a:r>
              <a:rPr lang="en-US" dirty="0"/>
              <a:t>Navigational, measuring, </a:t>
            </a:r>
            <a:r>
              <a:rPr lang="en-US" dirty="0" err="1"/>
              <a:t>electromedical</a:t>
            </a:r>
            <a:r>
              <a:rPr lang="en-US" dirty="0"/>
              <a:t>, and control instruments manufacturing</a:t>
            </a:r>
          </a:p>
          <a:p>
            <a:r>
              <a:rPr lang="en-US" dirty="0"/>
              <a:t>Other miscellaneous manufacturing</a:t>
            </a:r>
          </a:p>
          <a:p>
            <a:r>
              <a:rPr lang="en-US" dirty="0"/>
              <a:t>Foundries</a:t>
            </a:r>
          </a:p>
          <a:p>
            <a:r>
              <a:rPr lang="en-US" dirty="0"/>
              <a:t>Communications equipment manufacturing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63362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From BLS Statistics, 2018</a:t>
            </a:r>
          </a:p>
        </p:txBody>
      </p:sp>
    </p:spTree>
    <p:extLst>
      <p:ext uri="{BB962C8B-B14F-4D97-AF65-F5344CB8AC3E}">
        <p14:creationId xmlns:p14="http://schemas.microsoft.com/office/powerpoint/2010/main" val="2027482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like the ones shown here and many others are available from the Bureau of Labor Statistics (BLS)</a:t>
            </a:r>
          </a:p>
          <a:p>
            <a:r>
              <a:rPr lang="en-US" dirty="0"/>
              <a:t>Our government collects lots of data about jobs, employment, and related information</a:t>
            </a:r>
          </a:p>
          <a:p>
            <a:r>
              <a:rPr lang="en-US" dirty="0"/>
              <a:t>It’s all available to you on the internet!</a:t>
            </a:r>
          </a:p>
          <a:p>
            <a:r>
              <a:rPr lang="en-US" dirty="0"/>
              <a:t>It will help you understand the job market you’re entering</a:t>
            </a:r>
          </a:p>
          <a:p>
            <a:r>
              <a:rPr lang="en-US" dirty="0"/>
              <a:t>It will help you make the right decision about what careers to pursue in your future</a:t>
            </a:r>
          </a:p>
          <a:p>
            <a:endParaRPr lang="en-US" dirty="0"/>
          </a:p>
          <a:p>
            <a:r>
              <a:rPr lang="en-US" dirty="0"/>
              <a:t>Type BLS Occupational Outlook Handbook into a search engine, and start exploring the world of employment in the US or California or your region</a:t>
            </a:r>
          </a:p>
        </p:txBody>
      </p:sp>
    </p:spTree>
    <p:extLst>
      <p:ext uri="{BB962C8B-B14F-4D97-AF65-F5344CB8AC3E}">
        <p14:creationId xmlns:p14="http://schemas.microsoft.com/office/powerpoint/2010/main" val="163687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F4F3FDCC8FF4B8E18376AF38A79DD" ma:contentTypeVersion="5" ma:contentTypeDescription="Create a new document." ma:contentTypeScope="" ma:versionID="3490bf350ab19a26e9209c91f46eee60">
  <xsd:schema xmlns:xsd="http://www.w3.org/2001/XMLSchema" xmlns:xs="http://www.w3.org/2001/XMLSchema" xmlns:p="http://schemas.microsoft.com/office/2006/metadata/properties" xmlns:ns2="89aa33f4-2994-458b-bd07-da3eff2e2663" targetNamespace="http://schemas.microsoft.com/office/2006/metadata/properties" ma:root="true" ma:fieldsID="d8a201fa2ac26ca1516ffcac5d82de63" ns2:_="">
    <xsd:import namespace="89aa33f4-2994-458b-bd07-da3eff2e26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a33f4-2994-458b-bd07-da3eff2e26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27BC74-95EE-4E34-AD31-229ECF669BF3}"/>
</file>

<file path=customXml/itemProps2.xml><?xml version="1.0" encoding="utf-8"?>
<ds:datastoreItem xmlns:ds="http://schemas.openxmlformats.org/officeDocument/2006/customXml" ds:itemID="{A087629D-345E-4C50-84EF-F218B297D2C8}"/>
</file>

<file path=customXml/itemProps3.xml><?xml version="1.0" encoding="utf-8"?>
<ds:datastoreItem xmlns:ds="http://schemas.openxmlformats.org/officeDocument/2006/customXml" ds:itemID="{CA723C4D-1567-483B-BE41-611646EB304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39662</TotalTime>
  <Words>2266</Words>
  <Application>Microsoft Office PowerPoint</Application>
  <PresentationFormat>On-screen Show (4:3)</PresentationFormat>
  <Paragraphs>332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Office Theme</vt:lpstr>
      <vt:lpstr>Unknown</vt:lpstr>
      <vt:lpstr>California Cadet Corps Curriculum on College &amp; Careers</vt:lpstr>
      <vt:lpstr>College &amp; Careers</vt:lpstr>
      <vt:lpstr>CIVILIAN CAREERS AND JOBS</vt:lpstr>
      <vt:lpstr>What do you want to do . . . When you grow up?</vt:lpstr>
      <vt:lpstr>The World Changes</vt:lpstr>
      <vt:lpstr>Fastest Growing Industries</vt:lpstr>
      <vt:lpstr>Industries with the Most New Jobs</vt:lpstr>
      <vt:lpstr>Industries with the Most Job Losses</vt:lpstr>
      <vt:lpstr>Research</vt:lpstr>
      <vt:lpstr>What’s in the OOH?</vt:lpstr>
      <vt:lpstr>OOH</vt:lpstr>
      <vt:lpstr>What’s Important to You?</vt:lpstr>
      <vt:lpstr>Other Programs</vt:lpstr>
      <vt:lpstr>The Real Question</vt:lpstr>
      <vt:lpstr>Check on Learning</vt:lpstr>
      <vt:lpstr>FILLING OUT A JOB APPLICATION</vt:lpstr>
      <vt:lpstr>Applying for a Job</vt:lpstr>
      <vt:lpstr>Finding a Job</vt:lpstr>
      <vt:lpstr>The Application</vt:lpstr>
      <vt:lpstr>Proof &amp; References</vt:lpstr>
      <vt:lpstr>Cover Letter</vt:lpstr>
      <vt:lpstr>Check on Learning</vt:lpstr>
      <vt:lpstr>JOB INTERVIEWS</vt:lpstr>
      <vt:lpstr>Research</vt:lpstr>
      <vt:lpstr>Common Interview Questions</vt:lpstr>
      <vt:lpstr>STAR Interview Technique</vt:lpstr>
      <vt:lpstr>Dress for Success</vt:lpstr>
      <vt:lpstr>Be On Time</vt:lpstr>
      <vt:lpstr>First Impressions</vt:lpstr>
      <vt:lpstr>Body Language</vt:lpstr>
      <vt:lpstr>Response Delivery</vt:lpstr>
      <vt:lpstr>Remember Body Language!</vt:lpstr>
      <vt:lpstr>Ask Insightful Questions</vt:lpstr>
      <vt:lpstr>Sell Yourself &amp; Close the Deal</vt:lpstr>
      <vt:lpstr>Show Your Appreciation</vt:lpstr>
      <vt:lpstr>Final Thoughts</vt:lpstr>
      <vt:lpstr>Check on Learning</vt:lpstr>
      <vt:lpstr>PREPARING A RESUME</vt:lpstr>
      <vt:lpstr>Resume = Introduction</vt:lpstr>
      <vt:lpstr>Clear, Concise, Flawless</vt:lpstr>
      <vt:lpstr>Format</vt:lpstr>
      <vt:lpstr>In Your Resume:</vt:lpstr>
      <vt:lpstr>Practical Exercise</vt:lpstr>
      <vt:lpstr>Check on Learning</vt:lpstr>
    </vt:vector>
  </TitlesOfParts>
  <Company>California National 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Kelley</dc:creator>
  <cp:lastModifiedBy>Rene Kelley</cp:lastModifiedBy>
  <cp:revision>767</cp:revision>
  <cp:lastPrinted>2017-03-20T15:27:43Z</cp:lastPrinted>
  <dcterms:created xsi:type="dcterms:W3CDTF">2017-01-16T19:23:23Z</dcterms:created>
  <dcterms:modified xsi:type="dcterms:W3CDTF">2018-10-20T17:52:55Z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0x0101004DFF4F3FDCC8FF4B8E18376AF38A79DD</vt:lpwstr>
  </property>
</Properties>
</file>