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1"/>
  </p:notesMasterIdLst>
  <p:sldIdLst>
    <p:sldId id="321" r:id="rId5"/>
    <p:sldId id="375" r:id="rId6"/>
    <p:sldId id="425" r:id="rId7"/>
    <p:sldId id="426" r:id="rId8"/>
    <p:sldId id="485" r:id="rId9"/>
    <p:sldId id="430" r:id="rId10"/>
    <p:sldId id="479" r:id="rId11"/>
    <p:sldId id="427" r:id="rId12"/>
    <p:sldId id="428" r:id="rId13"/>
    <p:sldId id="429" r:id="rId14"/>
    <p:sldId id="480" r:id="rId15"/>
    <p:sldId id="481" r:id="rId16"/>
    <p:sldId id="482" r:id="rId17"/>
    <p:sldId id="484" r:id="rId18"/>
    <p:sldId id="473" r:id="rId19"/>
    <p:sldId id="474" r:id="rId20"/>
    <p:sldId id="475" r:id="rId21"/>
    <p:sldId id="476" r:id="rId22"/>
    <p:sldId id="477" r:id="rId23"/>
    <p:sldId id="486" r:id="rId24"/>
    <p:sldId id="487" r:id="rId25"/>
    <p:sldId id="478" r:id="rId26"/>
    <p:sldId id="467" r:id="rId27"/>
    <p:sldId id="468" r:id="rId28"/>
    <p:sldId id="469" r:id="rId29"/>
    <p:sldId id="470" r:id="rId30"/>
    <p:sldId id="471" r:id="rId31"/>
    <p:sldId id="488" r:id="rId32"/>
    <p:sldId id="490" r:id="rId33"/>
    <p:sldId id="491" r:id="rId34"/>
    <p:sldId id="492" r:id="rId35"/>
    <p:sldId id="489" r:id="rId36"/>
    <p:sldId id="472" r:id="rId37"/>
    <p:sldId id="461" r:id="rId38"/>
    <p:sldId id="462" r:id="rId39"/>
    <p:sldId id="463" r:id="rId40"/>
    <p:sldId id="464" r:id="rId41"/>
    <p:sldId id="465" r:id="rId42"/>
    <p:sldId id="493" r:id="rId43"/>
    <p:sldId id="494" r:id="rId44"/>
    <p:sldId id="466" r:id="rId45"/>
    <p:sldId id="455" r:id="rId46"/>
    <p:sldId id="456" r:id="rId47"/>
    <p:sldId id="457" r:id="rId48"/>
    <p:sldId id="458" r:id="rId49"/>
    <p:sldId id="459" r:id="rId50"/>
    <p:sldId id="495" r:id="rId51"/>
    <p:sldId id="496" r:id="rId52"/>
    <p:sldId id="460" r:id="rId53"/>
    <p:sldId id="449" r:id="rId54"/>
    <p:sldId id="450" r:id="rId55"/>
    <p:sldId id="451" r:id="rId56"/>
    <p:sldId id="503" r:id="rId57"/>
    <p:sldId id="452" r:id="rId58"/>
    <p:sldId id="502" r:id="rId59"/>
    <p:sldId id="453" r:id="rId60"/>
    <p:sldId id="497" r:id="rId61"/>
    <p:sldId id="501" r:id="rId62"/>
    <p:sldId id="498" r:id="rId63"/>
    <p:sldId id="499" r:id="rId64"/>
    <p:sldId id="454" r:id="rId65"/>
    <p:sldId id="443" r:id="rId66"/>
    <p:sldId id="500" r:id="rId67"/>
    <p:sldId id="444" r:id="rId68"/>
    <p:sldId id="445" r:id="rId69"/>
    <p:sldId id="446" r:id="rId70"/>
    <p:sldId id="447" r:id="rId71"/>
    <p:sldId id="504" r:id="rId72"/>
    <p:sldId id="505" r:id="rId73"/>
    <p:sldId id="506" r:id="rId74"/>
    <p:sldId id="448" r:id="rId75"/>
    <p:sldId id="437" r:id="rId76"/>
    <p:sldId id="438" r:id="rId77"/>
    <p:sldId id="439" r:id="rId78"/>
    <p:sldId id="440" r:id="rId79"/>
    <p:sldId id="441" r:id="rId80"/>
    <p:sldId id="507" r:id="rId81"/>
    <p:sldId id="508" r:id="rId82"/>
    <p:sldId id="509" r:id="rId83"/>
    <p:sldId id="510" r:id="rId84"/>
    <p:sldId id="511" r:id="rId85"/>
    <p:sldId id="512" r:id="rId86"/>
    <p:sldId id="442" r:id="rId87"/>
    <p:sldId id="431" r:id="rId88"/>
    <p:sldId id="432" r:id="rId89"/>
    <p:sldId id="515" r:id="rId90"/>
    <p:sldId id="520" r:id="rId91"/>
    <p:sldId id="513" r:id="rId92"/>
    <p:sldId id="514" r:id="rId93"/>
    <p:sldId id="433" r:id="rId94"/>
    <p:sldId id="434" r:id="rId95"/>
    <p:sldId id="435" r:id="rId96"/>
    <p:sldId id="521" r:id="rId97"/>
    <p:sldId id="517" r:id="rId98"/>
    <p:sldId id="518" r:id="rId99"/>
    <p:sldId id="519" r:id="rId100"/>
    <p:sldId id="436" r:id="rId101"/>
    <p:sldId id="420" r:id="rId102"/>
    <p:sldId id="421" r:id="rId103"/>
    <p:sldId id="522" r:id="rId104"/>
    <p:sldId id="523" r:id="rId105"/>
    <p:sldId id="524" r:id="rId106"/>
    <p:sldId id="525" r:id="rId107"/>
    <p:sldId id="526" r:id="rId108"/>
    <p:sldId id="423" r:id="rId109"/>
    <p:sldId id="424" r:id="rId110"/>
    <p:sldId id="422" r:id="rId111"/>
    <p:sldId id="527" r:id="rId112"/>
    <p:sldId id="528" r:id="rId113"/>
    <p:sldId id="530" r:id="rId114"/>
    <p:sldId id="529" r:id="rId115"/>
    <p:sldId id="531" r:id="rId116"/>
    <p:sldId id="532" r:id="rId117"/>
    <p:sldId id="533" r:id="rId118"/>
    <p:sldId id="534" r:id="rId119"/>
    <p:sldId id="389"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00"/>
    <a:srgbClr val="BFB550"/>
    <a:srgbClr val="BBB24F"/>
    <a:srgbClr val="FFF001"/>
    <a:srgbClr val="FFF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63" autoAdjust="0"/>
    <p:restoredTop sz="91429" autoAdjust="0"/>
  </p:normalViewPr>
  <p:slideViewPr>
    <p:cSldViewPr>
      <p:cViewPr varScale="1">
        <p:scale>
          <a:sx n="45" d="100"/>
          <a:sy n="45" d="100"/>
        </p:scale>
        <p:origin x="161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314559-057E-4323-8467-AB2D2C4A3159}" type="datetimeFigureOut">
              <a:rPr lang="en-US" smtClean="0"/>
              <a:pPr/>
              <a:t>11/23/20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B14D2-E08D-4CFC-9F58-A103582B4F0D}" type="slidenum">
              <a:rPr lang="en-US" smtClean="0"/>
              <a:pPr/>
              <a:t>‹#›</a:t>
            </a:fld>
            <a:endParaRPr lang="en-US"/>
          </a:p>
        </p:txBody>
      </p:sp>
    </p:spTree>
    <p:extLst>
      <p:ext uri="{BB962C8B-B14F-4D97-AF65-F5344CB8AC3E}">
        <p14:creationId xmlns:p14="http://schemas.microsoft.com/office/powerpoint/2010/main" val="68179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6" descr="California Cadet Corps Centennial Celebration 3 | by Thomas Wasper"/>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52400" y="-646777"/>
            <a:ext cx="9930581" cy="769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62000" y="-604837"/>
            <a:ext cx="7772400" cy="1470025"/>
          </a:xfrm>
        </p:spPr>
        <p:txBody>
          <a:bodyPr/>
          <a:lstStyle>
            <a:lvl1pPr>
              <a:defRPr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371600" y="3657600"/>
            <a:ext cx="6400800" cy="1752600"/>
          </a:xfrm>
        </p:spPr>
        <p:txBody>
          <a:bodyPr/>
          <a:lstStyle>
            <a:lvl1pPr marL="0" indent="0" algn="ctr">
              <a:buNone/>
              <a:defRPr b="1">
                <a:solidFill>
                  <a:srgbClr val="FFFF00"/>
                </a:solidFill>
                <a:effectLst>
                  <a:outerShdw blurRad="38100" dist="38100" dir="2700000" algn="tl">
                    <a:srgbClr val="000000">
                      <a:alpha val="43137"/>
                    </a:srgb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3390" y="6414163"/>
            <a:ext cx="2133600" cy="365125"/>
          </a:xfrm>
        </p:spPr>
        <p:txBody>
          <a:bodyPr/>
          <a:lstStyle/>
          <a:p>
            <a:fld id="{60DF8A1D-3DFB-4112-A7CF-DB4360141C03}" type="datetimeFigureOut">
              <a:rPr lang="en-US" smtClean="0"/>
              <a:pPr/>
              <a:t>11/23/20</a:t>
            </a:fld>
            <a:endParaRPr lang="en-US"/>
          </a:p>
        </p:txBody>
      </p:sp>
      <p:sp>
        <p:nvSpPr>
          <p:cNvPr id="5" name="Footer Placeholder 4"/>
          <p:cNvSpPr>
            <a:spLocks noGrp="1"/>
          </p:cNvSpPr>
          <p:nvPr>
            <p:ph type="ftr" sz="quarter" idx="11"/>
          </p:nvPr>
        </p:nvSpPr>
        <p:spPr>
          <a:xfrm>
            <a:off x="3124200" y="6408737"/>
            <a:ext cx="2895600" cy="365125"/>
          </a:xfrm>
        </p:spPr>
        <p:txBody>
          <a:bodyPr/>
          <a:lstStyle>
            <a:lvl1pPr>
              <a:defRPr sz="2000">
                <a:solidFill>
                  <a:srgbClr val="FFFF00"/>
                </a:solidFill>
              </a:defRPr>
            </a:lvl1pPr>
          </a:lstStyle>
          <a:p>
            <a:r>
              <a:rPr lang="en-US" b="1" dirty="0">
                <a:ln w="22225">
                  <a:solidFill>
                    <a:schemeClr val="tx1"/>
                  </a:solidFill>
                  <a:prstDash val="solid"/>
                </a:ln>
              </a:rPr>
              <a:t>Since 1911</a:t>
            </a:r>
          </a:p>
        </p:txBody>
      </p:sp>
      <p:sp>
        <p:nvSpPr>
          <p:cNvPr id="6" name="Slide Number Placeholder 5"/>
          <p:cNvSpPr>
            <a:spLocks noGrp="1"/>
          </p:cNvSpPr>
          <p:nvPr>
            <p:ph type="sldNum" sz="quarter" idx="12"/>
          </p:nvPr>
        </p:nvSpPr>
        <p:spPr>
          <a:xfrm>
            <a:off x="6557010" y="6408736"/>
            <a:ext cx="2133600" cy="365125"/>
          </a:xfrm>
        </p:spPr>
        <p:txBody>
          <a:bodyPr/>
          <a:lstStyle/>
          <a:p>
            <a:fld id="{6E7DAA14-995F-4E62-BD20-27ACA016544B}" type="slidenum">
              <a:rPr lang="en-US" smtClean="0"/>
              <a:pPr/>
              <a:t>‹#›</a:t>
            </a:fld>
            <a:endParaRPr lang="en-US"/>
          </a:p>
        </p:txBody>
      </p:sp>
      <p:sp>
        <p:nvSpPr>
          <p:cNvPr id="8" name="Title 1"/>
          <p:cNvSpPr txBox="1">
            <a:spLocks/>
          </p:cNvSpPr>
          <p:nvPr userDrawn="1"/>
        </p:nvSpPr>
        <p:spPr>
          <a:xfrm>
            <a:off x="723900" y="6172200"/>
            <a:ext cx="76962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ln w="22225">
                <a:solidFill>
                  <a:schemeClr val="tx1"/>
                </a:solidFill>
                <a:prstDash val="solid"/>
              </a:ln>
              <a:solidFill>
                <a:srgbClr val="FFFF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F8A1D-3DFB-4112-A7CF-DB4360141C03}" type="datetimeFigureOut">
              <a:rPr lang="en-US" smtClean="0"/>
              <a:pPr/>
              <a:t>11/23/20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F8A1D-3DFB-4112-A7CF-DB4360141C03}" type="datetimeFigureOut">
              <a:rPr lang="en-US" smtClean="0"/>
              <a:pPr/>
              <a:t>11/23/20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16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DF8A1D-3DFB-4112-A7CF-DB4360141C03}" type="datetimeFigureOut">
              <a:rPr lang="en-US" smtClean="0"/>
              <a:pPr/>
              <a:t>11/23/20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0984"/>
            <a:ext cx="1132114" cy="149030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0931" y="2514600"/>
            <a:ext cx="7772400"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520931" y="44196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DF8A1D-3DFB-4112-A7CF-DB4360141C03}" type="datetimeFigureOut">
              <a:rPr lang="en-US" smtClean="0"/>
              <a:pPr/>
              <a:t>11/23/20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DF8A1D-3DFB-4112-A7CF-DB4360141C03}" type="datetimeFigureOut">
              <a:rPr lang="en-US" smtClean="0"/>
              <a:pPr/>
              <a:t>11/23/20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DF8A1D-3DFB-4112-A7CF-DB4360141C03}" type="datetimeFigureOut">
              <a:rPr lang="en-US" smtClean="0"/>
              <a:pPr/>
              <a:t>11/23/20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0DF8A1D-3DFB-4112-A7CF-DB4360141C03}" type="datetimeFigureOut">
              <a:rPr lang="en-US" smtClean="0"/>
              <a:pPr/>
              <a:t>11/23/20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F8A1D-3DFB-4112-A7CF-DB4360141C03}" type="datetimeFigureOut">
              <a:rPr lang="en-US" smtClean="0"/>
              <a:pPr/>
              <a:t>11/23/20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273050"/>
            <a:ext cx="7010400" cy="1327150"/>
          </a:xfrm>
        </p:spPr>
        <p:txBody>
          <a:bodyPr anchor="ctr">
            <a:normAutofit/>
          </a:bodyPr>
          <a:lstStyle>
            <a:lvl1pPr algn="ctr">
              <a:defRPr sz="4400" b="1"/>
            </a:lvl1pPr>
          </a:lstStyle>
          <a:p>
            <a:r>
              <a:rPr lang="en-US"/>
              <a:t>Click to edit Master title style</a:t>
            </a:r>
          </a:p>
        </p:txBody>
      </p:sp>
      <p:sp>
        <p:nvSpPr>
          <p:cNvPr id="3" name="Content Placeholder 2"/>
          <p:cNvSpPr>
            <a:spLocks noGrp="1"/>
          </p:cNvSpPr>
          <p:nvPr>
            <p:ph idx="1"/>
          </p:nvPr>
        </p:nvSpPr>
        <p:spPr>
          <a:xfrm>
            <a:off x="3575050" y="1600200"/>
            <a:ext cx="4654550" cy="4525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117850" cy="45259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0DF8A1D-3DFB-4112-A7CF-DB4360141C03}" type="datetimeFigureOut">
              <a:rPr lang="en-US" smtClean="0"/>
              <a:pPr/>
              <a:t>11/23/20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DF8A1D-3DFB-4112-A7CF-DB4360141C03}" type="datetimeFigureOut">
              <a:rPr lang="en-US" smtClean="0"/>
              <a:pPr/>
              <a:t>11/23/20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7DAA14-995F-4E62-BD20-27ACA01654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4687" y="274638"/>
            <a:ext cx="685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F8A1D-3DFB-4112-A7CF-DB4360141C03}" type="datetimeFigureOut">
              <a:rPr lang="en-US" smtClean="0"/>
              <a:pPr/>
              <a:t>11/23/20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Creating Leaders Since 1911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DAA14-995F-4E62-BD20-27ACA016544B}" type="slidenum">
              <a:rPr lang="en-US" smtClean="0"/>
              <a:pPr/>
              <a:t>‹#›</a:t>
            </a:fld>
            <a:endParaRPr lang="en-US" dirty="0"/>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00984"/>
            <a:ext cx="1132114" cy="14903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https://www.youtube.com/embed/j8buFZR52wY?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ideo" Target="https://www.youtube.com/embed/7v-Dsy_zUzA?feature=oembed"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ideo" Target="https://www.youtube.com/embed/Ku8dAdEZ2MU?feature=oembed"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N4sJqejaddc?feature=oembed"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7.xml"/><Relationship Id="rId7" Type="http://schemas.openxmlformats.org/officeDocument/2006/relationships/slide" Target="slide42.xml"/><Relationship Id="rId12" Type="http://schemas.openxmlformats.org/officeDocument/2006/relationships/slide" Target="slide98.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4.xml"/><Relationship Id="rId11" Type="http://schemas.openxmlformats.org/officeDocument/2006/relationships/slide" Target="slide84.xml"/><Relationship Id="rId5" Type="http://schemas.openxmlformats.org/officeDocument/2006/relationships/slide" Target="slide23.xml"/><Relationship Id="rId10" Type="http://schemas.openxmlformats.org/officeDocument/2006/relationships/slide" Target="slide72.xml"/><Relationship Id="rId4" Type="http://schemas.openxmlformats.org/officeDocument/2006/relationships/slide" Target="slide15.xml"/><Relationship Id="rId9" Type="http://schemas.openxmlformats.org/officeDocument/2006/relationships/slide" Target="slide6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nps.gov/history/hdp/exhibits/african/images/buff_sold1.jpg,%20Public%20Domain,%20" TargetMode="External"/><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hyperlink" Target="https://commons.wikimedia.org/w/index.php?curid=12730456"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QLGvTqFPHCw?feature=oembed" TargetMode="Externa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pbs.org/wned/warrior-tradition/watch/"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a6Tq87M8Rfw?feature=oembed" TargetMode="External"/><Relationship Id="rId1" Type="http://schemas.openxmlformats.org/officeDocument/2006/relationships/video" Target="https://www.youtube.com/embed/hWUwJQDgeHw?feature=oembed" TargetMode="External"/><Relationship Id="rId6" Type="http://schemas.openxmlformats.org/officeDocument/2006/relationships/hyperlink" Target="https://vimeo.com/266803924"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https://navajocodetalkers.org/story-of-the-navajo-code-talker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Ig_hO2Jii-o?feature=oembed"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history.navy.mil/research/library/online-reading-room/title-list-alphabetically/n/navajo-code-talker-dictionary.htm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TWQjj4bfZ1c?feature=oembed"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448310"/>
            <a:ext cx="7162800" cy="1200329"/>
          </a:xfrm>
          <a:prstGeom prst="rect">
            <a:avLst/>
          </a:prstGeom>
          <a:noFill/>
        </p:spPr>
        <p:txBody>
          <a:bodyPr wrap="square" rtlCol="0">
            <a:spAutoFit/>
          </a:bodyPr>
          <a:lstStyle/>
          <a:p>
            <a:pPr algn="ctr"/>
            <a:r>
              <a:rPr lang="en-US" sz="3600" dirty="0"/>
              <a:t>California Cadet Corps</a:t>
            </a:r>
          </a:p>
          <a:p>
            <a:pPr algn="ctr"/>
            <a:r>
              <a:rPr lang="en-US" sz="3600" dirty="0"/>
              <a:t>Curriculum on Citizenship</a:t>
            </a:r>
          </a:p>
        </p:txBody>
      </p:sp>
      <p:sp>
        <p:nvSpPr>
          <p:cNvPr id="2" name="TextBox 1">
            <a:extLst>
              <a:ext uri="{FF2B5EF4-FFF2-40B4-BE49-F238E27FC236}">
                <a16:creationId xmlns:a16="http://schemas.microsoft.com/office/drawing/2014/main" id="{AFE7DE07-B738-48A9-9813-89E8B7830291}"/>
              </a:ext>
            </a:extLst>
          </p:cNvPr>
          <p:cNvSpPr txBox="1"/>
          <p:nvPr/>
        </p:nvSpPr>
        <p:spPr>
          <a:xfrm>
            <a:off x="914400" y="5638800"/>
            <a:ext cx="7315199" cy="1015663"/>
          </a:xfrm>
          <a:prstGeom prst="rect">
            <a:avLst/>
          </a:prstGeom>
          <a:noFill/>
        </p:spPr>
        <p:txBody>
          <a:bodyPr wrap="square" rtlCol="0">
            <a:spAutoFit/>
          </a:bodyPr>
          <a:lstStyle/>
          <a:p>
            <a:pPr algn="ctr"/>
            <a:r>
              <a:rPr lang="en-US" sz="2400" b="1" dirty="0"/>
              <a:t>“What We Stand For”</a:t>
            </a:r>
          </a:p>
          <a:p>
            <a:pPr algn="ctr"/>
            <a:endParaRPr lang="en-US" dirty="0"/>
          </a:p>
          <a:p>
            <a:pPr algn="ctr"/>
            <a:r>
              <a:rPr lang="en-US" b="1" dirty="0"/>
              <a:t>C8B:  Great Americans</a:t>
            </a:r>
          </a:p>
        </p:txBody>
      </p:sp>
      <p:pic>
        <p:nvPicPr>
          <p:cNvPr id="6" name="Picture 5" descr="See the source image">
            <a:extLst>
              <a:ext uri="{FF2B5EF4-FFF2-40B4-BE49-F238E27FC236}">
                <a16:creationId xmlns:a16="http://schemas.microsoft.com/office/drawing/2014/main" id="{60157A42-D252-4BFC-8FF6-9C88E5EF648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780" y="1690687"/>
            <a:ext cx="5552440" cy="3476625"/>
          </a:xfrm>
          <a:prstGeom prst="rect">
            <a:avLst/>
          </a:prstGeom>
          <a:noFill/>
          <a:ln>
            <a:noFill/>
          </a:ln>
        </p:spPr>
      </p:pic>
      <p:sp>
        <p:nvSpPr>
          <p:cNvPr id="3" name="TextBox 2">
            <a:extLst>
              <a:ext uri="{FF2B5EF4-FFF2-40B4-BE49-F238E27FC236}">
                <a16:creationId xmlns:a16="http://schemas.microsoft.com/office/drawing/2014/main" id="{0D318751-C77C-4AFC-A5BE-A96AD3519782}"/>
              </a:ext>
            </a:extLst>
          </p:cNvPr>
          <p:cNvSpPr txBox="1"/>
          <p:nvPr/>
        </p:nvSpPr>
        <p:spPr>
          <a:xfrm>
            <a:off x="7265772" y="6409690"/>
            <a:ext cx="1828800" cy="307777"/>
          </a:xfrm>
          <a:prstGeom prst="rect">
            <a:avLst/>
          </a:prstGeom>
          <a:noFill/>
        </p:spPr>
        <p:txBody>
          <a:bodyPr wrap="square" rtlCol="0">
            <a:spAutoFit/>
          </a:bodyPr>
          <a:lstStyle/>
          <a:p>
            <a:r>
              <a:rPr lang="en-US" sz="1400" dirty="0"/>
              <a:t>Updated 20 NOV 2020</a:t>
            </a:r>
          </a:p>
        </p:txBody>
      </p:sp>
    </p:spTree>
    <p:extLst>
      <p:ext uri="{BB962C8B-B14F-4D97-AF65-F5344CB8AC3E}">
        <p14:creationId xmlns:p14="http://schemas.microsoft.com/office/powerpoint/2010/main" val="35392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normAutofit fontScale="90000"/>
          </a:bodyPr>
          <a:lstStyle/>
          <a:p>
            <a:r>
              <a:rPr lang="en-US" dirty="0"/>
              <a:t>Nursing During Wars</a:t>
            </a:r>
            <a:br>
              <a:rPr lang="en-US" dirty="0"/>
            </a:br>
            <a:r>
              <a:rPr lang="en-US" dirty="0"/>
              <a:t>Spanish American War</a:t>
            </a:r>
          </a:p>
        </p:txBody>
      </p:sp>
      <p:pic>
        <p:nvPicPr>
          <p:cNvPr id="2" name="Picture 2" descr="See the source image">
            <a:extLst>
              <a:ext uri="{FF2B5EF4-FFF2-40B4-BE49-F238E27FC236}">
                <a16:creationId xmlns:a16="http://schemas.microsoft.com/office/drawing/2014/main" id="{8D674616-435B-426A-9824-B33306B44F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3257480"/>
            <a:ext cx="5290083" cy="33623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p:txBody>
          <a:bodyPr>
            <a:normAutofit/>
          </a:bodyPr>
          <a:lstStyle/>
          <a:p>
            <a:r>
              <a:rPr lang="en-US" sz="2800" dirty="0"/>
              <a:t>US Military contracted for civilian nurses</a:t>
            </a:r>
          </a:p>
          <a:p>
            <a:r>
              <a:rPr lang="en-US" sz="2800" dirty="0"/>
              <a:t>Most served in hospitals in the US </a:t>
            </a:r>
          </a:p>
          <a:p>
            <a:r>
              <a:rPr lang="en-US" sz="2800" dirty="0"/>
              <a:t>A few went to Cuba, Philippines, Puerto Rico, and Honolulu</a:t>
            </a:r>
          </a:p>
          <a:p>
            <a:r>
              <a:rPr lang="en-US" sz="2800" dirty="0"/>
              <a:t>Of 1563 nurses, </a:t>
            </a:r>
          </a:p>
          <a:p>
            <a:r>
              <a:rPr lang="en-US" sz="2800" dirty="0"/>
              <a:t>153 died of diseases </a:t>
            </a:r>
          </a:p>
          <a:p>
            <a:pPr marL="0" indent="0">
              <a:spcBef>
                <a:spcPts val="0"/>
              </a:spcBef>
              <a:buNone/>
            </a:pPr>
            <a:r>
              <a:rPr lang="en-US" sz="2800" dirty="0"/>
              <a:t>     (mostly typhoid)</a:t>
            </a:r>
          </a:p>
          <a:p>
            <a:r>
              <a:rPr lang="en-US" sz="2800" dirty="0"/>
              <a:t>Nuns</a:t>
            </a:r>
          </a:p>
        </p:txBody>
      </p:sp>
    </p:spTree>
    <p:extLst>
      <p:ext uri="{BB962C8B-B14F-4D97-AF65-F5344CB8AC3E}">
        <p14:creationId xmlns:p14="http://schemas.microsoft.com/office/powerpoint/2010/main" val="573601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Pearl Harbor Aftermath</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600200"/>
            <a:ext cx="4038600" cy="4525963"/>
          </a:xfrm>
        </p:spPr>
        <p:txBody>
          <a:bodyPr>
            <a:normAutofit/>
          </a:bodyPr>
          <a:lstStyle/>
          <a:p>
            <a:pPr>
              <a:lnSpc>
                <a:spcPct val="90000"/>
              </a:lnSpc>
            </a:pPr>
            <a:r>
              <a:rPr lang="en-US" sz="2200"/>
              <a:t>Dec 7, 1941: Japanese Navy attacked Pearl Harbor</a:t>
            </a:r>
          </a:p>
          <a:p>
            <a:pPr>
              <a:lnSpc>
                <a:spcPct val="90000"/>
              </a:lnSpc>
            </a:pPr>
            <a:r>
              <a:rPr lang="en-US" sz="2200"/>
              <a:t>Increased the fear and hatred of Japanese Americans; some feared many Japanese Americans would be spies or saboteurs</a:t>
            </a:r>
          </a:p>
          <a:p>
            <a:pPr>
              <a:lnSpc>
                <a:spcPct val="90000"/>
              </a:lnSpc>
            </a:pPr>
            <a:r>
              <a:rPr lang="en-US" sz="2200"/>
              <a:t>125,000 Japanese Americans lived in the continental US, mostly on the west coast</a:t>
            </a:r>
          </a:p>
          <a:p>
            <a:pPr>
              <a:lnSpc>
                <a:spcPct val="90000"/>
              </a:lnSpc>
            </a:pPr>
            <a:r>
              <a:rPr lang="en-US" sz="2200"/>
              <a:t>63% were children or grandchildren of immigrants (born in US, American citizens)</a:t>
            </a:r>
          </a:p>
          <a:p>
            <a:pPr>
              <a:lnSpc>
                <a:spcPct val="90000"/>
              </a:lnSpc>
            </a:pPr>
            <a:endParaRPr lang="en-US" sz="2200"/>
          </a:p>
        </p:txBody>
      </p:sp>
      <p:pic>
        <p:nvPicPr>
          <p:cNvPr id="7170" name="Picture 2" descr="See the source image">
            <a:extLst>
              <a:ext uri="{FF2B5EF4-FFF2-40B4-BE49-F238E27FC236}">
                <a16:creationId xmlns:a16="http://schemas.microsoft.com/office/drawing/2014/main" id="{F246AE17-E8E7-4103-81EE-9F0CF84A5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0" r="41076" b="-2"/>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32123270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Internment</a:t>
            </a:r>
          </a:p>
        </p:txBody>
      </p:sp>
      <p:pic>
        <p:nvPicPr>
          <p:cNvPr id="6" name="Picture 5" descr="See the source image">
            <a:extLst>
              <a:ext uri="{FF2B5EF4-FFF2-40B4-BE49-F238E27FC236}">
                <a16:creationId xmlns:a16="http://schemas.microsoft.com/office/drawing/2014/main" id="{BB6476E5-60C5-45E7-B932-1DD2BA83129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2646552"/>
            <a:ext cx="4038600" cy="2433258"/>
          </a:xfrm>
          <a:prstGeom prst="rect">
            <a:avLst/>
          </a:prstGeom>
          <a:noFill/>
          <a:ln>
            <a:noFill/>
          </a:ln>
        </p:spPr>
      </p:pic>
      <p:sp>
        <p:nvSpPr>
          <p:cNvPr id="5" name="Content Placeholder 4">
            <a:extLst>
              <a:ext uri="{FF2B5EF4-FFF2-40B4-BE49-F238E27FC236}">
                <a16:creationId xmlns:a16="http://schemas.microsoft.com/office/drawing/2014/main" id="{B62FA704-CD06-4D99-9466-C6FA437ABB90}"/>
              </a:ext>
            </a:extLst>
          </p:cNvPr>
          <p:cNvSpPr>
            <a:spLocks noGrp="1"/>
          </p:cNvSpPr>
          <p:nvPr>
            <p:ph sz="half" idx="2"/>
          </p:nvPr>
        </p:nvSpPr>
        <p:spPr>
          <a:xfrm>
            <a:off x="4648200" y="1600200"/>
            <a:ext cx="4038600" cy="4525963"/>
          </a:xfrm>
        </p:spPr>
        <p:txBody>
          <a:bodyPr>
            <a:normAutofit/>
          </a:bodyPr>
          <a:lstStyle/>
          <a:p>
            <a:pPr>
              <a:lnSpc>
                <a:spcPct val="90000"/>
              </a:lnSpc>
            </a:pPr>
            <a:r>
              <a:rPr lang="en-US" sz="2000" dirty="0"/>
              <a:t>Feb 1942: President Roosevelt issued Executive Order 9066, forcibly interning anyone of Japanese ancestry who lived in CA or parts of OR, WA, or Southern AZ</a:t>
            </a:r>
          </a:p>
          <a:p>
            <a:pPr>
              <a:lnSpc>
                <a:spcPct val="90000"/>
              </a:lnSpc>
            </a:pPr>
            <a:r>
              <a:rPr lang="en-US" sz="2000" dirty="0"/>
              <a:t>No evidence of spying or sabotage</a:t>
            </a:r>
          </a:p>
          <a:p>
            <a:pPr>
              <a:lnSpc>
                <a:spcPct val="90000"/>
              </a:lnSpc>
            </a:pPr>
            <a:r>
              <a:rPr lang="en-US" sz="2000" dirty="0"/>
              <a:t>Fear and racism combined to declare all people of Japanese ancestry suspect</a:t>
            </a:r>
          </a:p>
          <a:p>
            <a:pPr>
              <a:lnSpc>
                <a:spcPct val="90000"/>
              </a:lnSpc>
            </a:pPr>
            <a:r>
              <a:rPr lang="en-US" sz="2000" dirty="0"/>
              <a:t>The vast majority were loyal American citizens</a:t>
            </a:r>
          </a:p>
          <a:p>
            <a:pPr>
              <a:lnSpc>
                <a:spcPct val="90000"/>
              </a:lnSpc>
            </a:pPr>
            <a:r>
              <a:rPr lang="en-US" sz="2000" dirty="0"/>
              <a:t>Those living in Hawaii were not interned</a:t>
            </a:r>
          </a:p>
        </p:txBody>
      </p:sp>
    </p:spTree>
    <p:extLst>
      <p:ext uri="{BB962C8B-B14F-4D97-AF65-F5344CB8AC3E}">
        <p14:creationId xmlns:p14="http://schemas.microsoft.com/office/powerpoint/2010/main" val="29832211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Japanese in the Army</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600200"/>
            <a:ext cx="4038600" cy="4525963"/>
          </a:xfrm>
        </p:spPr>
        <p:txBody>
          <a:bodyPr>
            <a:normAutofit/>
          </a:bodyPr>
          <a:lstStyle/>
          <a:p>
            <a:pPr>
              <a:lnSpc>
                <a:spcPct val="90000"/>
              </a:lnSpc>
            </a:pPr>
            <a:r>
              <a:rPr lang="en-US" sz="2200" dirty="0"/>
              <a:t>Before WW2, few Japanese served in the Army</a:t>
            </a:r>
          </a:p>
          <a:p>
            <a:pPr>
              <a:lnSpc>
                <a:spcPct val="90000"/>
              </a:lnSpc>
            </a:pPr>
            <a:r>
              <a:rPr lang="en-US" sz="2200" dirty="0"/>
              <a:t>No segregated Japanese American units</a:t>
            </a:r>
          </a:p>
          <a:p>
            <a:pPr>
              <a:lnSpc>
                <a:spcPct val="90000"/>
              </a:lnSpc>
            </a:pPr>
            <a:r>
              <a:rPr lang="en-US" sz="2200" dirty="0"/>
              <a:t>Some served in Hawaii National Guard</a:t>
            </a:r>
          </a:p>
          <a:p>
            <a:pPr>
              <a:lnSpc>
                <a:spcPct val="90000"/>
              </a:lnSpc>
            </a:pPr>
            <a:r>
              <a:rPr lang="en-US" sz="2200" dirty="0"/>
              <a:t>Draft in 1940 drafted many Nisei, especially in Hawaii (1/3 population of HI was of Japanese ancestry)</a:t>
            </a:r>
          </a:p>
          <a:p>
            <a:pPr>
              <a:lnSpc>
                <a:spcPct val="90000"/>
              </a:lnSpc>
            </a:pPr>
            <a:r>
              <a:rPr lang="en-US" sz="2200" dirty="0"/>
              <a:t>They were motivated to excel and prove themselves, and they did</a:t>
            </a:r>
          </a:p>
        </p:txBody>
      </p:sp>
      <p:pic>
        <p:nvPicPr>
          <p:cNvPr id="6" name="Picture 5" descr="See the source image">
            <a:extLst>
              <a:ext uri="{FF2B5EF4-FFF2-40B4-BE49-F238E27FC236}">
                <a16:creationId xmlns:a16="http://schemas.microsoft.com/office/drawing/2014/main" id="{453D8B69-9E4E-4E31-A036-8C5C716FA458}"/>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2449671"/>
            <a:ext cx="4038600" cy="2827020"/>
          </a:xfrm>
          <a:prstGeom prst="rect">
            <a:avLst/>
          </a:prstGeom>
          <a:noFill/>
          <a:ln>
            <a:noFill/>
          </a:ln>
        </p:spPr>
      </p:pic>
    </p:spTree>
    <p:extLst>
      <p:ext uri="{BB962C8B-B14F-4D97-AF65-F5344CB8AC3E}">
        <p14:creationId xmlns:p14="http://schemas.microsoft.com/office/powerpoint/2010/main" val="30759292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1</a:t>
            </a:r>
            <a:r>
              <a:rPr lang="en-US" baseline="30000" dirty="0"/>
              <a:t>st</a:t>
            </a:r>
            <a:r>
              <a:rPr lang="en-US" dirty="0"/>
              <a:t> Segregated Japanese Unit</a:t>
            </a:r>
          </a:p>
        </p:txBody>
      </p:sp>
      <p:pic>
        <p:nvPicPr>
          <p:cNvPr id="13314" name="Picture 2" descr="See the source image">
            <a:extLst>
              <a:ext uri="{FF2B5EF4-FFF2-40B4-BE49-F238E27FC236}">
                <a16:creationId xmlns:a16="http://schemas.microsoft.com/office/drawing/2014/main" id="{A856BD29-3586-4588-B082-66C959156B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362200"/>
            <a:ext cx="4857337" cy="3169412"/>
          </a:xfrm>
          <a:prstGeom prst="rect">
            <a:avLst/>
          </a:prstGeom>
          <a:solidFill>
            <a:srgbClr val="FFFFFF"/>
          </a:solidFill>
        </p:spPr>
      </p:pic>
      <p:sp>
        <p:nvSpPr>
          <p:cNvPr id="5" name="Content Placeholder 4">
            <a:extLst>
              <a:ext uri="{FF2B5EF4-FFF2-40B4-BE49-F238E27FC236}">
                <a16:creationId xmlns:a16="http://schemas.microsoft.com/office/drawing/2014/main" id="{B62FA704-CD06-4D99-9466-C6FA437ABB90}"/>
              </a:ext>
            </a:extLst>
          </p:cNvPr>
          <p:cNvSpPr>
            <a:spLocks noGrp="1"/>
          </p:cNvSpPr>
          <p:nvPr>
            <p:ph sz="half" idx="2"/>
          </p:nvPr>
        </p:nvSpPr>
        <p:spPr>
          <a:xfrm>
            <a:off x="4857337" y="1683924"/>
            <a:ext cx="4038600" cy="4525963"/>
          </a:xfrm>
        </p:spPr>
        <p:txBody>
          <a:bodyPr>
            <a:normAutofit/>
          </a:bodyPr>
          <a:lstStyle/>
          <a:p>
            <a:pPr>
              <a:lnSpc>
                <a:spcPct val="90000"/>
              </a:lnSpc>
            </a:pPr>
            <a:r>
              <a:rPr lang="en-US" sz="2200" dirty="0"/>
              <a:t>May 1942: Army transferred all Japanese Americans from HI National Guard’s 298</a:t>
            </a:r>
            <a:r>
              <a:rPr lang="en-US" sz="2200" baseline="30000" dirty="0"/>
              <a:t>th</a:t>
            </a:r>
            <a:r>
              <a:rPr lang="en-US" sz="2200" dirty="0"/>
              <a:t> and 299</a:t>
            </a:r>
            <a:r>
              <a:rPr lang="en-US" sz="2200" baseline="30000" dirty="0"/>
              <a:t>th</a:t>
            </a:r>
            <a:r>
              <a:rPr lang="en-US" sz="2200" dirty="0"/>
              <a:t> Infantry Regiments, and formed the </a:t>
            </a:r>
            <a:r>
              <a:rPr lang="en-US" sz="2200" b="1" dirty="0"/>
              <a:t>100</a:t>
            </a:r>
            <a:r>
              <a:rPr lang="en-US" sz="2200" b="1" baseline="30000" dirty="0"/>
              <a:t>th</a:t>
            </a:r>
            <a:r>
              <a:rPr lang="en-US" sz="2200" b="1" dirty="0"/>
              <a:t> Infantry Battalion</a:t>
            </a:r>
          </a:p>
          <a:p>
            <a:pPr>
              <a:lnSpc>
                <a:spcPct val="90000"/>
              </a:lnSpc>
            </a:pPr>
            <a:r>
              <a:rPr lang="en-US" sz="2200" dirty="0"/>
              <a:t>Families, community supported the men doing their best – prove their loyalty</a:t>
            </a:r>
          </a:p>
          <a:p>
            <a:pPr>
              <a:lnSpc>
                <a:spcPct val="90000"/>
              </a:lnSpc>
            </a:pPr>
            <a:r>
              <a:rPr lang="en-US" sz="2200" dirty="0"/>
              <a:t>“Do not bring shame unto the family”</a:t>
            </a:r>
          </a:p>
          <a:p>
            <a:pPr>
              <a:lnSpc>
                <a:spcPct val="90000"/>
              </a:lnSpc>
            </a:pPr>
            <a:r>
              <a:rPr lang="en-US" sz="2200" dirty="0"/>
              <a:t>“Fight hard for your country, even if it means sacrificing your life”</a:t>
            </a:r>
          </a:p>
        </p:txBody>
      </p:sp>
    </p:spTree>
    <p:extLst>
      <p:ext uri="{BB962C8B-B14F-4D97-AF65-F5344CB8AC3E}">
        <p14:creationId xmlns:p14="http://schemas.microsoft.com/office/powerpoint/2010/main" val="18463398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100</a:t>
            </a:r>
            <a:r>
              <a:rPr lang="en-US" baseline="30000" dirty="0"/>
              <a:t>th</a:t>
            </a:r>
            <a:r>
              <a:rPr lang="en-US" dirty="0"/>
              <a:t> Infantry Battalion</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228600" y="2108582"/>
            <a:ext cx="4953000" cy="3655632"/>
          </a:xfrm>
        </p:spPr>
        <p:txBody>
          <a:bodyPr>
            <a:normAutofit/>
          </a:bodyPr>
          <a:lstStyle/>
          <a:p>
            <a:pPr>
              <a:lnSpc>
                <a:spcPct val="90000"/>
              </a:lnSpc>
            </a:pPr>
            <a:r>
              <a:rPr lang="en-US" sz="2200" dirty="0"/>
              <a:t>Deployed to North Africa in mid-1943</a:t>
            </a:r>
          </a:p>
          <a:p>
            <a:pPr>
              <a:lnSpc>
                <a:spcPct val="90000"/>
              </a:lnSpc>
            </a:pPr>
            <a:r>
              <a:rPr lang="en-US" sz="2200" dirty="0"/>
              <a:t>Fought at Salerno, Cassino, and Anzio</a:t>
            </a:r>
          </a:p>
          <a:p>
            <a:pPr>
              <a:lnSpc>
                <a:spcPct val="90000"/>
              </a:lnSpc>
            </a:pPr>
            <a:r>
              <a:rPr lang="en-US" sz="2200" dirty="0"/>
              <a:t>Pushed the Germans north of Rome</a:t>
            </a:r>
          </a:p>
          <a:p>
            <a:pPr>
              <a:lnSpc>
                <a:spcPct val="90000"/>
              </a:lnSpc>
            </a:pPr>
            <a:r>
              <a:rPr lang="en-US" sz="2200" dirty="0"/>
              <a:t>June 1944: Moved under the command of the new 442</a:t>
            </a:r>
            <a:r>
              <a:rPr lang="en-US" sz="2200" baseline="30000" dirty="0"/>
              <a:t>nd</a:t>
            </a:r>
            <a:r>
              <a:rPr lang="en-US" sz="2200" dirty="0"/>
              <a:t> Regimental Combat Team</a:t>
            </a:r>
          </a:p>
          <a:p>
            <a:pPr>
              <a:lnSpc>
                <a:spcPct val="90000"/>
              </a:lnSpc>
            </a:pPr>
            <a:r>
              <a:rPr lang="en-US" sz="2200" dirty="0"/>
              <a:t>442</a:t>
            </a:r>
            <a:r>
              <a:rPr lang="en-US" sz="2200" baseline="30000" dirty="0"/>
              <a:t>nd</a:t>
            </a:r>
            <a:r>
              <a:rPr lang="en-US" sz="2200" dirty="0"/>
              <a:t> was all-Nisei unit of Hawaiians and volunteers from internment camps</a:t>
            </a:r>
          </a:p>
        </p:txBody>
      </p:sp>
      <p:pic>
        <p:nvPicPr>
          <p:cNvPr id="8194" name="Picture 2" descr="See the source image">
            <a:extLst>
              <a:ext uri="{FF2B5EF4-FFF2-40B4-BE49-F238E27FC236}">
                <a16:creationId xmlns:a16="http://schemas.microsoft.com/office/drawing/2014/main" id="{B80A6DD4-1B5B-4CD3-BDE7-61588353BA8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640" b="72984" l="17167" r="82500">
                        <a14:foregroundMark x1="33667" y1="21505" x2="53333" y2="24059"/>
                        <a14:foregroundMark x1="53333" y1="24059" x2="68333" y2="21774"/>
                        <a14:foregroundMark x1="68333" y1="21774" x2="73333" y2="28495"/>
                        <a14:foregroundMark x1="73333" y1="28495" x2="74228" y2="31047"/>
                        <a14:foregroundMark x1="72482" y1="42473" x2="69000" y2="49597"/>
                        <a14:foregroundMark x1="72933" y1="41550" x2="72482" y2="42473"/>
                        <a14:foregroundMark x1="69000" y1="49597" x2="64833" y2="53091"/>
                        <a14:foregroundMark x1="31500" y1="22715" x2="65667" y2="52419"/>
                        <a14:foregroundMark x1="63333" y1="46505" x2="63333" y2="46505"/>
                        <a14:foregroundMark x1="65333" y1="44624" x2="65333" y2="44624"/>
                        <a14:foregroundMark x1="65333" y1="44220" x2="65333" y2="44220"/>
                        <a14:foregroundMark x1="65333" y1="44220" x2="65333" y2="44220"/>
                        <a14:foregroundMark x1="65333" y1="44220" x2="65333" y2="44220"/>
                        <a14:foregroundMark x1="68333" y1="50403" x2="70500" y2="34409"/>
                        <a14:foregroundMark x1="70500" y1="34409" x2="69167" y2="26747"/>
                        <a14:foregroundMark x1="69167" y1="26747" x2="50833" y2="24866"/>
                        <a14:foregroundMark x1="50833" y1="24866" x2="43333" y2="28898"/>
                        <a14:foregroundMark x1="43333" y1="28898" x2="47167" y2="36156"/>
                        <a14:foregroundMark x1="47167" y1="36156" x2="54667" y2="40726"/>
                        <a14:foregroundMark x1="54667" y1="40726" x2="63500" y2="39516"/>
                        <a14:foregroundMark x1="63500" y1="39516" x2="58833" y2="33065"/>
                        <a14:foregroundMark x1="58833" y1="33065" x2="47500" y2="31183"/>
                        <a14:foregroundMark x1="47500" y1="31183" x2="55333" y2="35887"/>
                        <a14:foregroundMark x1="55333" y1="35887" x2="57333" y2="33871"/>
                        <a14:foregroundMark x1="18000" y1="57124" x2="18000" y2="57124"/>
                        <a14:foregroundMark x1="30833" y1="59005" x2="30833" y2="59005"/>
                        <a14:foregroundMark x1="27333" y1="50538" x2="27333" y2="50538"/>
                        <a14:foregroundMark x1="21333" y1="66263" x2="21333" y2="66263"/>
                        <a14:foregroundMark x1="20500" y1="64785" x2="20500" y2="64785"/>
                        <a14:foregroundMark x1="20500" y1="64785" x2="30333" y2="67339"/>
                        <a14:foregroundMark x1="30333" y1="67339" x2="34667" y2="67339"/>
                        <a14:foregroundMark x1="17333" y1="64113" x2="36333" y2="68548"/>
                        <a14:foregroundMark x1="20667" y1="66263" x2="36333" y2="69086"/>
                        <a14:foregroundMark x1="38833" y1="65995" x2="38833" y2="65995"/>
                        <a14:foregroundMark x1="43167" y1="70968" x2="43167" y2="70968"/>
                        <a14:foregroundMark x1="46333" y1="71640" x2="46333" y2="71640"/>
                        <a14:foregroundMark x1="54000" y1="71774" x2="54000" y2="71774"/>
                        <a14:foregroundMark x1="55000" y1="71371" x2="55000" y2="71371"/>
                        <a14:foregroundMark x1="55500" y1="70027" x2="55500" y2="70027"/>
                        <a14:foregroundMark x1="59667" y1="66801" x2="59667" y2="66801"/>
                        <a14:foregroundMark x1="67000" y1="69892" x2="67000" y2="69892"/>
                        <a14:foregroundMark x1="70000" y1="68145" x2="70000" y2="68145"/>
                        <a14:foregroundMark x1="62333" y1="67608" x2="71667" y2="66801"/>
                        <a14:foregroundMark x1="71667" y1="66801" x2="79500" y2="63710"/>
                        <a14:foregroundMark x1="79500" y1="63710" x2="81000" y2="61962"/>
                        <a14:foregroundMark x1="63833" y1="68952" x2="78833" y2="66532"/>
                        <a14:foregroundMark x1="43500" y1="71237" x2="52167" y2="72984"/>
                        <a14:foregroundMark x1="52167" y1="72984" x2="58333" y2="71371"/>
                        <a14:foregroundMark x1="18333" y1="62366" x2="38667" y2="67608"/>
                        <a14:foregroundMark x1="23833" y1="66935" x2="33000" y2="69355"/>
                        <a14:foregroundMark x1="33000" y1="69355" x2="33167" y2="69489"/>
                        <a14:foregroundMark x1="78500" y1="54570" x2="78500" y2="54570"/>
                        <a14:foregroundMark x1="41833" y1="27151" x2="41833" y2="27151"/>
                        <a14:foregroundMark x1="30833" y1="55242" x2="30833" y2="55242"/>
                        <a14:foregroundMark x1="29500" y1="54435" x2="29500" y2="54435"/>
                        <a14:foregroundMark x1="69833" y1="54839" x2="69833" y2="54839"/>
                        <a14:foregroundMark x1="69833" y1="54839" x2="69833" y2="54839"/>
                        <a14:foregroundMark x1="69833" y1="54839" x2="69833" y2="54839"/>
                        <a14:foregroundMark x1="72500" y1="53226" x2="69333" y2="55242"/>
                        <a14:foregroundMark x1="77667" y1="67473" x2="82500" y2="64382"/>
                        <a14:foregroundMark x1="65667" y1="66935" x2="79167" y2="63306"/>
                        <a14:backgroundMark x1="75500" y1="32527" x2="74167" y2="41667"/>
                        <a14:backgroundMark x1="74833" y1="32392" x2="74833" y2="32392"/>
                        <a14:backgroundMark x1="74833" y1="31586" x2="74833" y2="31586"/>
                        <a14:backgroundMark x1="74833" y1="32527" x2="74833" y2="32527"/>
                        <a14:backgroundMark x1="74833" y1="32527" x2="74833" y2="30780"/>
                        <a14:backgroundMark x1="73333" y1="42473" x2="73333" y2="42473"/>
                        <a14:backgroundMark x1="73333" y1="41667" x2="73333" y2="41667"/>
                        <a14:backgroundMark x1="74333" y1="31586" x2="74333" y2="31586"/>
                        <a14:backgroundMark x1="74833" y1="32527" x2="74833" y2="32527"/>
                        <a14:backgroundMark x1="75333" y1="31183" x2="75000" y2="32930"/>
                      </a14:backgroundRemoval>
                    </a14:imgEffect>
                  </a14:imgLayer>
                </a14:imgProps>
              </a:ext>
              <a:ext uri="{28A0092B-C50C-407E-A947-70E740481C1C}">
                <a14:useLocalDpi xmlns:a14="http://schemas.microsoft.com/office/drawing/2010/main" val="0"/>
              </a:ext>
            </a:extLst>
          </a:blip>
          <a:srcRect l="10447" t="15949" r="11424" b="23333"/>
          <a:stretch/>
        </p:blipFill>
        <p:spPr bwMode="auto">
          <a:xfrm>
            <a:off x="4834817" y="1854391"/>
            <a:ext cx="4057392" cy="39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090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sz="4100"/>
              <a:t>442d Regimental Combat Team</a:t>
            </a:r>
          </a:p>
        </p:txBody>
      </p:sp>
      <p:pic>
        <p:nvPicPr>
          <p:cNvPr id="6" name="Picture 5">
            <a:extLst>
              <a:ext uri="{FF2B5EF4-FFF2-40B4-BE49-F238E27FC236}">
                <a16:creationId xmlns:a16="http://schemas.microsoft.com/office/drawing/2014/main" id="{33BAA4EA-3F10-4CA7-89A9-0B79B36C159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57200" y="1830769"/>
            <a:ext cx="2514600" cy="2665031"/>
          </a:xfrm>
          <a:prstGeom prst="rect">
            <a:avLst/>
          </a:prstGeom>
          <a:noFill/>
          <a:ln>
            <a:noFill/>
          </a:ln>
        </p:spPr>
      </p:pic>
      <p:sp>
        <p:nvSpPr>
          <p:cNvPr id="5" name="Content Placeholder 4">
            <a:extLst>
              <a:ext uri="{FF2B5EF4-FFF2-40B4-BE49-F238E27FC236}">
                <a16:creationId xmlns:a16="http://schemas.microsoft.com/office/drawing/2014/main" id="{B62FA704-CD06-4D99-9466-C6FA437ABB90}"/>
              </a:ext>
            </a:extLst>
          </p:cNvPr>
          <p:cNvSpPr>
            <a:spLocks noGrp="1"/>
          </p:cNvSpPr>
          <p:nvPr>
            <p:ph sz="half" idx="2"/>
          </p:nvPr>
        </p:nvSpPr>
        <p:spPr>
          <a:xfrm>
            <a:off x="3124200" y="1600200"/>
            <a:ext cx="5791200" cy="4525963"/>
          </a:xfrm>
        </p:spPr>
        <p:txBody>
          <a:bodyPr>
            <a:normAutofit fontScale="92500" lnSpcReduction="10000"/>
          </a:bodyPr>
          <a:lstStyle/>
          <a:p>
            <a:pPr>
              <a:lnSpc>
                <a:spcPct val="90000"/>
              </a:lnSpc>
            </a:pPr>
            <a:r>
              <a:rPr lang="en-US" sz="2400" dirty="0"/>
              <a:t>Due partly to the great performance of the 100</a:t>
            </a:r>
            <a:r>
              <a:rPr lang="en-US" sz="2400" baseline="30000" dirty="0"/>
              <a:t>th</a:t>
            </a:r>
            <a:r>
              <a:rPr lang="en-US" sz="2400" dirty="0"/>
              <a:t> IN Battalion, the Army formed the 442</a:t>
            </a:r>
            <a:r>
              <a:rPr lang="en-US" sz="2400" baseline="30000" dirty="0"/>
              <a:t>nd</a:t>
            </a:r>
            <a:endParaRPr lang="en-US" sz="2400" dirty="0"/>
          </a:p>
          <a:p>
            <a:pPr>
              <a:lnSpc>
                <a:spcPct val="90000"/>
              </a:lnSpc>
            </a:pPr>
            <a:r>
              <a:rPr lang="en-US" sz="2400" dirty="0"/>
              <a:t>It consisted of :</a:t>
            </a:r>
          </a:p>
          <a:p>
            <a:pPr lvl="1">
              <a:lnSpc>
                <a:spcPct val="90000"/>
              </a:lnSpc>
            </a:pPr>
            <a:r>
              <a:rPr lang="en-US" dirty="0"/>
              <a:t>Two more Infantry Battalions</a:t>
            </a:r>
          </a:p>
          <a:p>
            <a:pPr lvl="1">
              <a:lnSpc>
                <a:spcPct val="90000"/>
              </a:lnSpc>
            </a:pPr>
            <a:r>
              <a:rPr lang="en-US" dirty="0"/>
              <a:t>522</a:t>
            </a:r>
            <a:r>
              <a:rPr lang="en-US" baseline="30000" dirty="0"/>
              <a:t>nd</a:t>
            </a:r>
            <a:r>
              <a:rPr lang="en-US" dirty="0"/>
              <a:t> Field Artillery Battalion</a:t>
            </a:r>
          </a:p>
          <a:p>
            <a:pPr lvl="1">
              <a:lnSpc>
                <a:spcPct val="90000"/>
              </a:lnSpc>
            </a:pPr>
            <a:r>
              <a:rPr lang="en-US" dirty="0"/>
              <a:t>232</a:t>
            </a:r>
            <a:r>
              <a:rPr lang="en-US" baseline="30000" dirty="0"/>
              <a:t>nd</a:t>
            </a:r>
            <a:r>
              <a:rPr lang="en-US" dirty="0"/>
              <a:t> Combat Engineer Company</a:t>
            </a:r>
          </a:p>
          <a:p>
            <a:pPr>
              <a:lnSpc>
                <a:spcPct val="90000"/>
              </a:lnSpc>
            </a:pPr>
            <a:r>
              <a:rPr lang="en-US" sz="2400" dirty="0"/>
              <a:t>Supposed to be 2/3 from internment camps, 1/3 from Hawaii volunteers</a:t>
            </a:r>
          </a:p>
          <a:p>
            <a:pPr lvl="1">
              <a:lnSpc>
                <a:spcPct val="90000"/>
              </a:lnSpc>
            </a:pPr>
            <a:r>
              <a:rPr lang="en-US" dirty="0"/>
              <a:t>Not enough volunteers from camps</a:t>
            </a:r>
          </a:p>
          <a:p>
            <a:pPr lvl="1">
              <a:lnSpc>
                <a:spcPct val="90000"/>
              </a:lnSpc>
            </a:pPr>
            <a:r>
              <a:rPr lang="en-US" dirty="0"/>
              <a:t>Huge number of volunteers from Hawaii (10K)</a:t>
            </a:r>
          </a:p>
          <a:p>
            <a:pPr lvl="1">
              <a:lnSpc>
                <a:spcPct val="90000"/>
              </a:lnSpc>
            </a:pPr>
            <a:r>
              <a:rPr lang="en-US" dirty="0"/>
              <a:t>The Army took 2/3 from HI, 1/3 from camps</a:t>
            </a:r>
          </a:p>
        </p:txBody>
      </p:sp>
    </p:spTree>
    <p:extLst>
      <p:ext uri="{BB962C8B-B14F-4D97-AF65-F5344CB8AC3E}">
        <p14:creationId xmlns:p14="http://schemas.microsoft.com/office/powerpoint/2010/main" val="8983031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a:xfrm>
            <a:off x="1134687" y="274638"/>
            <a:ext cx="6858000" cy="1143000"/>
          </a:xfrm>
        </p:spPr>
        <p:txBody>
          <a:bodyPr anchor="ctr">
            <a:normAutofit/>
          </a:bodyPr>
          <a:lstStyle/>
          <a:p>
            <a:r>
              <a:rPr lang="en-US" dirty="0"/>
              <a:t>100</a:t>
            </a:r>
            <a:r>
              <a:rPr lang="en-US" baseline="30000" dirty="0"/>
              <a:t>th</a:t>
            </a:r>
            <a:r>
              <a:rPr lang="en-US" dirty="0"/>
              <a:t>/442</a:t>
            </a:r>
            <a:r>
              <a:rPr lang="en-US" baseline="30000" dirty="0"/>
              <a:t>nd</a:t>
            </a:r>
            <a:r>
              <a:rPr lang="en-US" dirty="0"/>
              <a:t> RCT</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sz="half" idx="1"/>
          </p:nvPr>
        </p:nvSpPr>
        <p:spPr>
          <a:xfrm>
            <a:off x="187138" y="1794668"/>
            <a:ext cx="4156262" cy="4788694"/>
          </a:xfrm>
        </p:spPr>
        <p:txBody>
          <a:bodyPr>
            <a:normAutofit fontScale="92500"/>
          </a:bodyPr>
          <a:lstStyle/>
          <a:p>
            <a:pPr>
              <a:lnSpc>
                <a:spcPct val="90000"/>
              </a:lnSpc>
            </a:pPr>
            <a:r>
              <a:rPr lang="en-US" sz="1600" dirty="0"/>
              <a:t>100</a:t>
            </a:r>
            <a:r>
              <a:rPr lang="en-US" sz="1600" baseline="30000" dirty="0"/>
              <a:t>th</a:t>
            </a:r>
            <a:r>
              <a:rPr lang="en-US" sz="1600" dirty="0"/>
              <a:t> had done so well, the Army let it keep its name, instead of becoming 1</a:t>
            </a:r>
            <a:r>
              <a:rPr lang="en-US" sz="1600" baseline="30000" dirty="0"/>
              <a:t>st</a:t>
            </a:r>
            <a:r>
              <a:rPr lang="en-US" sz="1600" dirty="0"/>
              <a:t> Bn, 442</a:t>
            </a:r>
            <a:r>
              <a:rPr lang="en-US" sz="1600" baseline="30000" dirty="0"/>
              <a:t>nd</a:t>
            </a:r>
            <a:r>
              <a:rPr lang="en-US" sz="1600" dirty="0"/>
              <a:t> IN</a:t>
            </a:r>
          </a:p>
          <a:p>
            <a:pPr>
              <a:lnSpc>
                <a:spcPct val="90000"/>
              </a:lnSpc>
            </a:pPr>
            <a:r>
              <a:rPr lang="en-US" sz="1600" dirty="0"/>
              <a:t>Fought in:</a:t>
            </a:r>
          </a:p>
          <a:p>
            <a:pPr lvl="1">
              <a:lnSpc>
                <a:spcPct val="90000"/>
              </a:lnSpc>
            </a:pPr>
            <a:r>
              <a:rPr lang="en-US" sz="1600" dirty="0"/>
              <a:t>Mediterranean Theater of Operations</a:t>
            </a:r>
          </a:p>
          <a:p>
            <a:pPr lvl="2">
              <a:lnSpc>
                <a:spcPct val="90000"/>
              </a:lnSpc>
            </a:pPr>
            <a:r>
              <a:rPr lang="en-US" sz="1600" dirty="0"/>
              <a:t>Naples-Foggia Campaign (100</a:t>
            </a:r>
            <a:r>
              <a:rPr lang="en-US" sz="1600" baseline="30000" dirty="0"/>
              <a:t>th</a:t>
            </a:r>
            <a:r>
              <a:rPr lang="en-US" sz="1600" dirty="0"/>
              <a:t>)</a:t>
            </a:r>
          </a:p>
          <a:p>
            <a:pPr lvl="2">
              <a:lnSpc>
                <a:spcPct val="90000"/>
              </a:lnSpc>
            </a:pPr>
            <a:r>
              <a:rPr lang="en-US" sz="1600" dirty="0"/>
              <a:t>Rome-Arno Campaign (100</a:t>
            </a:r>
            <a:r>
              <a:rPr lang="en-US" sz="1600" baseline="30000" dirty="0"/>
              <a:t>th</a:t>
            </a:r>
            <a:r>
              <a:rPr lang="en-US" sz="1600" dirty="0"/>
              <a:t>/442</a:t>
            </a:r>
            <a:r>
              <a:rPr lang="en-US" sz="1600" baseline="30000" dirty="0"/>
              <a:t>nd</a:t>
            </a:r>
            <a:r>
              <a:rPr lang="en-US" sz="1600" dirty="0"/>
              <a:t>)</a:t>
            </a:r>
          </a:p>
          <a:p>
            <a:pPr lvl="1">
              <a:lnSpc>
                <a:spcPct val="90000"/>
              </a:lnSpc>
            </a:pPr>
            <a:r>
              <a:rPr lang="en-US" sz="1600" dirty="0"/>
              <a:t>European Theater of Operations</a:t>
            </a:r>
          </a:p>
          <a:p>
            <a:pPr lvl="2">
              <a:lnSpc>
                <a:spcPct val="90000"/>
              </a:lnSpc>
            </a:pPr>
            <a:r>
              <a:rPr lang="en-US" sz="1600" dirty="0"/>
              <a:t>Rhineland Campaign – Vosges</a:t>
            </a:r>
          </a:p>
          <a:p>
            <a:pPr lvl="2">
              <a:lnSpc>
                <a:spcPct val="90000"/>
              </a:lnSpc>
            </a:pPr>
            <a:r>
              <a:rPr lang="en-US" sz="1600" dirty="0"/>
              <a:t>Rhineland Campaign – Maritime Alps</a:t>
            </a:r>
          </a:p>
          <a:p>
            <a:pPr lvl="1">
              <a:lnSpc>
                <a:spcPct val="90000"/>
              </a:lnSpc>
            </a:pPr>
            <a:r>
              <a:rPr lang="en-US" sz="1600" dirty="0"/>
              <a:t>Mediterranean Theater of Operations</a:t>
            </a:r>
          </a:p>
          <a:p>
            <a:pPr lvl="2">
              <a:lnSpc>
                <a:spcPct val="90000"/>
              </a:lnSpc>
            </a:pPr>
            <a:r>
              <a:rPr lang="en-US" sz="1600" dirty="0"/>
              <a:t>Northern Apennines Campaign (442</a:t>
            </a:r>
            <a:r>
              <a:rPr lang="en-US" sz="1600" baseline="30000" dirty="0"/>
              <a:t>nd</a:t>
            </a:r>
            <a:r>
              <a:rPr lang="en-US" sz="1600" dirty="0"/>
              <a:t> less 522</a:t>
            </a:r>
            <a:r>
              <a:rPr lang="en-US" sz="1600" baseline="30000" dirty="0"/>
              <a:t>nd</a:t>
            </a:r>
            <a:r>
              <a:rPr lang="en-US" sz="1600" dirty="0"/>
              <a:t> FAB)</a:t>
            </a:r>
          </a:p>
          <a:p>
            <a:pPr lvl="2">
              <a:lnSpc>
                <a:spcPct val="90000"/>
              </a:lnSpc>
            </a:pPr>
            <a:r>
              <a:rPr lang="en-US" sz="1600" dirty="0"/>
              <a:t>Po Valley Campaign (442</a:t>
            </a:r>
            <a:r>
              <a:rPr lang="en-US" sz="1600" baseline="30000" dirty="0"/>
              <a:t>nd</a:t>
            </a:r>
            <a:r>
              <a:rPr lang="en-US" sz="1600" dirty="0"/>
              <a:t> less 522</a:t>
            </a:r>
            <a:r>
              <a:rPr lang="en-US" sz="1600" baseline="30000" dirty="0"/>
              <a:t>nd</a:t>
            </a:r>
            <a:r>
              <a:rPr lang="en-US" sz="1600" dirty="0"/>
              <a:t> FAB)</a:t>
            </a:r>
          </a:p>
          <a:p>
            <a:pPr lvl="1">
              <a:lnSpc>
                <a:spcPct val="90000"/>
              </a:lnSpc>
            </a:pPr>
            <a:r>
              <a:rPr lang="en-US" sz="1600" dirty="0"/>
              <a:t>Other Campaigns</a:t>
            </a:r>
          </a:p>
          <a:p>
            <a:pPr lvl="2">
              <a:lnSpc>
                <a:spcPct val="90000"/>
              </a:lnSpc>
            </a:pPr>
            <a:r>
              <a:rPr lang="en-US" sz="1600" dirty="0"/>
              <a:t>Southern France Campaign (Anti-Tank Co, 442</a:t>
            </a:r>
            <a:r>
              <a:rPr lang="en-US" sz="1600" baseline="30000" dirty="0"/>
              <a:t>nd)</a:t>
            </a:r>
            <a:endParaRPr lang="en-US" sz="1600" dirty="0"/>
          </a:p>
          <a:p>
            <a:pPr lvl="2">
              <a:lnSpc>
                <a:spcPct val="90000"/>
              </a:lnSpc>
            </a:pPr>
            <a:r>
              <a:rPr lang="en-US" sz="1600" dirty="0"/>
              <a:t>Central Europe Campaign (522</a:t>
            </a:r>
            <a:r>
              <a:rPr lang="en-US" sz="1600" baseline="30000" dirty="0"/>
              <a:t>nd</a:t>
            </a:r>
            <a:r>
              <a:rPr lang="en-US" sz="1600" dirty="0"/>
              <a:t> FA)</a:t>
            </a:r>
          </a:p>
          <a:p>
            <a:pPr lvl="1">
              <a:lnSpc>
                <a:spcPct val="90000"/>
              </a:lnSpc>
            </a:pPr>
            <a:endParaRPr lang="en-US" sz="1300" dirty="0"/>
          </a:p>
        </p:txBody>
      </p:sp>
      <p:pic>
        <p:nvPicPr>
          <p:cNvPr id="6" name="Picture 2" descr="A group of people standing in a room&#10;&#10;Description automatically generated">
            <a:extLst>
              <a:ext uri="{FF2B5EF4-FFF2-40B4-BE49-F238E27FC236}">
                <a16:creationId xmlns:a16="http://schemas.microsoft.com/office/drawing/2014/main" id="{1F59804B-ABEB-4631-B520-99596AD5ECB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472" t="15152" r="14481" b="27606"/>
          <a:stretch/>
        </p:blipFill>
        <p:spPr bwMode="auto">
          <a:xfrm>
            <a:off x="4343400" y="1531938"/>
            <a:ext cx="4594412" cy="505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471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0C4C833A-F91E-4FFA-819A-8F44DA190F07}"/>
              </a:ext>
            </a:extLst>
          </p:cNvPr>
          <p:cNvSpPr>
            <a:spLocks noGrp="1"/>
          </p:cNvSpPr>
          <p:nvPr>
            <p:ph type="title"/>
          </p:nvPr>
        </p:nvSpPr>
        <p:spPr>
          <a:xfrm>
            <a:off x="1134687" y="274638"/>
            <a:ext cx="6858000" cy="1143000"/>
          </a:xfrm>
        </p:spPr>
        <p:txBody>
          <a:bodyPr vert="horz" lIns="91440" tIns="45720" rIns="91440" bIns="45720" rtlCol="0" anchor="ctr">
            <a:normAutofit/>
          </a:bodyPr>
          <a:lstStyle/>
          <a:p>
            <a:r>
              <a:rPr lang="en-US" kern="1200">
                <a:latin typeface="+mj-lt"/>
                <a:ea typeface="+mj-ea"/>
                <a:cs typeface="+mj-cs"/>
              </a:rPr>
              <a:t>442</a:t>
            </a:r>
            <a:r>
              <a:rPr lang="en-US" kern="1200" baseline="30000">
                <a:latin typeface="+mj-lt"/>
                <a:ea typeface="+mj-ea"/>
                <a:cs typeface="+mj-cs"/>
              </a:rPr>
              <a:t>nd</a:t>
            </a:r>
            <a:r>
              <a:rPr lang="en-US" kern="1200">
                <a:latin typeface="+mj-lt"/>
                <a:ea typeface="+mj-ea"/>
                <a:cs typeface="+mj-cs"/>
              </a:rPr>
              <a:t> Reputation</a:t>
            </a:r>
          </a:p>
        </p:txBody>
      </p:sp>
      <p:sp>
        <p:nvSpPr>
          <p:cNvPr id="6" name="Content Placeholder 4">
            <a:extLst>
              <a:ext uri="{FF2B5EF4-FFF2-40B4-BE49-F238E27FC236}">
                <a16:creationId xmlns:a16="http://schemas.microsoft.com/office/drawing/2014/main" id="{D5E5C4C9-2BA7-48C4-AF74-043532330ECA}"/>
              </a:ext>
            </a:extLst>
          </p:cNvPr>
          <p:cNvSpPr txBox="1">
            <a:spLocks/>
          </p:cNvSpPr>
          <p:nvPr/>
        </p:nvSpPr>
        <p:spPr>
          <a:xfrm>
            <a:off x="457200" y="16002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600"/>
              <a:t>Ferocious, dedicated fighters</a:t>
            </a:r>
          </a:p>
          <a:p>
            <a:pPr>
              <a:lnSpc>
                <a:spcPct val="90000"/>
              </a:lnSpc>
            </a:pPr>
            <a:r>
              <a:rPr lang="en-US" sz="2600"/>
              <a:t>Disciplined unit</a:t>
            </a:r>
          </a:p>
          <a:p>
            <a:pPr>
              <a:lnSpc>
                <a:spcPct val="90000"/>
              </a:lnSpc>
            </a:pPr>
            <a:r>
              <a:rPr lang="en-US" sz="2600"/>
              <a:t>Will accomplish the mission, whatever it takes</a:t>
            </a:r>
          </a:p>
          <a:p>
            <a:pPr>
              <a:lnSpc>
                <a:spcPct val="90000"/>
              </a:lnSpc>
            </a:pPr>
            <a:r>
              <a:rPr lang="en-US" sz="2600"/>
              <a:t>Rescued the Lost Battalion (141 Infantry)</a:t>
            </a:r>
          </a:p>
          <a:p>
            <a:pPr lvl="1">
              <a:lnSpc>
                <a:spcPct val="90000"/>
              </a:lnSpc>
            </a:pPr>
            <a:r>
              <a:rPr lang="en-US" sz="2600"/>
              <a:t>211 men rescued</a:t>
            </a:r>
          </a:p>
          <a:p>
            <a:pPr lvl="1">
              <a:lnSpc>
                <a:spcPct val="90000"/>
              </a:lnSpc>
            </a:pPr>
            <a:r>
              <a:rPr lang="en-US" sz="2600"/>
              <a:t>800 casualties in 442</a:t>
            </a:r>
            <a:r>
              <a:rPr lang="en-US" sz="2600" baseline="30000"/>
              <a:t>nd</a:t>
            </a:r>
          </a:p>
          <a:p>
            <a:pPr lvl="1">
              <a:lnSpc>
                <a:spcPct val="90000"/>
              </a:lnSpc>
            </a:pPr>
            <a:r>
              <a:rPr lang="en-US" sz="2600"/>
              <a:t>5 days fighting</a:t>
            </a:r>
          </a:p>
        </p:txBody>
      </p:sp>
      <p:pic>
        <p:nvPicPr>
          <p:cNvPr id="7" name="Picture 6" descr="A group of people standing next to a tree&#10;&#10;Description automatically generated">
            <a:extLst>
              <a:ext uri="{FF2B5EF4-FFF2-40B4-BE49-F238E27FC236}">
                <a16:creationId xmlns:a16="http://schemas.microsoft.com/office/drawing/2014/main" id="{25300747-25B4-4C1F-8F1A-DE93BC00AAB1}"/>
              </a:ext>
            </a:extLst>
          </p:cNvPr>
          <p:cNvPicPr/>
          <p:nvPr/>
        </p:nvPicPr>
        <p:blipFill rotWithShape="1">
          <a:blip r:embed="rId2" cstate="print">
            <a:extLst>
              <a:ext uri="{28A0092B-C50C-407E-A947-70E740481C1C}">
                <a14:useLocalDpi xmlns:a14="http://schemas.microsoft.com/office/drawing/2010/main" val="0"/>
              </a:ext>
            </a:extLst>
          </a:blip>
          <a:srcRect l="16832" r="19367"/>
          <a:stretch/>
        </p:blipFill>
        <p:spPr bwMode="auto">
          <a:xfrm>
            <a:off x="4648200" y="1600200"/>
            <a:ext cx="4038600" cy="4525963"/>
          </a:xfrm>
          <a:prstGeom prst="rect">
            <a:avLst/>
          </a:prstGeom>
          <a:noFill/>
          <a:ln>
            <a:noFill/>
          </a:ln>
        </p:spPr>
      </p:pic>
    </p:spTree>
    <p:extLst>
      <p:ext uri="{BB962C8B-B14F-4D97-AF65-F5344CB8AC3E}">
        <p14:creationId xmlns:p14="http://schemas.microsoft.com/office/powerpoint/2010/main" val="8878984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64F2-5068-4FBF-91BD-561DDA27FF6B}"/>
              </a:ext>
            </a:extLst>
          </p:cNvPr>
          <p:cNvSpPr>
            <a:spLocks noGrp="1"/>
          </p:cNvSpPr>
          <p:nvPr>
            <p:ph type="title"/>
          </p:nvPr>
        </p:nvSpPr>
        <p:spPr/>
        <p:txBody>
          <a:bodyPr/>
          <a:lstStyle/>
          <a:p>
            <a:r>
              <a:rPr lang="en-US" dirty="0"/>
              <a:t>Legacy</a:t>
            </a:r>
          </a:p>
        </p:txBody>
      </p:sp>
      <p:sp>
        <p:nvSpPr>
          <p:cNvPr id="5" name="Content Placeholder 4">
            <a:extLst>
              <a:ext uri="{FF2B5EF4-FFF2-40B4-BE49-F238E27FC236}">
                <a16:creationId xmlns:a16="http://schemas.microsoft.com/office/drawing/2014/main" id="{6319C0A1-C60C-4491-AA00-DEA6337B5ABC}"/>
              </a:ext>
            </a:extLst>
          </p:cNvPr>
          <p:cNvSpPr>
            <a:spLocks noGrp="1"/>
          </p:cNvSpPr>
          <p:nvPr>
            <p:ph idx="1"/>
          </p:nvPr>
        </p:nvSpPr>
        <p:spPr>
          <a:xfrm>
            <a:off x="457200" y="1600200"/>
            <a:ext cx="8229600" cy="5105400"/>
          </a:xfrm>
        </p:spPr>
        <p:txBody>
          <a:bodyPr>
            <a:normAutofit lnSpcReduction="10000"/>
          </a:bodyPr>
          <a:lstStyle/>
          <a:p>
            <a:r>
              <a:rPr lang="en-US" dirty="0"/>
              <a:t>Most decorated unit of its size in American history</a:t>
            </a:r>
          </a:p>
          <a:p>
            <a:r>
              <a:rPr lang="en-US" dirty="0"/>
              <a:t>They proved their loyalty and abilities</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Purple Hearts:			9500</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Bronze Star Medals: 		5200</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Silver Stars:			588</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Distinguished Service Crosses:	52</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Distinguished Unit Citations:		7</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Presidential Unit Citations:		8</a:t>
            </a: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Congressional Medals of Honor:	21</a:t>
            </a:r>
          </a:p>
          <a:p>
            <a:r>
              <a:rPr lang="en-US" dirty="0"/>
              <a:t>The 4000 men initially making up the 100</a:t>
            </a:r>
            <a:r>
              <a:rPr lang="en-US" baseline="30000" dirty="0"/>
              <a:t>th</a:t>
            </a:r>
            <a:r>
              <a:rPr lang="en-US" dirty="0"/>
              <a:t>/ 442</a:t>
            </a:r>
            <a:r>
              <a:rPr lang="en-US" baseline="30000" dirty="0"/>
              <a:t>nd</a:t>
            </a:r>
            <a:r>
              <a:rPr lang="en-US" dirty="0"/>
              <a:t> had to be replaced 2.5 times. About 14,000 men served</a:t>
            </a:r>
          </a:p>
        </p:txBody>
      </p:sp>
    </p:spTree>
    <p:extLst>
      <p:ext uri="{BB962C8B-B14F-4D97-AF65-F5344CB8AC3E}">
        <p14:creationId xmlns:p14="http://schemas.microsoft.com/office/powerpoint/2010/main" val="40702892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BC21D9-6BB9-4765-A5F6-928FD0D0D2F1}"/>
              </a:ext>
            </a:extLst>
          </p:cNvPr>
          <p:cNvSpPr>
            <a:spLocks noGrp="1"/>
          </p:cNvSpPr>
          <p:nvPr>
            <p:ph type="title"/>
          </p:nvPr>
        </p:nvSpPr>
        <p:spPr/>
        <p:txBody>
          <a:bodyPr/>
          <a:lstStyle/>
          <a:p>
            <a:r>
              <a:rPr lang="en-US" dirty="0"/>
              <a:t>Video</a:t>
            </a:r>
          </a:p>
        </p:txBody>
      </p:sp>
      <p:pic>
        <p:nvPicPr>
          <p:cNvPr id="7" name="Online Media 6" title="AVC Tribute Videos: 442nd Regimental Combat Team">
            <a:hlinkClick r:id="" action="ppaction://media"/>
            <a:extLst>
              <a:ext uri="{FF2B5EF4-FFF2-40B4-BE49-F238E27FC236}">
                <a16:creationId xmlns:a16="http://schemas.microsoft.com/office/drawing/2014/main" id="{BF39ACC3-F19C-40CB-8C15-05FFF25CF7C8}"/>
              </a:ext>
            </a:extLst>
          </p:cNvPr>
          <p:cNvPicPr>
            <a:picLocks noRot="1" noChangeAspect="1"/>
          </p:cNvPicPr>
          <p:nvPr>
            <a:videoFile r:link="rId1"/>
          </p:nvPr>
        </p:nvPicPr>
        <p:blipFill>
          <a:blip r:embed="rId3"/>
          <a:stretch>
            <a:fillRect/>
          </a:stretch>
        </p:blipFill>
        <p:spPr>
          <a:xfrm>
            <a:off x="812800" y="2133600"/>
            <a:ext cx="7518400" cy="4229100"/>
          </a:xfrm>
          <a:prstGeom prst="rect">
            <a:avLst/>
          </a:prstGeom>
        </p:spPr>
      </p:pic>
    </p:spTree>
    <p:extLst>
      <p:ext uri="{BB962C8B-B14F-4D97-AF65-F5344CB8AC3E}">
        <p14:creationId xmlns:p14="http://schemas.microsoft.com/office/powerpoint/2010/main" val="158450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p:txBody>
          <a:bodyPr/>
          <a:lstStyle/>
          <a:p>
            <a:r>
              <a:rPr lang="en-US" dirty="0"/>
              <a:t>Army Nurse Corps</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idx="1"/>
          </p:nvPr>
        </p:nvSpPr>
        <p:spPr/>
        <p:txBody>
          <a:bodyPr/>
          <a:lstStyle/>
          <a:p>
            <a:r>
              <a:rPr lang="en-US" dirty="0"/>
              <a:t>Formed officially in 1901</a:t>
            </a:r>
          </a:p>
          <a:p>
            <a:r>
              <a:rPr lang="en-US" dirty="0"/>
              <a:t>3-year appointments</a:t>
            </a:r>
          </a:p>
          <a:p>
            <a:r>
              <a:rPr lang="en-US" dirty="0"/>
              <a:t>Not actually commissioned officers until 1947</a:t>
            </a:r>
          </a:p>
          <a:p>
            <a:r>
              <a:rPr lang="en-US" dirty="0"/>
              <a:t>Only around 100 on active duty</a:t>
            </a:r>
          </a:p>
          <a:p>
            <a:endParaRPr lang="en-US" dirty="0"/>
          </a:p>
          <a:p>
            <a:endParaRPr lang="en-US" dirty="0"/>
          </a:p>
        </p:txBody>
      </p:sp>
      <p:pic>
        <p:nvPicPr>
          <p:cNvPr id="3074" name="Picture 2" descr="See the source image">
            <a:extLst>
              <a:ext uri="{FF2B5EF4-FFF2-40B4-BE49-F238E27FC236}">
                <a16:creationId xmlns:a16="http://schemas.microsoft.com/office/drawing/2014/main" id="{BD018E96-706D-4D0A-B0E9-A660F0A82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300" y="4191000"/>
            <a:ext cx="20574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0951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0520-599C-4F56-A28D-0A83CB10941D}"/>
              </a:ext>
            </a:extLst>
          </p:cNvPr>
          <p:cNvSpPr>
            <a:spLocks noGrp="1"/>
          </p:cNvSpPr>
          <p:nvPr>
            <p:ph type="title"/>
          </p:nvPr>
        </p:nvSpPr>
        <p:spPr/>
        <p:txBody>
          <a:bodyPr/>
          <a:lstStyle/>
          <a:p>
            <a:r>
              <a:rPr lang="en-US" dirty="0"/>
              <a:t>Video</a:t>
            </a:r>
          </a:p>
        </p:txBody>
      </p:sp>
      <p:pic>
        <p:nvPicPr>
          <p:cNvPr id="4" name="Online Media 3" title="The Outcast Japanese-American Regiment that proved the World Wrong [WW2 Nisei]">
            <a:hlinkClick r:id="" action="ppaction://media"/>
            <a:extLst>
              <a:ext uri="{FF2B5EF4-FFF2-40B4-BE49-F238E27FC236}">
                <a16:creationId xmlns:a16="http://schemas.microsoft.com/office/drawing/2014/main" id="{94DB9776-E17D-4C51-AB4A-5F336015578E}"/>
              </a:ext>
            </a:extLst>
          </p:cNvPr>
          <p:cNvPicPr>
            <a:picLocks noRot="1" noChangeAspect="1"/>
          </p:cNvPicPr>
          <p:nvPr>
            <a:videoFile r:link="rId1"/>
          </p:nvPr>
        </p:nvPicPr>
        <p:blipFill>
          <a:blip r:embed="rId3"/>
          <a:stretch>
            <a:fillRect/>
          </a:stretch>
        </p:blipFill>
        <p:spPr>
          <a:xfrm>
            <a:off x="812800" y="1981200"/>
            <a:ext cx="7518400" cy="4229100"/>
          </a:xfrm>
          <a:prstGeom prst="rect">
            <a:avLst/>
          </a:prstGeom>
        </p:spPr>
      </p:pic>
    </p:spTree>
    <p:extLst>
      <p:ext uri="{BB962C8B-B14F-4D97-AF65-F5344CB8AC3E}">
        <p14:creationId xmlns:p14="http://schemas.microsoft.com/office/powerpoint/2010/main" val="334722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68ABCF-BCB0-49BB-A998-CF27C9D6C563}"/>
              </a:ext>
            </a:extLst>
          </p:cNvPr>
          <p:cNvSpPr>
            <a:spLocks noGrp="1"/>
          </p:cNvSpPr>
          <p:nvPr>
            <p:ph type="title"/>
          </p:nvPr>
        </p:nvSpPr>
        <p:spPr>
          <a:xfrm>
            <a:off x="990600" y="274638"/>
            <a:ext cx="7162800" cy="1143000"/>
          </a:xfrm>
        </p:spPr>
        <p:txBody>
          <a:bodyPr/>
          <a:lstStyle/>
          <a:p>
            <a:r>
              <a:rPr lang="en-US" dirty="0"/>
              <a:t>Video</a:t>
            </a:r>
          </a:p>
        </p:txBody>
      </p:sp>
      <p:pic>
        <p:nvPicPr>
          <p:cNvPr id="4" name="Online Media 3" title="George Sakato 442nd Regimental Combat Team">
            <a:hlinkClick r:id="" action="ppaction://media"/>
            <a:extLst>
              <a:ext uri="{FF2B5EF4-FFF2-40B4-BE49-F238E27FC236}">
                <a16:creationId xmlns:a16="http://schemas.microsoft.com/office/drawing/2014/main" id="{8836E9C1-8EE9-4272-9A81-B7F5A03FB96C}"/>
              </a:ext>
            </a:extLst>
          </p:cNvPr>
          <p:cNvPicPr>
            <a:picLocks noRot="1" noChangeAspect="1"/>
          </p:cNvPicPr>
          <p:nvPr>
            <a:videoFile r:link="rId1"/>
          </p:nvPr>
        </p:nvPicPr>
        <p:blipFill>
          <a:blip r:embed="rId3"/>
          <a:stretch>
            <a:fillRect/>
          </a:stretch>
        </p:blipFill>
        <p:spPr>
          <a:xfrm>
            <a:off x="548922" y="1600200"/>
            <a:ext cx="8046156" cy="4525963"/>
          </a:xfrm>
          <a:prstGeom prst="rect">
            <a:avLst/>
          </a:prstGeom>
          <a:noFill/>
        </p:spPr>
      </p:pic>
    </p:spTree>
    <p:extLst>
      <p:ext uri="{BB962C8B-B14F-4D97-AF65-F5344CB8AC3E}">
        <p14:creationId xmlns:p14="http://schemas.microsoft.com/office/powerpoint/2010/main" val="2646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80E8-C4B2-42CA-847E-42BAEE8A1E3C}"/>
              </a:ext>
            </a:extLst>
          </p:cNvPr>
          <p:cNvSpPr>
            <a:spLocks noGrp="1"/>
          </p:cNvSpPr>
          <p:nvPr>
            <p:ph type="title"/>
          </p:nvPr>
        </p:nvSpPr>
        <p:spPr>
          <a:xfrm>
            <a:off x="1134687" y="274638"/>
            <a:ext cx="6858000" cy="1143000"/>
          </a:xfrm>
        </p:spPr>
        <p:txBody>
          <a:bodyPr anchor="ctr">
            <a:normAutofit/>
          </a:bodyPr>
          <a:lstStyle/>
          <a:p>
            <a:r>
              <a:rPr lang="en-US" dirty="0"/>
              <a:t>Other Nisei Heroes</a:t>
            </a:r>
          </a:p>
        </p:txBody>
      </p:sp>
      <p:sp>
        <p:nvSpPr>
          <p:cNvPr id="3" name="Content Placeholder 2">
            <a:extLst>
              <a:ext uri="{FF2B5EF4-FFF2-40B4-BE49-F238E27FC236}">
                <a16:creationId xmlns:a16="http://schemas.microsoft.com/office/drawing/2014/main" id="{BCBD1CC3-27E8-42ED-B368-6464619FF2D9}"/>
              </a:ext>
            </a:extLst>
          </p:cNvPr>
          <p:cNvSpPr>
            <a:spLocks noGrp="1"/>
          </p:cNvSpPr>
          <p:nvPr>
            <p:ph sz="half" idx="2"/>
          </p:nvPr>
        </p:nvSpPr>
        <p:spPr>
          <a:xfrm>
            <a:off x="4876800" y="1690687"/>
            <a:ext cx="4267200" cy="4525963"/>
          </a:xfrm>
        </p:spPr>
        <p:txBody>
          <a:bodyPr>
            <a:normAutofit/>
          </a:bodyPr>
          <a:lstStyle/>
          <a:p>
            <a:pPr>
              <a:lnSpc>
                <a:spcPct val="90000"/>
              </a:lnSpc>
            </a:pPr>
            <a:r>
              <a:rPr lang="en-US" sz="2200" dirty="0"/>
              <a:t>The 100</a:t>
            </a:r>
            <a:r>
              <a:rPr lang="en-US" sz="2200" baseline="30000" dirty="0"/>
              <a:t>th</a:t>
            </a:r>
            <a:r>
              <a:rPr lang="en-US" sz="2200" dirty="0"/>
              <a:t>/442</a:t>
            </a:r>
            <a:r>
              <a:rPr lang="en-US" sz="2200" baseline="30000" dirty="0"/>
              <a:t>nd</a:t>
            </a:r>
            <a:r>
              <a:rPr lang="en-US" sz="2200" dirty="0"/>
              <a:t> weren’t the only Nisei serving during World War II</a:t>
            </a:r>
          </a:p>
          <a:p>
            <a:pPr>
              <a:lnSpc>
                <a:spcPct val="90000"/>
              </a:lnSpc>
            </a:pPr>
            <a:r>
              <a:rPr lang="en-US" sz="2200" dirty="0"/>
              <a:t>6000 Nisei served as translators or interrogators in the Military Intelligence Service (MIS)</a:t>
            </a:r>
          </a:p>
          <a:p>
            <a:pPr>
              <a:lnSpc>
                <a:spcPct val="90000"/>
              </a:lnSpc>
            </a:pPr>
            <a:r>
              <a:rPr lang="en-US" sz="2200" dirty="0"/>
              <a:t>MIS Language School trained over 5000 soldiers to speak Japanese</a:t>
            </a:r>
          </a:p>
          <a:p>
            <a:pPr marL="457200" lvl="1" indent="0">
              <a:lnSpc>
                <a:spcPct val="90000"/>
              </a:lnSpc>
              <a:buNone/>
            </a:pPr>
            <a:r>
              <a:rPr lang="en-US" sz="2200" dirty="0"/>
              <a:t>Post WW2, MISLS became Army Language School in Monterey, CA</a:t>
            </a:r>
          </a:p>
        </p:txBody>
      </p:sp>
      <p:pic>
        <p:nvPicPr>
          <p:cNvPr id="10242" name="Picture 2" descr="See the source image">
            <a:extLst>
              <a:ext uri="{FF2B5EF4-FFF2-40B4-BE49-F238E27FC236}">
                <a16:creationId xmlns:a16="http://schemas.microsoft.com/office/drawing/2014/main" id="{7AF11046-377B-43A3-99BC-D83505F72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90688"/>
            <a:ext cx="4876800" cy="389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8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96D9-A0A8-4E2C-ABC1-342830E70415}"/>
              </a:ext>
            </a:extLst>
          </p:cNvPr>
          <p:cNvSpPr>
            <a:spLocks noGrp="1"/>
          </p:cNvSpPr>
          <p:nvPr>
            <p:ph type="title"/>
          </p:nvPr>
        </p:nvSpPr>
        <p:spPr>
          <a:xfrm>
            <a:off x="1134687" y="274638"/>
            <a:ext cx="6858000" cy="1143000"/>
          </a:xfrm>
        </p:spPr>
        <p:txBody>
          <a:bodyPr anchor="ctr">
            <a:normAutofit/>
          </a:bodyPr>
          <a:lstStyle/>
          <a:p>
            <a:r>
              <a:rPr lang="en-US" dirty="0"/>
              <a:t>MIS Linguists</a:t>
            </a:r>
          </a:p>
        </p:txBody>
      </p:sp>
      <p:sp>
        <p:nvSpPr>
          <p:cNvPr id="3" name="Content Placeholder 2">
            <a:extLst>
              <a:ext uri="{FF2B5EF4-FFF2-40B4-BE49-F238E27FC236}">
                <a16:creationId xmlns:a16="http://schemas.microsoft.com/office/drawing/2014/main" id="{66B3AD6C-9B93-4EB9-8A18-9452C8DAE2A4}"/>
              </a:ext>
            </a:extLst>
          </p:cNvPr>
          <p:cNvSpPr>
            <a:spLocks noGrp="1"/>
          </p:cNvSpPr>
          <p:nvPr>
            <p:ph sz="half" idx="1"/>
          </p:nvPr>
        </p:nvSpPr>
        <p:spPr>
          <a:xfrm>
            <a:off x="190500" y="1905000"/>
            <a:ext cx="4038600" cy="4525963"/>
          </a:xfrm>
        </p:spPr>
        <p:txBody>
          <a:bodyPr>
            <a:normAutofit/>
          </a:bodyPr>
          <a:lstStyle/>
          <a:p>
            <a:pPr>
              <a:lnSpc>
                <a:spcPct val="90000"/>
              </a:lnSpc>
            </a:pPr>
            <a:r>
              <a:rPr lang="en-US" sz="2000" dirty="0"/>
              <a:t>Assigned to Merrill’s Marauders (proto-Ranger unit in Pacific)</a:t>
            </a:r>
          </a:p>
          <a:p>
            <a:pPr>
              <a:lnSpc>
                <a:spcPct val="90000"/>
              </a:lnSpc>
            </a:pPr>
            <a:r>
              <a:rPr lang="en-US" sz="2000" dirty="0"/>
              <a:t>Over 5000 MI linguists served in the occupation of Japan after the war</a:t>
            </a:r>
          </a:p>
          <a:p>
            <a:pPr lvl="1">
              <a:lnSpc>
                <a:spcPct val="90000"/>
              </a:lnSpc>
            </a:pPr>
            <a:r>
              <a:rPr lang="en-US" sz="2000" dirty="0"/>
              <a:t>Helped liberate prisoner of war camps</a:t>
            </a:r>
          </a:p>
          <a:p>
            <a:pPr lvl="1">
              <a:lnSpc>
                <a:spcPct val="90000"/>
              </a:lnSpc>
            </a:pPr>
            <a:r>
              <a:rPr lang="en-US" sz="2000" dirty="0"/>
              <a:t>Translated for military leaders</a:t>
            </a:r>
          </a:p>
          <a:p>
            <a:pPr lvl="1">
              <a:lnSpc>
                <a:spcPct val="90000"/>
              </a:lnSpc>
            </a:pPr>
            <a:r>
              <a:rPr lang="en-US" sz="2000" dirty="0"/>
              <a:t>Supported war crimes trials</a:t>
            </a:r>
          </a:p>
          <a:p>
            <a:pPr lvl="1">
              <a:lnSpc>
                <a:spcPct val="90000"/>
              </a:lnSpc>
            </a:pPr>
            <a:r>
              <a:rPr lang="en-US" sz="2000" dirty="0"/>
              <a:t>Translated thousands of documents</a:t>
            </a:r>
          </a:p>
          <a:p>
            <a:pPr>
              <a:lnSpc>
                <a:spcPct val="90000"/>
              </a:lnSpc>
            </a:pPr>
            <a:r>
              <a:rPr lang="en-US" sz="2000" dirty="0"/>
              <a:t>Kept their secrets for 30 years after the war</a:t>
            </a:r>
          </a:p>
          <a:p>
            <a:pPr>
              <a:lnSpc>
                <a:spcPct val="90000"/>
              </a:lnSpc>
            </a:pPr>
            <a:endParaRPr lang="en-US" sz="2000" dirty="0"/>
          </a:p>
        </p:txBody>
      </p:sp>
      <p:pic>
        <p:nvPicPr>
          <p:cNvPr id="5" name="Picture 4" descr="See the source image">
            <a:extLst>
              <a:ext uri="{FF2B5EF4-FFF2-40B4-BE49-F238E27FC236}">
                <a16:creationId xmlns:a16="http://schemas.microsoft.com/office/drawing/2014/main" id="{3338D244-4CB3-4FA8-9CBF-03EA5DCA5F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8652" y="2514600"/>
            <a:ext cx="4552948" cy="2895600"/>
          </a:xfrm>
          <a:prstGeom prst="rect">
            <a:avLst/>
          </a:prstGeom>
          <a:noFill/>
          <a:ln>
            <a:noFill/>
          </a:ln>
        </p:spPr>
      </p:pic>
    </p:spTree>
    <p:extLst>
      <p:ext uri="{BB962C8B-B14F-4D97-AF65-F5344CB8AC3E}">
        <p14:creationId xmlns:p14="http://schemas.microsoft.com/office/powerpoint/2010/main" val="12264828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87786-7CD5-4151-BC3D-2FF729A0AF65}"/>
              </a:ext>
            </a:extLst>
          </p:cNvPr>
          <p:cNvSpPr>
            <a:spLocks noGrp="1"/>
          </p:cNvSpPr>
          <p:nvPr>
            <p:ph type="title"/>
          </p:nvPr>
        </p:nvSpPr>
        <p:spPr/>
        <p:txBody>
          <a:bodyPr/>
          <a:lstStyle/>
          <a:p>
            <a:r>
              <a:rPr lang="en-US" dirty="0"/>
              <a:t>Those Who Served</a:t>
            </a:r>
          </a:p>
        </p:txBody>
      </p:sp>
      <p:pic>
        <p:nvPicPr>
          <p:cNvPr id="4" name="Content Placeholder 3">
            <a:extLst>
              <a:ext uri="{FF2B5EF4-FFF2-40B4-BE49-F238E27FC236}">
                <a16:creationId xmlns:a16="http://schemas.microsoft.com/office/drawing/2014/main" id="{36D7068A-E443-4072-9828-971D75DF979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0030" y="1600200"/>
            <a:ext cx="7503940" cy="4983162"/>
          </a:xfrm>
          <a:prstGeom prst="rect">
            <a:avLst/>
          </a:prstGeom>
          <a:noFill/>
          <a:ln>
            <a:noFill/>
          </a:ln>
        </p:spPr>
      </p:pic>
    </p:spTree>
    <p:extLst>
      <p:ext uri="{BB962C8B-B14F-4D97-AF65-F5344CB8AC3E}">
        <p14:creationId xmlns:p14="http://schemas.microsoft.com/office/powerpoint/2010/main" val="26332911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26FF423D-2538-4906-93A8-BB30C647B4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600200"/>
            <a:ext cx="5943600" cy="4778654"/>
          </a:xfrm>
          <a:prstGeom prst="rect">
            <a:avLst/>
          </a:prstGeom>
          <a:solidFill>
            <a:srgbClr val="FFFFFF"/>
          </a:solidFill>
        </p:spPr>
      </p:pic>
      <p:sp>
        <p:nvSpPr>
          <p:cNvPr id="73" name="Title 1">
            <a:extLst>
              <a:ext uri="{FF2B5EF4-FFF2-40B4-BE49-F238E27FC236}">
                <a16:creationId xmlns:a16="http://schemas.microsoft.com/office/drawing/2014/main" id="{F60822BA-BB39-4FA2-AA99-1603D12F685C}"/>
              </a:ext>
            </a:extLst>
          </p:cNvPr>
          <p:cNvSpPr>
            <a:spLocks noGrp="1"/>
          </p:cNvSpPr>
          <p:nvPr>
            <p:ph type="title"/>
          </p:nvPr>
        </p:nvSpPr>
        <p:spPr>
          <a:xfrm>
            <a:off x="1066800" y="273050"/>
            <a:ext cx="7010400" cy="1327150"/>
          </a:xfrm>
        </p:spPr>
        <p:txBody>
          <a:bodyPr/>
          <a:lstStyle/>
          <a:p>
            <a:r>
              <a:rPr lang="en-US" b="0" dirty="0"/>
              <a:t>Congressional Gold Medal</a:t>
            </a:r>
          </a:p>
        </p:txBody>
      </p:sp>
    </p:spTree>
    <p:extLst>
      <p:ext uri="{BB962C8B-B14F-4D97-AF65-F5344CB8AC3E}">
        <p14:creationId xmlns:p14="http://schemas.microsoft.com/office/powerpoint/2010/main" val="14584907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Which Japanese Americans were interned by Exec Order 9066?</a:t>
            </a:r>
          </a:p>
          <a:p>
            <a:pPr marL="514350" indent="-514350">
              <a:lnSpc>
                <a:spcPct val="110000"/>
              </a:lnSpc>
              <a:spcBef>
                <a:spcPts val="0"/>
              </a:spcBef>
              <a:buFont typeface="+mj-lt"/>
              <a:buAutoNum type="arabicPeriod"/>
            </a:pPr>
            <a:r>
              <a:rPr lang="en-US" dirty="0"/>
              <a:t>Why is the unit known as the 100</a:t>
            </a:r>
            <a:r>
              <a:rPr lang="en-US" baseline="30000" dirty="0"/>
              <a:t>th</a:t>
            </a:r>
            <a:r>
              <a:rPr lang="en-US" dirty="0"/>
              <a:t>/442</a:t>
            </a:r>
            <a:r>
              <a:rPr lang="en-US" baseline="30000" dirty="0"/>
              <a:t>nd</a:t>
            </a:r>
            <a:r>
              <a:rPr lang="en-US" dirty="0"/>
              <a:t> Regimental Combat Team? Why both numbers?</a:t>
            </a:r>
          </a:p>
          <a:p>
            <a:pPr marL="514350" indent="-514350">
              <a:lnSpc>
                <a:spcPct val="110000"/>
              </a:lnSpc>
              <a:spcBef>
                <a:spcPts val="0"/>
              </a:spcBef>
              <a:buFont typeface="+mj-lt"/>
              <a:buAutoNum type="arabicPeriod"/>
            </a:pPr>
            <a:r>
              <a:rPr lang="en-US" dirty="0"/>
              <a:t>Where did the 100</a:t>
            </a:r>
            <a:r>
              <a:rPr lang="en-US" baseline="30000" dirty="0"/>
              <a:t>th</a:t>
            </a:r>
            <a:r>
              <a:rPr lang="en-US" dirty="0"/>
              <a:t>/442</a:t>
            </a:r>
            <a:r>
              <a:rPr lang="en-US" baseline="30000" dirty="0"/>
              <a:t>nd</a:t>
            </a:r>
            <a:r>
              <a:rPr lang="en-US" dirty="0"/>
              <a:t> fight in WW2?</a:t>
            </a:r>
          </a:p>
          <a:p>
            <a:pPr marL="514350" indent="-514350">
              <a:lnSpc>
                <a:spcPct val="110000"/>
              </a:lnSpc>
              <a:spcBef>
                <a:spcPts val="0"/>
              </a:spcBef>
              <a:buFont typeface="+mj-lt"/>
              <a:buAutoNum type="arabicPeriod"/>
            </a:pPr>
            <a:r>
              <a:rPr lang="en-US" dirty="0"/>
              <a:t>Where, other than the 100</a:t>
            </a:r>
            <a:r>
              <a:rPr lang="en-US" baseline="30000" dirty="0"/>
              <a:t>th</a:t>
            </a:r>
            <a:r>
              <a:rPr lang="en-US" dirty="0"/>
              <a:t>/442</a:t>
            </a:r>
            <a:r>
              <a:rPr lang="en-US" baseline="30000" dirty="0"/>
              <a:t>nd</a:t>
            </a:r>
            <a:r>
              <a:rPr lang="en-US" dirty="0"/>
              <a:t>, did Nisei serve in WW2?</a:t>
            </a:r>
          </a:p>
          <a:p>
            <a:pPr marL="514350" indent="-514350">
              <a:lnSpc>
                <a:spcPct val="110000"/>
              </a:lnSpc>
              <a:spcBef>
                <a:spcPts val="0"/>
              </a:spcBef>
              <a:buFont typeface="+mj-lt"/>
              <a:buAutoNum type="arabicPeriod"/>
            </a:pPr>
            <a:r>
              <a:rPr lang="en-US" dirty="0"/>
              <a:t>What is the 100</a:t>
            </a:r>
            <a:r>
              <a:rPr lang="en-US" baseline="30000" dirty="0"/>
              <a:t>th</a:t>
            </a:r>
            <a:r>
              <a:rPr lang="en-US" dirty="0"/>
              <a:t>/442</a:t>
            </a:r>
            <a:r>
              <a:rPr lang="en-US" baseline="30000" dirty="0"/>
              <a:t>nd</a:t>
            </a:r>
            <a:r>
              <a:rPr lang="en-US" dirty="0"/>
              <a:t> most known for?</a:t>
            </a:r>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7010400" y="274638"/>
            <a:ext cx="1856608" cy="147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051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84E3275D-EFF1-41D5-BD98-0BCCA85A2EE1}"/>
              </a:ext>
            </a:extLst>
          </p:cNvPr>
          <p:cNvSpPr>
            <a:spLocks noGrp="1"/>
          </p:cNvSpPr>
          <p:nvPr>
            <p:ph type="title"/>
          </p:nvPr>
        </p:nvSpPr>
        <p:spPr>
          <a:xfrm>
            <a:off x="990600" y="274638"/>
            <a:ext cx="7162800" cy="1143000"/>
          </a:xfrm>
        </p:spPr>
        <p:txBody>
          <a:bodyPr/>
          <a:lstStyle/>
          <a:p>
            <a:r>
              <a:rPr lang="en-US" dirty="0"/>
              <a:t>Navy Nurses</a:t>
            </a:r>
          </a:p>
        </p:txBody>
      </p:sp>
      <p:pic>
        <p:nvPicPr>
          <p:cNvPr id="4100" name="Picture 4" descr="See the source image">
            <a:extLst>
              <a:ext uri="{FF2B5EF4-FFF2-40B4-BE49-F238E27FC236}">
                <a16:creationId xmlns:a16="http://schemas.microsoft.com/office/drawing/2014/main" id="{29AE1B7D-D466-40AE-845E-14A829071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858" y="1300163"/>
            <a:ext cx="7091542" cy="528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17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S. Military Nursing Corps - “Unsung Heroes: America’s Female Patriots”">
            <a:hlinkClick r:id="" action="ppaction://media"/>
            <a:extLst>
              <a:ext uri="{FF2B5EF4-FFF2-40B4-BE49-F238E27FC236}">
                <a16:creationId xmlns:a16="http://schemas.microsoft.com/office/drawing/2014/main" id="{ACADAF0E-8B32-4838-8169-26B781C908C2}"/>
              </a:ext>
            </a:extLst>
          </p:cNvPr>
          <p:cNvPicPr>
            <a:picLocks noRot="1" noChangeAspect="1"/>
          </p:cNvPicPr>
          <p:nvPr>
            <a:videoFile r:link="rId1"/>
          </p:nvPr>
        </p:nvPicPr>
        <p:blipFill>
          <a:blip r:embed="rId3"/>
          <a:stretch>
            <a:fillRect/>
          </a:stretch>
        </p:blipFill>
        <p:spPr>
          <a:xfrm>
            <a:off x="1028700" y="2133600"/>
            <a:ext cx="7247467" cy="4076700"/>
          </a:xfrm>
          <a:prstGeom prst="rect">
            <a:avLst/>
          </a:prstGeom>
        </p:spPr>
      </p:pic>
    </p:spTree>
    <p:extLst>
      <p:ext uri="{BB962C8B-B14F-4D97-AF65-F5344CB8AC3E}">
        <p14:creationId xmlns:p14="http://schemas.microsoft.com/office/powerpoint/2010/main" val="5020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fontScale="92500"/>
          </a:bodyPr>
          <a:lstStyle/>
          <a:p>
            <a:pPr marL="514350" indent="-514350">
              <a:lnSpc>
                <a:spcPct val="110000"/>
              </a:lnSpc>
              <a:spcBef>
                <a:spcPts val="0"/>
              </a:spcBef>
              <a:buFont typeface="+mj-lt"/>
              <a:buAutoNum type="arabicPeriod"/>
            </a:pPr>
            <a:r>
              <a:rPr lang="en-US" dirty="0"/>
              <a:t>When was the Army Nurse Corps established?</a:t>
            </a:r>
          </a:p>
          <a:p>
            <a:pPr marL="914400" lvl="1" indent="-514350">
              <a:lnSpc>
                <a:spcPct val="110000"/>
              </a:lnSpc>
              <a:spcBef>
                <a:spcPts val="0"/>
              </a:spcBef>
              <a:buFont typeface="+mj-lt"/>
              <a:buAutoNum type="alphaLcParenR"/>
            </a:pPr>
            <a:r>
              <a:rPr lang="en-US" dirty="0"/>
              <a:t>1776		c) 1860</a:t>
            </a:r>
          </a:p>
          <a:p>
            <a:pPr marL="914400" lvl="1" indent="-514350">
              <a:lnSpc>
                <a:spcPct val="110000"/>
              </a:lnSpc>
              <a:spcBef>
                <a:spcPts val="0"/>
              </a:spcBef>
              <a:buFont typeface="+mj-lt"/>
              <a:buAutoNum type="alphaLcParenR"/>
            </a:pPr>
            <a:r>
              <a:rPr lang="en-US" dirty="0"/>
              <a:t>1796		d) 1901</a:t>
            </a:r>
          </a:p>
          <a:p>
            <a:pPr marL="514350" indent="-514350">
              <a:lnSpc>
                <a:spcPct val="110000"/>
              </a:lnSpc>
              <a:spcBef>
                <a:spcPts val="0"/>
              </a:spcBef>
              <a:buFont typeface="+mj-lt"/>
              <a:buAutoNum type="arabicPeriod"/>
            </a:pPr>
            <a:r>
              <a:rPr lang="en-US" dirty="0"/>
              <a:t>When did nursing become a profession ?</a:t>
            </a:r>
          </a:p>
          <a:p>
            <a:pPr marL="914400" lvl="1" indent="-514350">
              <a:lnSpc>
                <a:spcPct val="110000"/>
              </a:lnSpc>
              <a:spcBef>
                <a:spcPts val="0"/>
              </a:spcBef>
              <a:buFont typeface="+mj-lt"/>
              <a:buAutoNum type="alphaLcParenR"/>
            </a:pPr>
            <a:r>
              <a:rPr lang="en-US" dirty="0"/>
              <a:t>Late 18</a:t>
            </a:r>
            <a:r>
              <a:rPr lang="en-US" baseline="30000" dirty="0"/>
              <a:t>th</a:t>
            </a:r>
            <a:r>
              <a:rPr lang="en-US" dirty="0"/>
              <a:t> Century		c) Early 20</a:t>
            </a:r>
            <a:r>
              <a:rPr lang="en-US" baseline="30000" dirty="0"/>
              <a:t>th</a:t>
            </a:r>
            <a:r>
              <a:rPr lang="en-US" dirty="0"/>
              <a:t> Century</a:t>
            </a:r>
          </a:p>
          <a:p>
            <a:pPr marL="914400" lvl="1" indent="-514350">
              <a:lnSpc>
                <a:spcPct val="110000"/>
              </a:lnSpc>
              <a:spcBef>
                <a:spcPts val="0"/>
              </a:spcBef>
              <a:buFont typeface="+mj-lt"/>
              <a:buAutoNum type="alphaLcParenR"/>
            </a:pPr>
            <a:r>
              <a:rPr lang="en-US" dirty="0"/>
              <a:t>Late 19</a:t>
            </a:r>
            <a:r>
              <a:rPr lang="en-US" baseline="30000" dirty="0"/>
              <a:t>th</a:t>
            </a:r>
            <a:r>
              <a:rPr lang="en-US" dirty="0"/>
              <a:t> Century		d) Late 20</a:t>
            </a:r>
            <a:r>
              <a:rPr lang="en-US" baseline="30000" dirty="0"/>
              <a:t>th</a:t>
            </a:r>
            <a:r>
              <a:rPr lang="en-US" dirty="0"/>
              <a:t> Century</a:t>
            </a:r>
          </a:p>
          <a:p>
            <a:pPr marL="514350" indent="-514350">
              <a:lnSpc>
                <a:spcPct val="110000"/>
              </a:lnSpc>
              <a:spcBef>
                <a:spcPts val="0"/>
              </a:spcBef>
              <a:buFont typeface="+mj-lt"/>
              <a:buAutoNum type="arabicPeriod"/>
            </a:pPr>
            <a:r>
              <a:rPr lang="en-US" dirty="0"/>
              <a:t>When did nurses officially hold officer rank in the US military?</a:t>
            </a:r>
          </a:p>
          <a:p>
            <a:pPr marL="914400" lvl="1" indent="-514350">
              <a:lnSpc>
                <a:spcPct val="110000"/>
              </a:lnSpc>
              <a:spcBef>
                <a:spcPts val="0"/>
              </a:spcBef>
              <a:buFont typeface="+mj-lt"/>
              <a:buAutoNum type="alphaLcParenR"/>
            </a:pPr>
            <a:r>
              <a:rPr lang="en-US" dirty="0"/>
              <a:t>1860		c) 1898</a:t>
            </a:r>
          </a:p>
          <a:p>
            <a:pPr marL="914400" lvl="1" indent="-514350">
              <a:lnSpc>
                <a:spcPct val="110000"/>
              </a:lnSpc>
              <a:spcBef>
                <a:spcPts val="0"/>
              </a:spcBef>
              <a:buFont typeface="+mj-lt"/>
              <a:buAutoNum type="alphaLcParenR"/>
            </a:pPr>
            <a:r>
              <a:rPr lang="en-US" dirty="0"/>
              <a:t>1963		d) 1947</a:t>
            </a:r>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546954" y="4828761"/>
            <a:ext cx="259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221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Suffragettes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startAt="4"/>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Declaration of Sentiments.</a:t>
            </a:r>
          </a:p>
          <a:p>
            <a:pPr marL="342900" marR="0" lvl="0" indent="-342900">
              <a:lnSpc>
                <a:spcPct val="115000"/>
              </a:lnSpc>
              <a:spcBef>
                <a:spcPts val="0"/>
              </a:spcBef>
              <a:spcAft>
                <a:spcPts val="1000"/>
              </a:spcAft>
              <a:buFont typeface="+mj-lt"/>
              <a:buAutoNum type="arabicPeriod" startAt="4"/>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timeline of the women’s suffrage movement in the United States.</a:t>
            </a:r>
          </a:p>
          <a:p>
            <a:r>
              <a:rPr lang="en-US" dirty="0">
                <a:solidFill>
                  <a:schemeClr val="tx1"/>
                </a:solidFill>
              </a:rPr>
              <a:t> </a:t>
            </a:r>
            <a:r>
              <a:rPr lang="en-US" b="1" u="sng" dirty="0">
                <a:solidFill>
                  <a:schemeClr val="tx1"/>
                </a:solidFill>
              </a:rPr>
              <a:t>Essential Question</a:t>
            </a:r>
            <a:r>
              <a:rPr lang="en-US" dirty="0">
                <a:solidFill>
                  <a:schemeClr val="tx1"/>
                </a:solidFill>
              </a:rPr>
              <a:t>: How did the Women’s Suffrage Movement come about, what did they do, and what was the result? What was the Declaration of Sentiments?</a:t>
            </a:r>
            <a:endParaRPr lang="en-US" sz="4000" dirty="0">
              <a:solidFill>
                <a:schemeClr val="tx1"/>
              </a:solidFill>
            </a:endParaRPr>
          </a:p>
        </p:txBody>
      </p:sp>
    </p:spTree>
    <p:extLst>
      <p:ext uri="{BB962C8B-B14F-4D97-AF65-F5344CB8AC3E}">
        <p14:creationId xmlns:p14="http://schemas.microsoft.com/office/powerpoint/2010/main" val="365960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p:txBody>
          <a:bodyPr/>
          <a:lstStyle/>
          <a:p>
            <a:r>
              <a:rPr lang="en-US" dirty="0"/>
              <a:t>Suffrage</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idx="1"/>
          </p:nvPr>
        </p:nvSpPr>
        <p:spPr>
          <a:xfrm>
            <a:off x="457200" y="1752600"/>
            <a:ext cx="8229600" cy="4495800"/>
          </a:xfrm>
        </p:spPr>
        <p:txBody>
          <a:bodyPr>
            <a:normAutofit fontScale="85000" lnSpcReduction="20000"/>
          </a:bodyPr>
          <a:lstStyle/>
          <a:p>
            <a:pPr marL="0" marR="0" indent="0">
              <a:lnSpc>
                <a:spcPct val="115000"/>
              </a:lnSpc>
              <a:spcBef>
                <a:spcPts val="0"/>
              </a:spcBef>
              <a:spcAft>
                <a:spcPts val="0"/>
              </a:spcAft>
              <a:buNone/>
            </a:pPr>
            <a:r>
              <a:rPr lang="en-US" sz="28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Suffrage</a:t>
            </a:r>
            <a:r>
              <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is the right to vote in political elections.</a:t>
            </a:r>
          </a:p>
          <a:p>
            <a:pPr marL="0" marR="0" indent="0">
              <a:lnSpc>
                <a:spcPct val="115000"/>
              </a:lnSpc>
              <a:spcBef>
                <a:spcPts val="0"/>
              </a:spcBef>
              <a:spcAft>
                <a:spcPts val="0"/>
              </a:spcAft>
              <a:buNone/>
            </a:pPr>
            <a:r>
              <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5000"/>
              </a:lnSpc>
              <a:spcBef>
                <a:spcPts val="0"/>
              </a:spcBef>
              <a:spcAft>
                <a:spcPts val="0"/>
              </a:spcAft>
              <a:buNone/>
            </a:pPr>
            <a:r>
              <a:rPr lang="en-US" sz="28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Suffragettes</a:t>
            </a:r>
            <a:r>
              <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were women advocating the right to vote through organized protest. It usually refers to women advocating for women’s suffrage.</a:t>
            </a:r>
          </a:p>
          <a:p>
            <a:pPr marL="0" marR="0" indent="0">
              <a:lnSpc>
                <a:spcPct val="115000"/>
              </a:lnSpc>
              <a:spcBef>
                <a:spcPts val="0"/>
              </a:spcBef>
              <a:spcAft>
                <a:spcPts val="0"/>
              </a:spcAft>
              <a:buNone/>
            </a:pPr>
            <a:endParaRPr lang="en-US" sz="28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8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Women’s suffrage </a:t>
            </a:r>
            <a:r>
              <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is giving women the right to vote.</a:t>
            </a:r>
          </a:p>
          <a:p>
            <a:pPr marL="0" marR="0" indent="0">
              <a:lnSpc>
                <a:spcPct val="115000"/>
              </a:lnSpc>
              <a:spcBef>
                <a:spcPts val="0"/>
              </a:spcBef>
              <a:spcAft>
                <a:spcPts val="0"/>
              </a:spcAft>
              <a:buNone/>
            </a:pPr>
            <a:endPar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 </a:t>
            </a:r>
            <a:r>
              <a:rPr lang="en-US" sz="28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suffragist</a:t>
            </a:r>
            <a:r>
              <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is someone advocating for the right to vote.</a:t>
            </a:r>
          </a:p>
          <a:p>
            <a:pPr marL="0" marR="0" indent="0">
              <a:lnSpc>
                <a:spcPct val="115000"/>
              </a:lnSpc>
              <a:spcBef>
                <a:spcPts val="0"/>
              </a:spcBef>
              <a:spcAft>
                <a:spcPts val="0"/>
              </a:spcAft>
              <a:buNone/>
            </a:pPr>
            <a:endParaRPr lang="en-US"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40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40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(Webster, 2020)</a:t>
            </a:r>
            <a:endParaRPr lang="en-US" sz="2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See the source image">
            <a:extLst>
              <a:ext uri="{FF2B5EF4-FFF2-40B4-BE49-F238E27FC236}">
                <a16:creationId xmlns:a16="http://schemas.microsoft.com/office/drawing/2014/main" id="{7E9568CB-CDCB-4ECD-A78A-F7960219149A}"/>
              </a:ext>
            </a:extLst>
          </p:cNvPr>
          <p:cNvPicPr/>
          <p:nvPr/>
        </p:nvPicPr>
        <p:blipFill rotWithShape="1">
          <a:blip r:embed="rId2" cstate="print">
            <a:extLst>
              <a:ext uri="{28A0092B-C50C-407E-A947-70E740481C1C}">
                <a14:useLocalDpi xmlns:a14="http://schemas.microsoft.com/office/drawing/2010/main" val="0"/>
              </a:ext>
            </a:extLst>
          </a:blip>
          <a:srcRect t="21067" b="20963"/>
          <a:stretch/>
        </p:blipFill>
        <p:spPr bwMode="auto">
          <a:xfrm>
            <a:off x="533400" y="5181600"/>
            <a:ext cx="3470910" cy="1401762"/>
          </a:xfrm>
          <a:prstGeom prst="rect">
            <a:avLst/>
          </a:prstGeom>
          <a:noFill/>
          <a:ln>
            <a:noFill/>
          </a:ln>
        </p:spPr>
      </p:pic>
    </p:spTree>
    <p:extLst>
      <p:ext uri="{BB962C8B-B14F-4D97-AF65-F5344CB8AC3E}">
        <p14:creationId xmlns:p14="http://schemas.microsoft.com/office/powerpoint/2010/main" val="1412946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p:txBody>
          <a:bodyPr/>
          <a:lstStyle/>
          <a:p>
            <a:r>
              <a:rPr lang="en-US" dirty="0"/>
              <a:t>History of Suffrage in the US</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idx="1"/>
          </p:nvPr>
        </p:nvSpPr>
        <p:spPr>
          <a:xfrm>
            <a:off x="457200" y="1874838"/>
            <a:ext cx="8229600" cy="4983162"/>
          </a:xfrm>
        </p:spPr>
        <p:txBody>
          <a:bodyPr>
            <a:normAutofit fontScale="85000" lnSpcReduction="10000"/>
          </a:bodyPr>
          <a:lstStyle/>
          <a:p>
            <a:r>
              <a:rPr lang="en-US" dirty="0"/>
              <a:t>The Constitution did not address the right to vote. They left this to the states.</a:t>
            </a:r>
          </a:p>
          <a:p>
            <a:r>
              <a:rPr lang="en-US" dirty="0"/>
              <a:t>In the 18</a:t>
            </a:r>
            <a:r>
              <a:rPr lang="en-US" baseline="30000" dirty="0"/>
              <a:t>th</a:t>
            </a:r>
            <a:r>
              <a:rPr lang="en-US" dirty="0"/>
              <a:t> Century, suffrage was limited to white male landowners. This excluded women and minorities.</a:t>
            </a:r>
          </a:p>
          <a:p>
            <a:r>
              <a:rPr lang="en-US" dirty="0"/>
              <a:t>In the early 19</a:t>
            </a:r>
            <a:r>
              <a:rPr lang="en-US" baseline="30000" dirty="0"/>
              <a:t>th</a:t>
            </a:r>
            <a:r>
              <a:rPr lang="en-US" dirty="0"/>
              <a:t> Century, most new states opened voting to non-property owners</a:t>
            </a:r>
          </a:p>
          <a:p>
            <a:r>
              <a:rPr lang="en-US" dirty="0"/>
              <a:t>The 15</a:t>
            </a:r>
            <a:r>
              <a:rPr lang="en-US" baseline="30000" dirty="0"/>
              <a:t>th</a:t>
            </a:r>
            <a:r>
              <a:rPr lang="en-US" dirty="0"/>
              <a:t> Amendment in 1870 opened voting to all races</a:t>
            </a:r>
          </a:p>
          <a:p>
            <a:r>
              <a:rPr lang="en-US" dirty="0"/>
              <a:t>The 19</a:t>
            </a:r>
            <a:r>
              <a:rPr lang="en-US" baseline="30000" dirty="0"/>
              <a:t>th</a:t>
            </a:r>
            <a:r>
              <a:rPr lang="en-US" dirty="0"/>
              <a:t> Amendment in 1920 opened voting to women</a:t>
            </a:r>
          </a:p>
          <a:p>
            <a:r>
              <a:rPr lang="en-US" dirty="0"/>
              <a:t>Even today, there is effort by some to restrict people from voting – but the basic right to vote is established</a:t>
            </a:r>
          </a:p>
        </p:txBody>
      </p:sp>
    </p:spTree>
    <p:extLst>
      <p:ext uri="{BB962C8B-B14F-4D97-AF65-F5344CB8AC3E}">
        <p14:creationId xmlns:p14="http://schemas.microsoft.com/office/powerpoint/2010/main" val="194931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a:xfrm>
            <a:off x="1134687" y="274638"/>
            <a:ext cx="6858000" cy="1143000"/>
          </a:xfrm>
        </p:spPr>
        <p:txBody>
          <a:bodyPr anchor="ctr">
            <a:normAutofit/>
          </a:bodyPr>
          <a:lstStyle/>
          <a:p>
            <a:r>
              <a:rPr lang="en-US" dirty="0"/>
              <a:t>Women’s Suffrage</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sz="half" idx="1"/>
          </p:nvPr>
        </p:nvSpPr>
        <p:spPr>
          <a:xfrm>
            <a:off x="457200" y="1600200"/>
            <a:ext cx="4038600" cy="4525963"/>
          </a:xfrm>
        </p:spPr>
        <p:txBody>
          <a:bodyPr>
            <a:normAutofit/>
          </a:bodyPr>
          <a:lstStyle/>
          <a:p>
            <a:pPr>
              <a:lnSpc>
                <a:spcPct val="90000"/>
              </a:lnSpc>
            </a:pPr>
            <a:r>
              <a:rPr lang="en-US" sz="2400" dirty="0"/>
              <a:t>1848 in Seneca Falls, NY</a:t>
            </a:r>
          </a:p>
          <a:p>
            <a:pPr>
              <a:lnSpc>
                <a:spcPct val="90000"/>
              </a:lnSpc>
            </a:pPr>
            <a:r>
              <a:rPr lang="en-US" sz="2400" dirty="0"/>
              <a:t>Elizabeth Cady Stanton and Lucretia Mott hosted a conference on women’s suffrage</a:t>
            </a:r>
          </a:p>
          <a:p>
            <a:pPr>
              <a:lnSpc>
                <a:spcPct val="90000"/>
              </a:lnSpc>
            </a:pPr>
            <a:r>
              <a:rPr lang="en-US" sz="2400" dirty="0"/>
              <a:t>They published the Declaration of Sentiments</a:t>
            </a:r>
          </a:p>
          <a:p>
            <a:pPr lvl="1">
              <a:lnSpc>
                <a:spcPct val="90000"/>
              </a:lnSpc>
            </a:pPr>
            <a:r>
              <a:rPr lang="en-US" dirty="0"/>
              <a:t>Based on the Declaration of Independence</a:t>
            </a:r>
          </a:p>
          <a:p>
            <a:pPr lvl="1">
              <a:lnSpc>
                <a:spcPct val="90000"/>
              </a:lnSpc>
            </a:pPr>
            <a:r>
              <a:rPr lang="en-US" dirty="0"/>
              <a:t>Listed grievances on lack of women’s suffrage</a:t>
            </a:r>
          </a:p>
          <a:p>
            <a:pPr>
              <a:lnSpc>
                <a:spcPct val="90000"/>
              </a:lnSpc>
            </a:pPr>
            <a:r>
              <a:rPr lang="en-US" sz="2400" dirty="0"/>
              <a:t>Signed by 100 attendees</a:t>
            </a:r>
          </a:p>
          <a:p>
            <a:pPr>
              <a:lnSpc>
                <a:spcPct val="90000"/>
              </a:lnSpc>
            </a:pPr>
            <a:endParaRPr lang="en-US" sz="2400" dirty="0"/>
          </a:p>
        </p:txBody>
      </p:sp>
      <p:pic>
        <p:nvPicPr>
          <p:cNvPr id="1026" name="Picture 2" descr="See the source image">
            <a:extLst>
              <a:ext uri="{FF2B5EF4-FFF2-40B4-BE49-F238E27FC236}">
                <a16:creationId xmlns:a16="http://schemas.microsoft.com/office/drawing/2014/main" id="{7A8DAE4A-0578-4939-A98F-A0C1691242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436"/>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2342098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normAutofit fontScale="90000"/>
          </a:bodyPr>
          <a:lstStyle/>
          <a:p>
            <a:r>
              <a:rPr lang="en-US" dirty="0"/>
              <a:t>Suffragette Leaders</a:t>
            </a:r>
            <a:br>
              <a:rPr lang="en-US" dirty="0"/>
            </a:br>
            <a:r>
              <a:rPr lang="en-US" sz="3600" dirty="0"/>
              <a:t>Started Movement</a:t>
            </a:r>
            <a:endParaRPr lang="en-US" dirty="0"/>
          </a:p>
        </p:txBody>
      </p:sp>
      <p:pic>
        <p:nvPicPr>
          <p:cNvPr id="2052" name="Picture 4" descr="See the source image">
            <a:extLst>
              <a:ext uri="{FF2B5EF4-FFF2-40B4-BE49-F238E27FC236}">
                <a16:creationId xmlns:a16="http://schemas.microsoft.com/office/drawing/2014/main" id="{B0351ED7-F0AF-42FD-8F76-24C949FB9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272" y="1970087"/>
            <a:ext cx="2535428" cy="34574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E001ADB8-6744-43BE-80B6-660601E53D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6678" y="1981200"/>
            <a:ext cx="2575444" cy="34574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B70CC7FB-61A8-47DF-9D22-C19D3E1D1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96" y="1981199"/>
            <a:ext cx="3069804" cy="3446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CCDCC6-777A-462A-96A6-72E242AD55C8}"/>
              </a:ext>
            </a:extLst>
          </p:cNvPr>
          <p:cNvSpPr txBox="1"/>
          <p:nvPr/>
        </p:nvSpPr>
        <p:spPr>
          <a:xfrm>
            <a:off x="304800" y="5715000"/>
            <a:ext cx="2857500" cy="369332"/>
          </a:xfrm>
          <a:prstGeom prst="rect">
            <a:avLst/>
          </a:prstGeom>
          <a:noFill/>
        </p:spPr>
        <p:txBody>
          <a:bodyPr wrap="square" rtlCol="0">
            <a:spAutoFit/>
          </a:bodyPr>
          <a:lstStyle/>
          <a:p>
            <a:pPr algn="ctr"/>
            <a:r>
              <a:rPr lang="en-US" dirty="0"/>
              <a:t>Elizabeth Cady Stanton</a:t>
            </a:r>
          </a:p>
        </p:txBody>
      </p:sp>
      <p:sp>
        <p:nvSpPr>
          <p:cNvPr id="3" name="TextBox 2">
            <a:extLst>
              <a:ext uri="{FF2B5EF4-FFF2-40B4-BE49-F238E27FC236}">
                <a16:creationId xmlns:a16="http://schemas.microsoft.com/office/drawing/2014/main" id="{5A030B9D-4BE7-4FBA-B5F5-13B496A46C1D}"/>
              </a:ext>
            </a:extLst>
          </p:cNvPr>
          <p:cNvSpPr txBox="1"/>
          <p:nvPr/>
        </p:nvSpPr>
        <p:spPr>
          <a:xfrm>
            <a:off x="3330662" y="5715000"/>
            <a:ext cx="2857500" cy="369332"/>
          </a:xfrm>
          <a:prstGeom prst="rect">
            <a:avLst/>
          </a:prstGeom>
          <a:noFill/>
        </p:spPr>
        <p:txBody>
          <a:bodyPr wrap="square" rtlCol="0">
            <a:spAutoFit/>
          </a:bodyPr>
          <a:lstStyle/>
          <a:p>
            <a:pPr algn="ctr"/>
            <a:r>
              <a:rPr lang="en-US" dirty="0"/>
              <a:t>Lucretia Mott</a:t>
            </a:r>
          </a:p>
        </p:txBody>
      </p:sp>
      <p:sp>
        <p:nvSpPr>
          <p:cNvPr id="7" name="TextBox 6">
            <a:extLst>
              <a:ext uri="{FF2B5EF4-FFF2-40B4-BE49-F238E27FC236}">
                <a16:creationId xmlns:a16="http://schemas.microsoft.com/office/drawing/2014/main" id="{A1945809-16B7-4FD3-80D2-E9E11ED9F8CC}"/>
              </a:ext>
            </a:extLst>
          </p:cNvPr>
          <p:cNvSpPr txBox="1"/>
          <p:nvPr/>
        </p:nvSpPr>
        <p:spPr>
          <a:xfrm>
            <a:off x="6542052" y="5715000"/>
            <a:ext cx="2487648" cy="369332"/>
          </a:xfrm>
          <a:prstGeom prst="rect">
            <a:avLst/>
          </a:prstGeom>
          <a:noFill/>
        </p:spPr>
        <p:txBody>
          <a:bodyPr wrap="square" rtlCol="0">
            <a:spAutoFit/>
          </a:bodyPr>
          <a:lstStyle/>
          <a:p>
            <a:pPr algn="ctr"/>
            <a:r>
              <a:rPr lang="en-US" dirty="0"/>
              <a:t>Susan B. Anthony</a:t>
            </a:r>
          </a:p>
        </p:txBody>
      </p:sp>
    </p:spTree>
    <p:extLst>
      <p:ext uri="{BB962C8B-B14F-4D97-AF65-F5344CB8AC3E}">
        <p14:creationId xmlns:p14="http://schemas.microsoft.com/office/powerpoint/2010/main" val="297209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8ED9-3AAC-46C6-A39D-0845EDB29E66}"/>
              </a:ext>
            </a:extLst>
          </p:cNvPr>
          <p:cNvSpPr>
            <a:spLocks noGrp="1"/>
          </p:cNvSpPr>
          <p:nvPr>
            <p:ph type="title"/>
          </p:nvPr>
        </p:nvSpPr>
        <p:spPr/>
        <p:txBody>
          <a:bodyPr>
            <a:normAutofit/>
          </a:bodyPr>
          <a:lstStyle/>
          <a:p>
            <a:r>
              <a:rPr lang="en-US" dirty="0"/>
              <a:t>Great Americans</a:t>
            </a:r>
          </a:p>
        </p:txBody>
      </p:sp>
      <p:sp>
        <p:nvSpPr>
          <p:cNvPr id="3" name="Content Placeholder 2">
            <a:extLst>
              <a:ext uri="{FF2B5EF4-FFF2-40B4-BE49-F238E27FC236}">
                <a16:creationId xmlns:a16="http://schemas.microsoft.com/office/drawing/2014/main" id="{2DE04056-8A8A-4EBF-BDBA-4B0A5E799700}"/>
              </a:ext>
            </a:extLst>
          </p:cNvPr>
          <p:cNvSpPr>
            <a:spLocks noGrp="1"/>
          </p:cNvSpPr>
          <p:nvPr>
            <p:ph idx="1"/>
          </p:nvPr>
        </p:nvSpPr>
        <p:spPr>
          <a:xfrm>
            <a:off x="1143000" y="1600200"/>
            <a:ext cx="7543800" cy="4983162"/>
          </a:xfrm>
        </p:spPr>
        <p:txBody>
          <a:bodyPr>
            <a:normAutofit fontScale="85000" lnSpcReduction="20000"/>
          </a:bodyPr>
          <a:lstStyle/>
          <a:p>
            <a:r>
              <a:rPr lang="en-US" dirty="0">
                <a:hlinkClick r:id="rId2" action="ppaction://hlinksldjump"/>
              </a:rPr>
              <a:t>B1. Native American Warriors</a:t>
            </a:r>
            <a:endParaRPr lang="en-US" dirty="0"/>
          </a:p>
          <a:p>
            <a:r>
              <a:rPr lang="en-US" dirty="0">
                <a:hlinkClick r:id="rId3" action="ppaction://hlinksldjump"/>
              </a:rPr>
              <a:t>B2. Military Nurses</a:t>
            </a:r>
            <a:endParaRPr lang="en-US" dirty="0"/>
          </a:p>
          <a:p>
            <a:r>
              <a:rPr lang="en-US" dirty="0">
                <a:hlinkClick r:id="rId4" action="ppaction://hlinksldjump"/>
              </a:rPr>
              <a:t>B3. Suffragettes</a:t>
            </a:r>
            <a:endParaRPr lang="en-US" dirty="0"/>
          </a:p>
          <a:p>
            <a:r>
              <a:rPr lang="en-US" dirty="0">
                <a:hlinkClick r:id="rId5" action="ppaction://hlinksldjump"/>
              </a:rPr>
              <a:t>B4. Buffalo Soldiers</a:t>
            </a:r>
            <a:endParaRPr lang="en-US" dirty="0"/>
          </a:p>
          <a:p>
            <a:r>
              <a:rPr lang="en-US" dirty="0">
                <a:hlinkClick r:id="rId6" action="ppaction://hlinksldjump"/>
              </a:rPr>
              <a:t>B5. 65</a:t>
            </a:r>
            <a:r>
              <a:rPr lang="en-US" baseline="30000" dirty="0">
                <a:hlinkClick r:id="rId6" action="ppaction://hlinksldjump"/>
              </a:rPr>
              <a:t>th</a:t>
            </a:r>
            <a:r>
              <a:rPr lang="en-US" dirty="0">
                <a:hlinkClick r:id="rId6" action="ppaction://hlinksldjump"/>
              </a:rPr>
              <a:t> IN Regiment “</a:t>
            </a:r>
            <a:r>
              <a:rPr lang="en-US" dirty="0" err="1">
                <a:hlinkClick r:id="rId6" action="ppaction://hlinksldjump"/>
              </a:rPr>
              <a:t>Borinqueneers</a:t>
            </a:r>
            <a:r>
              <a:rPr lang="en-US" dirty="0">
                <a:hlinkClick r:id="rId6" action="ppaction://hlinksldjump"/>
              </a:rPr>
              <a:t>”</a:t>
            </a:r>
            <a:endParaRPr lang="en-US" dirty="0"/>
          </a:p>
          <a:p>
            <a:r>
              <a:rPr lang="en-US" dirty="0">
                <a:hlinkClick r:id="rId7" action="ppaction://hlinksldjump"/>
              </a:rPr>
              <a:t>B6. Lafayette Flying Corps</a:t>
            </a:r>
            <a:endParaRPr lang="en-US" dirty="0"/>
          </a:p>
          <a:p>
            <a:r>
              <a:rPr lang="en-US" dirty="0">
                <a:hlinkClick r:id="rId8" action="ppaction://hlinksldjump"/>
              </a:rPr>
              <a:t>B7. Doolittle Raiders</a:t>
            </a:r>
            <a:endParaRPr lang="en-US" dirty="0"/>
          </a:p>
          <a:p>
            <a:r>
              <a:rPr lang="en-US" dirty="0">
                <a:hlinkClick r:id="rId9" action="ppaction://hlinksldjump"/>
              </a:rPr>
              <a:t>B8. Navajo Code Talkers</a:t>
            </a:r>
            <a:endParaRPr lang="en-US" dirty="0"/>
          </a:p>
          <a:p>
            <a:r>
              <a:rPr lang="en-US" dirty="0">
                <a:hlinkClick r:id="rId10" action="ppaction://hlinksldjump"/>
              </a:rPr>
              <a:t>B9. Tuskegee Airmen</a:t>
            </a:r>
            <a:endParaRPr lang="en-US" dirty="0"/>
          </a:p>
          <a:p>
            <a:r>
              <a:rPr lang="en-US" dirty="0">
                <a:hlinkClick r:id="rId11" action="ppaction://hlinksldjump"/>
              </a:rPr>
              <a:t>B10. African American Units in World War</a:t>
            </a:r>
            <a:endParaRPr lang="en-US" dirty="0"/>
          </a:p>
          <a:p>
            <a:r>
              <a:rPr lang="en-US" dirty="0">
                <a:hlinkClick r:id="rId12" action="ppaction://hlinksldjump"/>
              </a:rPr>
              <a:t>B11. World War II Nisei Units</a:t>
            </a:r>
            <a:endParaRPr lang="en-US" dirty="0"/>
          </a:p>
        </p:txBody>
      </p:sp>
    </p:spTree>
    <p:extLst>
      <p:ext uri="{BB962C8B-B14F-4D97-AF65-F5344CB8AC3E}">
        <p14:creationId xmlns:p14="http://schemas.microsoft.com/office/powerpoint/2010/main" val="369050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6E27-43AB-46EA-8DF4-1752D67CE436}"/>
              </a:ext>
            </a:extLst>
          </p:cNvPr>
          <p:cNvSpPr>
            <a:spLocks noGrp="1"/>
          </p:cNvSpPr>
          <p:nvPr>
            <p:ph type="title"/>
          </p:nvPr>
        </p:nvSpPr>
        <p:spPr>
          <a:xfrm>
            <a:off x="1134687" y="274638"/>
            <a:ext cx="6858000" cy="1143000"/>
          </a:xfrm>
        </p:spPr>
        <p:txBody>
          <a:bodyPr anchor="ctr">
            <a:normAutofit/>
          </a:bodyPr>
          <a:lstStyle/>
          <a:p>
            <a:r>
              <a:rPr lang="en-US" dirty="0"/>
              <a:t>Suffrage Movement</a:t>
            </a:r>
          </a:p>
        </p:txBody>
      </p:sp>
      <p:pic>
        <p:nvPicPr>
          <p:cNvPr id="4" name="Picture 3" descr="See the source image">
            <a:extLst>
              <a:ext uri="{FF2B5EF4-FFF2-40B4-BE49-F238E27FC236}">
                <a16:creationId xmlns:a16="http://schemas.microsoft.com/office/drawing/2014/main" id="{9DF11E71-1988-4AE1-8B7A-D1DB328F10C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28600" y="2404237"/>
            <a:ext cx="4038600" cy="2917888"/>
          </a:xfrm>
          <a:prstGeom prst="rect">
            <a:avLst/>
          </a:prstGeom>
          <a:noFill/>
          <a:ln>
            <a:noFill/>
          </a:ln>
        </p:spPr>
      </p:pic>
      <p:sp>
        <p:nvSpPr>
          <p:cNvPr id="3" name="Content Placeholder 2">
            <a:extLst>
              <a:ext uri="{FF2B5EF4-FFF2-40B4-BE49-F238E27FC236}">
                <a16:creationId xmlns:a16="http://schemas.microsoft.com/office/drawing/2014/main" id="{A0EB1AC0-7353-428C-ADC6-69985C226C5C}"/>
              </a:ext>
            </a:extLst>
          </p:cNvPr>
          <p:cNvSpPr>
            <a:spLocks noGrp="1"/>
          </p:cNvSpPr>
          <p:nvPr>
            <p:ph sz="half" idx="2"/>
          </p:nvPr>
        </p:nvSpPr>
        <p:spPr>
          <a:xfrm>
            <a:off x="4267200" y="1600200"/>
            <a:ext cx="4419600" cy="4525963"/>
          </a:xfrm>
        </p:spPr>
        <p:txBody>
          <a:bodyPr>
            <a:normAutofit lnSpcReduction="10000"/>
          </a:bodyPr>
          <a:lstStyle/>
          <a:p>
            <a:pPr>
              <a:lnSpc>
                <a:spcPct val="90000"/>
              </a:lnSpc>
            </a:pPr>
            <a:r>
              <a:rPr lang="en-US" sz="2400" dirty="0"/>
              <a:t>Continued to grow throughout the last half of the 19</a:t>
            </a:r>
            <a:r>
              <a:rPr lang="en-US" sz="2400" baseline="30000" dirty="0"/>
              <a:t>th</a:t>
            </a:r>
            <a:r>
              <a:rPr lang="en-US" sz="2400" dirty="0"/>
              <a:t> and first couple decades of the 20</a:t>
            </a:r>
            <a:r>
              <a:rPr lang="en-US" sz="2400" baseline="30000" dirty="0"/>
              <a:t>th</a:t>
            </a:r>
            <a:r>
              <a:rPr lang="en-US" sz="2400" dirty="0"/>
              <a:t> Centuries</a:t>
            </a:r>
          </a:p>
          <a:p>
            <a:pPr>
              <a:lnSpc>
                <a:spcPct val="90000"/>
              </a:lnSpc>
            </a:pPr>
            <a:r>
              <a:rPr lang="en-US" sz="2400" dirty="0"/>
              <a:t>Not as violent in America as it was in Britain</a:t>
            </a:r>
          </a:p>
          <a:p>
            <a:pPr>
              <a:lnSpc>
                <a:spcPct val="90000"/>
              </a:lnSpc>
            </a:pPr>
            <a:r>
              <a:rPr lang="en-US" sz="2400" dirty="0"/>
              <a:t>Wars tended to detract from movement</a:t>
            </a:r>
          </a:p>
          <a:p>
            <a:pPr>
              <a:lnSpc>
                <a:spcPct val="90000"/>
              </a:lnSpc>
            </a:pPr>
            <a:r>
              <a:rPr lang="en-US" sz="2400" dirty="0"/>
              <a:t>Later wars, where women contributed to war effort more, added to support for suffrage</a:t>
            </a:r>
          </a:p>
          <a:p>
            <a:pPr>
              <a:lnSpc>
                <a:spcPct val="90000"/>
              </a:lnSpc>
            </a:pPr>
            <a:r>
              <a:rPr lang="en-US" sz="2400" dirty="0"/>
              <a:t>Early on, allied with anti-slavery and temperance movements</a:t>
            </a:r>
          </a:p>
        </p:txBody>
      </p:sp>
    </p:spTree>
    <p:extLst>
      <p:ext uri="{BB962C8B-B14F-4D97-AF65-F5344CB8AC3E}">
        <p14:creationId xmlns:p14="http://schemas.microsoft.com/office/powerpoint/2010/main" val="588450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91E0D2-9F12-45FD-9938-33AAB57D3773}"/>
              </a:ext>
            </a:extLst>
          </p:cNvPr>
          <p:cNvSpPr>
            <a:spLocks noGrp="1"/>
          </p:cNvSpPr>
          <p:nvPr>
            <p:ph type="title"/>
          </p:nvPr>
        </p:nvSpPr>
        <p:spPr>
          <a:xfrm>
            <a:off x="1134687" y="274638"/>
            <a:ext cx="6858000" cy="1143000"/>
          </a:xfrm>
        </p:spPr>
        <p:txBody>
          <a:bodyPr anchor="ctr">
            <a:normAutofit/>
          </a:bodyPr>
          <a:lstStyle/>
          <a:p>
            <a:r>
              <a:rPr lang="en-US" dirty="0"/>
              <a:t>Suffragist Activities</a:t>
            </a:r>
          </a:p>
        </p:txBody>
      </p:sp>
      <p:sp>
        <p:nvSpPr>
          <p:cNvPr id="6" name="Content Placeholder 5">
            <a:extLst>
              <a:ext uri="{FF2B5EF4-FFF2-40B4-BE49-F238E27FC236}">
                <a16:creationId xmlns:a16="http://schemas.microsoft.com/office/drawing/2014/main" id="{776C23FE-B199-441B-8C92-B4AD656183B4}"/>
              </a:ext>
            </a:extLst>
          </p:cNvPr>
          <p:cNvSpPr>
            <a:spLocks noGrp="1"/>
          </p:cNvSpPr>
          <p:nvPr>
            <p:ph sz="half" idx="1"/>
          </p:nvPr>
        </p:nvSpPr>
        <p:spPr>
          <a:xfrm>
            <a:off x="457200" y="1600200"/>
            <a:ext cx="4038600" cy="4525963"/>
          </a:xfrm>
        </p:spPr>
        <p:txBody>
          <a:bodyPr>
            <a:normAutofit/>
          </a:bodyPr>
          <a:lstStyle/>
          <a:p>
            <a:r>
              <a:rPr lang="en-US" dirty="0"/>
              <a:t>Conferences</a:t>
            </a:r>
          </a:p>
          <a:p>
            <a:r>
              <a:rPr lang="en-US" dirty="0"/>
              <a:t>Lobbying politicians</a:t>
            </a:r>
          </a:p>
          <a:p>
            <a:r>
              <a:rPr lang="en-US" dirty="0"/>
              <a:t>Rallies / public demonstrations</a:t>
            </a:r>
          </a:p>
          <a:p>
            <a:r>
              <a:rPr lang="en-US" dirty="0"/>
              <a:t>Picketing</a:t>
            </a:r>
          </a:p>
          <a:p>
            <a:r>
              <a:rPr lang="en-US" dirty="0"/>
              <a:t>Strikes </a:t>
            </a:r>
          </a:p>
          <a:p>
            <a:r>
              <a:rPr lang="en-US" dirty="0"/>
              <a:t>Hunger strikes</a:t>
            </a:r>
          </a:p>
          <a:p>
            <a:r>
              <a:rPr lang="en-US" dirty="0"/>
              <a:t>Supporting minority voting</a:t>
            </a:r>
          </a:p>
        </p:txBody>
      </p:sp>
      <p:pic>
        <p:nvPicPr>
          <p:cNvPr id="13316" name="Picture 4" descr="See the source image">
            <a:extLst>
              <a:ext uri="{FF2B5EF4-FFF2-40B4-BE49-F238E27FC236}">
                <a16:creationId xmlns:a16="http://schemas.microsoft.com/office/drawing/2014/main" id="{EBC13645-60C6-4293-B0C7-1FC3BBE97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029" y="2034381"/>
            <a:ext cx="455676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599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T / F  Picketing was a typical form of protest for suffragettes </a:t>
            </a:r>
          </a:p>
          <a:p>
            <a:pPr marL="514350" indent="-514350">
              <a:lnSpc>
                <a:spcPct val="110000"/>
              </a:lnSpc>
              <a:spcBef>
                <a:spcPts val="0"/>
              </a:spcBef>
              <a:buFont typeface="+mj-lt"/>
              <a:buAutoNum type="arabicPeriod"/>
            </a:pPr>
            <a:r>
              <a:rPr lang="en-US" dirty="0"/>
              <a:t>When did women get the right to vote?</a:t>
            </a:r>
          </a:p>
          <a:p>
            <a:pPr marL="914400" lvl="1" indent="-514350">
              <a:lnSpc>
                <a:spcPct val="110000"/>
              </a:lnSpc>
              <a:spcBef>
                <a:spcPts val="0"/>
              </a:spcBef>
              <a:buFont typeface="+mj-lt"/>
              <a:buAutoNum type="alphaLcParenR"/>
            </a:pPr>
            <a:r>
              <a:rPr lang="en-US" dirty="0"/>
              <a:t>1848			c) 1920</a:t>
            </a:r>
          </a:p>
          <a:p>
            <a:pPr marL="914400" lvl="1" indent="-514350">
              <a:lnSpc>
                <a:spcPct val="110000"/>
              </a:lnSpc>
              <a:spcBef>
                <a:spcPts val="0"/>
              </a:spcBef>
              <a:buFont typeface="+mj-lt"/>
              <a:buAutoNum type="alphaLcParenR"/>
            </a:pPr>
            <a:r>
              <a:rPr lang="en-US" dirty="0"/>
              <a:t>1870			d) 1947</a:t>
            </a:r>
          </a:p>
          <a:p>
            <a:pPr marL="514350" indent="-514350">
              <a:lnSpc>
                <a:spcPct val="110000"/>
              </a:lnSpc>
              <a:spcBef>
                <a:spcPts val="0"/>
              </a:spcBef>
              <a:buFont typeface="+mj-lt"/>
              <a:buAutoNum type="arabicPeriod"/>
            </a:pPr>
            <a:r>
              <a:rPr lang="en-US" dirty="0"/>
              <a:t>The Declaration of Sentiments is based on </a:t>
            </a:r>
          </a:p>
          <a:p>
            <a:pPr marL="914400" lvl="1" indent="-514350">
              <a:lnSpc>
                <a:spcPct val="110000"/>
              </a:lnSpc>
              <a:spcBef>
                <a:spcPts val="0"/>
              </a:spcBef>
              <a:buFont typeface="+mj-lt"/>
              <a:buAutoNum type="alphaLcParenR"/>
            </a:pPr>
            <a:r>
              <a:rPr lang="en-US" dirty="0"/>
              <a:t>The Constitution	</a:t>
            </a:r>
          </a:p>
          <a:p>
            <a:pPr marL="914400" lvl="1" indent="-514350">
              <a:lnSpc>
                <a:spcPct val="110000"/>
              </a:lnSpc>
              <a:spcBef>
                <a:spcPts val="0"/>
              </a:spcBef>
              <a:buFont typeface="+mj-lt"/>
              <a:buAutoNum type="alphaLcParenR"/>
            </a:pPr>
            <a:r>
              <a:rPr lang="en-US" dirty="0"/>
              <a:t>The Declaration of Independence</a:t>
            </a:r>
          </a:p>
          <a:p>
            <a:pPr marL="914400" lvl="1" indent="-514350">
              <a:lnSpc>
                <a:spcPct val="110000"/>
              </a:lnSpc>
              <a:spcBef>
                <a:spcPts val="0"/>
              </a:spcBef>
              <a:buFont typeface="+mj-lt"/>
              <a:buAutoNum type="alphaLcParenR"/>
            </a:pPr>
            <a:r>
              <a:rPr lang="en-US" dirty="0"/>
              <a:t>The Declaration of </a:t>
            </a:r>
            <a:r>
              <a:rPr lang="en-US" dirty="0" err="1"/>
              <a:t>Arbroath</a:t>
            </a:r>
            <a:endParaRPr lang="en-US" dirty="0"/>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781800" y="6454"/>
            <a:ext cx="2236694" cy="177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173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Buffalo Soldiers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6"/>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who the Buffalo Soldiers were and what they did.</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Who were the Buffalo Soldiers, and what did they do in support of the United States of America?</a:t>
            </a:r>
            <a:endParaRPr lang="en-US" sz="4000" dirty="0">
              <a:solidFill>
                <a:schemeClr val="tx1"/>
              </a:solidFill>
            </a:endParaRPr>
          </a:p>
        </p:txBody>
      </p:sp>
    </p:spTree>
    <p:extLst>
      <p:ext uri="{BB962C8B-B14F-4D97-AF65-F5344CB8AC3E}">
        <p14:creationId xmlns:p14="http://schemas.microsoft.com/office/powerpoint/2010/main" val="2354159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Buffalo Soldiers</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304800" y="1818857"/>
            <a:ext cx="4343400" cy="4525963"/>
          </a:xfrm>
        </p:spPr>
        <p:txBody>
          <a:bodyPr>
            <a:normAutofit/>
          </a:bodyPr>
          <a:lstStyle/>
          <a:p>
            <a:r>
              <a:rPr lang="en-US" sz="2600" dirty="0"/>
              <a:t>Thousands of African Americans served in the US Army during the Civil War</a:t>
            </a:r>
          </a:p>
          <a:p>
            <a:r>
              <a:rPr lang="en-US" sz="2600" dirty="0"/>
              <a:t>In 1866, Congress authorized the formation of six African American segregated regiments </a:t>
            </a:r>
          </a:p>
          <a:p>
            <a:pPr lvl="1"/>
            <a:r>
              <a:rPr lang="en-US" sz="2600" dirty="0"/>
              <a:t>2 Cavalry Regiments</a:t>
            </a:r>
          </a:p>
          <a:p>
            <a:pPr lvl="1"/>
            <a:r>
              <a:rPr lang="en-US" sz="2600" dirty="0"/>
              <a:t>4 Infantry Regiments</a:t>
            </a:r>
          </a:p>
          <a:p>
            <a:r>
              <a:rPr lang="en-US" sz="2600" dirty="0"/>
              <a:t>27 Medals of Honor</a:t>
            </a:r>
          </a:p>
        </p:txBody>
      </p:sp>
      <p:pic>
        <p:nvPicPr>
          <p:cNvPr id="3074" name="Picture 2" descr="See the source image">
            <a:extLst>
              <a:ext uri="{FF2B5EF4-FFF2-40B4-BE49-F238E27FC236}">
                <a16:creationId xmlns:a16="http://schemas.microsoft.com/office/drawing/2014/main" id="{D90DC6A8-EA32-46AA-B7E3-56C922F1B2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74" r="27832" b="-1"/>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64845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p:txBody>
          <a:bodyPr/>
          <a:lstStyle/>
          <a:p>
            <a:r>
              <a:rPr lang="en-US" dirty="0"/>
              <a:t>Buffalo Soldier Missions</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idx="1"/>
          </p:nvPr>
        </p:nvSpPr>
        <p:spPr/>
        <p:txBody>
          <a:bodyPr>
            <a:normAutofit fontScale="77500" lnSpcReduction="20000"/>
          </a:bodyPr>
          <a:lstStyle/>
          <a:p>
            <a:r>
              <a:rPr lang="en-US" dirty="0"/>
              <a:t>Control the Native Americans of the Plains</a:t>
            </a:r>
          </a:p>
          <a:p>
            <a:r>
              <a:rPr lang="en-US" dirty="0"/>
              <a:t>Capture cattle rustlers &amp; thieves</a:t>
            </a:r>
          </a:p>
          <a:p>
            <a:r>
              <a:rPr lang="en-US" dirty="0"/>
              <a:t>Protect settlers, stagecoaches, wagon trains, &amp; railroad crews</a:t>
            </a:r>
          </a:p>
          <a:p>
            <a:r>
              <a:rPr lang="en-US" dirty="0"/>
              <a:t>Build roads &amp; Army forts</a:t>
            </a:r>
          </a:p>
          <a:p>
            <a:r>
              <a:rPr lang="en-US" dirty="0"/>
              <a:t>Manage national parks</a:t>
            </a:r>
          </a:p>
          <a:p>
            <a:r>
              <a:rPr lang="en-US" dirty="0"/>
              <a:t>Explore &amp; map the West</a:t>
            </a:r>
          </a:p>
          <a:p>
            <a:r>
              <a:rPr lang="en-US" dirty="0"/>
              <a:t>String telegraph lines</a:t>
            </a:r>
          </a:p>
          <a:p>
            <a:r>
              <a:rPr lang="en-US" dirty="0"/>
              <a:t>Protect Native American lands from illegal settlement</a:t>
            </a:r>
          </a:p>
          <a:p>
            <a:r>
              <a:rPr lang="en-US" dirty="0"/>
              <a:t>Discourage illegal traders</a:t>
            </a:r>
          </a:p>
          <a:p>
            <a:r>
              <a:rPr lang="en-US" dirty="0"/>
              <a:t>Patrol the US/Mexican border</a:t>
            </a:r>
          </a:p>
          <a:p>
            <a:r>
              <a:rPr lang="en-US" dirty="0"/>
              <a:t>Fight battles where needed (i.e. Spanish-American War)</a:t>
            </a:r>
          </a:p>
          <a:p>
            <a:endParaRPr lang="en-US" dirty="0"/>
          </a:p>
        </p:txBody>
      </p:sp>
    </p:spTree>
    <p:extLst>
      <p:ext uri="{BB962C8B-B14F-4D97-AF65-F5344CB8AC3E}">
        <p14:creationId xmlns:p14="http://schemas.microsoft.com/office/powerpoint/2010/main" val="354918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D54DA4-B23B-4104-9EA8-F48864908F4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69744" y="838200"/>
            <a:ext cx="6536055" cy="4511675"/>
          </a:xfrm>
          <a:prstGeom prst="rect">
            <a:avLst/>
          </a:prstGeom>
          <a:noFill/>
          <a:ln>
            <a:noFill/>
          </a:ln>
        </p:spPr>
      </p:pic>
      <p:sp>
        <p:nvSpPr>
          <p:cNvPr id="2" name="Title 1">
            <a:extLst>
              <a:ext uri="{FF2B5EF4-FFF2-40B4-BE49-F238E27FC236}">
                <a16:creationId xmlns:a16="http://schemas.microsoft.com/office/drawing/2014/main" id="{181AD06C-4215-4CB0-8595-DB5E65B38B41}"/>
              </a:ext>
            </a:extLst>
          </p:cNvPr>
          <p:cNvSpPr>
            <a:spLocks noGrp="1"/>
          </p:cNvSpPr>
          <p:nvPr>
            <p:ph type="title"/>
          </p:nvPr>
        </p:nvSpPr>
        <p:spPr/>
        <p:txBody>
          <a:bodyPr/>
          <a:lstStyle/>
          <a:p>
            <a:r>
              <a:rPr lang="en-US" dirty="0"/>
              <a:t>Where They Served</a:t>
            </a:r>
          </a:p>
        </p:txBody>
      </p:sp>
      <p:sp>
        <p:nvSpPr>
          <p:cNvPr id="7" name="Text Box 2">
            <a:extLst>
              <a:ext uri="{FF2B5EF4-FFF2-40B4-BE49-F238E27FC236}">
                <a16:creationId xmlns:a16="http://schemas.microsoft.com/office/drawing/2014/main" id="{08D24C36-176B-4C8A-8AC9-A314D6105D52}"/>
              </a:ext>
            </a:extLst>
          </p:cNvPr>
          <p:cNvSpPr txBox="1">
            <a:spLocks noChangeArrowheads="1"/>
          </p:cNvSpPr>
          <p:nvPr/>
        </p:nvSpPr>
        <p:spPr bwMode="auto">
          <a:xfrm>
            <a:off x="1769745" y="6230937"/>
            <a:ext cx="6176010" cy="3524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By NPS map - National Park Service, CRGIS Buffalo Soldiers Mapping Project at  </a:t>
            </a:r>
            <a:r>
              <a:rPr lang="en-US" sz="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National Park Service Mapping Project, Buffalo Soldiers</a:t>
            </a:r>
            <a:r>
              <a:rPr lang="en-US" sz="800">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https://commons.wikimedia.org/w/index.php?curid=12730456</a:t>
            </a:r>
            <a:r>
              <a:rPr lang="en-US" sz="8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3644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a:xfrm>
            <a:off x="1134687" y="274638"/>
            <a:ext cx="6858000" cy="1143000"/>
          </a:xfrm>
        </p:spPr>
        <p:txBody>
          <a:bodyPr anchor="ctr">
            <a:normAutofit/>
          </a:bodyPr>
          <a:lstStyle/>
          <a:p>
            <a:r>
              <a:rPr lang="en-US" dirty="0"/>
              <a:t>Why “Buffalo Soldier”?</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sz="half" idx="1"/>
          </p:nvPr>
        </p:nvSpPr>
        <p:spPr>
          <a:xfrm>
            <a:off x="457200" y="1600200"/>
            <a:ext cx="4038600" cy="4525963"/>
          </a:xfrm>
        </p:spPr>
        <p:txBody>
          <a:bodyPr>
            <a:normAutofit/>
          </a:bodyPr>
          <a:lstStyle/>
          <a:p>
            <a:pPr>
              <a:lnSpc>
                <a:spcPct val="90000"/>
              </a:lnSpc>
            </a:pPr>
            <a:r>
              <a:rPr lang="en-US" sz="2200"/>
              <a:t>We’re really not sure. Maybe:</a:t>
            </a:r>
          </a:p>
          <a:p>
            <a:pPr lvl="1">
              <a:lnSpc>
                <a:spcPct val="90000"/>
              </a:lnSpc>
            </a:pPr>
            <a:r>
              <a:rPr lang="en-US" sz="2200"/>
              <a:t>Because of their rugged and tireless marching (like buffalo)</a:t>
            </a:r>
          </a:p>
          <a:p>
            <a:pPr lvl="1">
              <a:lnSpc>
                <a:spcPct val="90000"/>
              </a:lnSpc>
            </a:pPr>
            <a:r>
              <a:rPr lang="en-US" sz="2200"/>
              <a:t>Their hair is like buffalo fur</a:t>
            </a:r>
          </a:p>
          <a:p>
            <a:pPr lvl="1">
              <a:lnSpc>
                <a:spcPct val="90000"/>
              </a:lnSpc>
            </a:pPr>
            <a:r>
              <a:rPr lang="en-US" sz="2200"/>
              <a:t>They wore buffalo-hide coats</a:t>
            </a:r>
          </a:p>
          <a:p>
            <a:pPr>
              <a:lnSpc>
                <a:spcPct val="90000"/>
              </a:lnSpc>
            </a:pPr>
            <a:endParaRPr lang="en-US" sz="2200"/>
          </a:p>
          <a:p>
            <a:pPr>
              <a:lnSpc>
                <a:spcPct val="90000"/>
              </a:lnSpc>
            </a:pPr>
            <a:r>
              <a:rPr lang="en-US" sz="2200"/>
              <a:t>They took the name as a sign of respect from Native Americans, who revered the buffalo</a:t>
            </a:r>
          </a:p>
          <a:p>
            <a:pPr>
              <a:lnSpc>
                <a:spcPct val="90000"/>
              </a:lnSpc>
            </a:pPr>
            <a:endParaRPr lang="en-US" sz="2200"/>
          </a:p>
        </p:txBody>
      </p:sp>
      <p:pic>
        <p:nvPicPr>
          <p:cNvPr id="12290" name="Picture 2" descr="See the source image">
            <a:extLst>
              <a:ext uri="{FF2B5EF4-FFF2-40B4-BE49-F238E27FC236}">
                <a16:creationId xmlns:a16="http://schemas.microsoft.com/office/drawing/2014/main" id="{BA6648FB-22C7-40C9-BA9B-694A7851AB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060783" y="1600200"/>
            <a:ext cx="3213433" cy="4525963"/>
          </a:xfrm>
          <a:prstGeom prst="rect">
            <a:avLst/>
          </a:prstGeom>
          <a:solidFill>
            <a:srgbClr val="FFFFFF"/>
          </a:solidFill>
        </p:spPr>
      </p:pic>
    </p:spTree>
    <p:extLst>
      <p:ext uri="{BB962C8B-B14F-4D97-AF65-F5344CB8AC3E}">
        <p14:creationId xmlns:p14="http://schemas.microsoft.com/office/powerpoint/2010/main" val="15465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87800-2436-4004-A544-8D0DB6D8C019}"/>
              </a:ext>
            </a:extLst>
          </p:cNvPr>
          <p:cNvSpPr>
            <a:spLocks noGrp="1"/>
          </p:cNvSpPr>
          <p:nvPr>
            <p:ph type="title"/>
          </p:nvPr>
        </p:nvSpPr>
        <p:spPr/>
        <p:txBody>
          <a:bodyPr/>
          <a:lstStyle/>
          <a:p>
            <a:r>
              <a:rPr lang="en-US" dirty="0"/>
              <a:t>Who Were Buffalo Soldiers?</a:t>
            </a:r>
          </a:p>
        </p:txBody>
      </p:sp>
      <p:sp>
        <p:nvSpPr>
          <p:cNvPr id="3" name="Content Placeholder 2">
            <a:extLst>
              <a:ext uri="{FF2B5EF4-FFF2-40B4-BE49-F238E27FC236}">
                <a16:creationId xmlns:a16="http://schemas.microsoft.com/office/drawing/2014/main" id="{84F98190-4D7D-43B4-836E-3C8677510AE3}"/>
              </a:ext>
            </a:extLst>
          </p:cNvPr>
          <p:cNvSpPr>
            <a:spLocks noGrp="1"/>
          </p:cNvSpPr>
          <p:nvPr>
            <p:ph idx="1"/>
          </p:nvPr>
        </p:nvSpPr>
        <p:spPr>
          <a:xfrm>
            <a:off x="495300" y="1764983"/>
            <a:ext cx="8229600" cy="2438400"/>
          </a:xfrm>
        </p:spPr>
        <p:txBody>
          <a:bodyPr/>
          <a:lstStyle/>
          <a:p>
            <a:r>
              <a:rPr lang="en-US" dirty="0"/>
              <a:t>Initially just the 10</a:t>
            </a:r>
            <a:r>
              <a:rPr lang="en-US" baseline="30000" dirty="0"/>
              <a:t>th</a:t>
            </a:r>
            <a:r>
              <a:rPr lang="en-US" dirty="0"/>
              <a:t> Cavalry Regiment</a:t>
            </a:r>
          </a:p>
          <a:p>
            <a:r>
              <a:rPr lang="en-US" dirty="0"/>
              <a:t>Later adopted by 9</a:t>
            </a:r>
            <a:r>
              <a:rPr lang="en-US" baseline="30000" dirty="0"/>
              <a:t>th</a:t>
            </a:r>
            <a:r>
              <a:rPr lang="en-US" dirty="0"/>
              <a:t> Cavalry Regiment</a:t>
            </a:r>
          </a:p>
          <a:p>
            <a:r>
              <a:rPr lang="en-US" dirty="0"/>
              <a:t>Later adopted by 24</a:t>
            </a:r>
            <a:r>
              <a:rPr lang="en-US" baseline="30000" dirty="0"/>
              <a:t>th</a:t>
            </a:r>
            <a:r>
              <a:rPr lang="en-US" dirty="0"/>
              <a:t>/25</a:t>
            </a:r>
            <a:r>
              <a:rPr lang="en-US" baseline="30000" dirty="0"/>
              <a:t>th</a:t>
            </a:r>
            <a:r>
              <a:rPr lang="en-US" dirty="0"/>
              <a:t> Infantry Regiments</a:t>
            </a:r>
          </a:p>
          <a:p>
            <a:r>
              <a:rPr lang="en-US" dirty="0"/>
              <a:t>Later adopted to mean all Black soldiers</a:t>
            </a:r>
          </a:p>
        </p:txBody>
      </p:sp>
      <p:pic>
        <p:nvPicPr>
          <p:cNvPr id="4" name="Picture 3">
            <a:extLst>
              <a:ext uri="{FF2B5EF4-FFF2-40B4-BE49-F238E27FC236}">
                <a16:creationId xmlns:a16="http://schemas.microsoft.com/office/drawing/2014/main" id="{5E8F40B7-DCEF-418C-8CBD-B8D9F4E9BF6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06537" y="4498340"/>
            <a:ext cx="918210" cy="1584325"/>
          </a:xfrm>
          <a:prstGeom prst="rect">
            <a:avLst/>
          </a:prstGeom>
          <a:noFill/>
          <a:ln>
            <a:noFill/>
          </a:ln>
        </p:spPr>
      </p:pic>
      <p:pic>
        <p:nvPicPr>
          <p:cNvPr id="5" name="Picture 4">
            <a:extLst>
              <a:ext uri="{FF2B5EF4-FFF2-40B4-BE49-F238E27FC236}">
                <a16:creationId xmlns:a16="http://schemas.microsoft.com/office/drawing/2014/main" id="{ECDE128B-8F69-43A7-B0C2-B2088682738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1527" y="4727575"/>
            <a:ext cx="735330" cy="1371600"/>
          </a:xfrm>
          <a:prstGeom prst="rect">
            <a:avLst/>
          </a:prstGeom>
          <a:noFill/>
          <a:ln>
            <a:noFill/>
          </a:ln>
        </p:spPr>
      </p:pic>
      <p:pic>
        <p:nvPicPr>
          <p:cNvPr id="6" name="Picture 5">
            <a:extLst>
              <a:ext uri="{FF2B5EF4-FFF2-40B4-BE49-F238E27FC236}">
                <a16:creationId xmlns:a16="http://schemas.microsoft.com/office/drawing/2014/main" id="{81BD4CE3-98C9-4601-9A97-0243F7CA455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51742" y="5299075"/>
            <a:ext cx="1101725" cy="866775"/>
          </a:xfrm>
          <a:prstGeom prst="rect">
            <a:avLst/>
          </a:prstGeom>
          <a:noFill/>
          <a:ln>
            <a:noFill/>
          </a:ln>
        </p:spPr>
      </p:pic>
      <p:pic>
        <p:nvPicPr>
          <p:cNvPr id="7" name="Picture 6">
            <a:extLst>
              <a:ext uri="{FF2B5EF4-FFF2-40B4-BE49-F238E27FC236}">
                <a16:creationId xmlns:a16="http://schemas.microsoft.com/office/drawing/2014/main" id="{7F4D97B9-BBF2-47BD-96CB-258B434C338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0527" y="4324350"/>
            <a:ext cx="876935" cy="1847850"/>
          </a:xfrm>
          <a:prstGeom prst="rect">
            <a:avLst/>
          </a:prstGeom>
          <a:noFill/>
          <a:ln>
            <a:noFill/>
          </a:ln>
        </p:spPr>
      </p:pic>
      <p:sp>
        <p:nvSpPr>
          <p:cNvPr id="8" name="TextBox 7">
            <a:extLst>
              <a:ext uri="{FF2B5EF4-FFF2-40B4-BE49-F238E27FC236}">
                <a16:creationId xmlns:a16="http://schemas.microsoft.com/office/drawing/2014/main" id="{6454A801-0E99-450A-8325-EA75FCC8C7ED}"/>
              </a:ext>
            </a:extLst>
          </p:cNvPr>
          <p:cNvSpPr txBox="1"/>
          <p:nvPr/>
        </p:nvSpPr>
        <p:spPr>
          <a:xfrm>
            <a:off x="685800" y="6324600"/>
            <a:ext cx="7848600"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9</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CAV	             10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CAV                   24</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REGT	       25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REGT</a:t>
            </a:r>
            <a:endParaRPr lang="en-US" dirty="0"/>
          </a:p>
        </p:txBody>
      </p:sp>
    </p:spTree>
    <p:extLst>
      <p:ext uri="{BB962C8B-B14F-4D97-AF65-F5344CB8AC3E}">
        <p14:creationId xmlns:p14="http://schemas.microsoft.com/office/powerpoint/2010/main" val="2366670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A9F8-64B9-45C3-B1F5-2A9BC34292B3}"/>
              </a:ext>
            </a:extLst>
          </p:cNvPr>
          <p:cNvSpPr>
            <a:spLocks noGrp="1"/>
          </p:cNvSpPr>
          <p:nvPr>
            <p:ph type="title"/>
          </p:nvPr>
        </p:nvSpPr>
        <p:spPr/>
        <p:txBody>
          <a:bodyPr/>
          <a:lstStyle/>
          <a:p>
            <a:r>
              <a:rPr lang="en-US" dirty="0"/>
              <a:t>Who Were Buffalo Soldiers?</a:t>
            </a:r>
          </a:p>
        </p:txBody>
      </p:sp>
      <p:sp>
        <p:nvSpPr>
          <p:cNvPr id="3" name="Content Placeholder 2">
            <a:extLst>
              <a:ext uri="{FF2B5EF4-FFF2-40B4-BE49-F238E27FC236}">
                <a16:creationId xmlns:a16="http://schemas.microsoft.com/office/drawing/2014/main" id="{32747035-54C9-4A8E-A915-17EB44850C22}"/>
              </a:ext>
            </a:extLst>
          </p:cNvPr>
          <p:cNvSpPr>
            <a:spLocks noGrp="1"/>
          </p:cNvSpPr>
          <p:nvPr>
            <p:ph idx="1"/>
          </p:nvPr>
        </p:nvSpPr>
        <p:spPr>
          <a:xfrm>
            <a:off x="381000" y="1828800"/>
            <a:ext cx="4800600" cy="4525963"/>
          </a:xfrm>
        </p:spPr>
        <p:txBody>
          <a:bodyPr>
            <a:normAutofit fontScale="62500" lnSpcReduction="20000"/>
          </a:bodyPr>
          <a:lstStyle/>
          <a:p>
            <a:r>
              <a:rPr lang="en-US" dirty="0"/>
              <a:t>American Soldiers</a:t>
            </a:r>
          </a:p>
          <a:p>
            <a:r>
              <a:rPr lang="en-US" dirty="0"/>
              <a:t>Ambassadors for their race</a:t>
            </a:r>
          </a:p>
          <a:p>
            <a:pPr lvl="1"/>
            <a:r>
              <a:rPr lang="en-US" dirty="0"/>
              <a:t>Paved the way for future military integration</a:t>
            </a:r>
          </a:p>
          <a:p>
            <a:r>
              <a:rPr lang="en-US" dirty="0"/>
              <a:t>Volunteers</a:t>
            </a:r>
          </a:p>
          <a:p>
            <a:r>
              <a:rPr lang="en-US" dirty="0"/>
              <a:t>Significant number of Civil War veterans</a:t>
            </a:r>
          </a:p>
          <a:p>
            <a:r>
              <a:rPr lang="en-US" dirty="0"/>
              <a:t>Served with pride and honor</a:t>
            </a:r>
          </a:p>
          <a:p>
            <a:r>
              <a:rPr lang="en-US" dirty="0"/>
              <a:t>Proved their ability to fight &amp; win despite challenges</a:t>
            </a:r>
          </a:p>
          <a:p>
            <a:r>
              <a:rPr lang="en-US" dirty="0"/>
              <a:t>Competitive positions in these units – they were winners</a:t>
            </a:r>
          </a:p>
          <a:p>
            <a:r>
              <a:rPr lang="en-US" dirty="0"/>
              <a:t>Improved the situation in the American West</a:t>
            </a:r>
          </a:p>
          <a:p>
            <a:r>
              <a:rPr lang="en-US" dirty="0"/>
              <a:t>Added to Army capabilities</a:t>
            </a:r>
          </a:p>
          <a:p>
            <a:pPr marL="0" indent="0">
              <a:buNone/>
            </a:pPr>
            <a:endParaRPr lang="en-US" dirty="0"/>
          </a:p>
        </p:txBody>
      </p:sp>
      <p:pic>
        <p:nvPicPr>
          <p:cNvPr id="10242" name="Picture 2" descr="See the source image">
            <a:extLst>
              <a:ext uri="{FF2B5EF4-FFF2-40B4-BE49-F238E27FC236}">
                <a16:creationId xmlns:a16="http://schemas.microsoft.com/office/drawing/2014/main" id="{D793C931-A5EB-4C73-83B6-737CD78F1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540041"/>
            <a:ext cx="3002642" cy="452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41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Native American Warriors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Define the warrior tradition and how that motivates Native Americans to serve their country today.</a:t>
            </a:r>
          </a:p>
          <a:p>
            <a:pPr marL="342900" marR="0" lvl="0" indent="-342900">
              <a:lnSpc>
                <a:spcPct val="115000"/>
              </a:lnSpc>
              <a:spcBef>
                <a:spcPts val="0"/>
              </a:spcBef>
              <a:spcAft>
                <a:spcPts val="1000"/>
              </a:spcAft>
              <a:buFont typeface="+mj-lt"/>
              <a:buAutoNum type="arabicPeriod"/>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how Native American communities support their soldiers and veterans through culture and ceremonies.</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How have Native Americans contributed to the United States military, and how does their community support and influence their contribution?</a:t>
            </a:r>
            <a:endParaRPr lang="en-US" sz="4000" dirty="0">
              <a:solidFill>
                <a:schemeClr val="tx1"/>
              </a:solidFill>
            </a:endParaRPr>
          </a:p>
        </p:txBody>
      </p:sp>
    </p:spTree>
    <p:extLst>
      <p:ext uri="{BB962C8B-B14F-4D97-AF65-F5344CB8AC3E}">
        <p14:creationId xmlns:p14="http://schemas.microsoft.com/office/powerpoint/2010/main" val="1590923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4B14-875D-439F-B155-81F429803062}"/>
              </a:ext>
            </a:extLst>
          </p:cNvPr>
          <p:cNvSpPr>
            <a:spLocks noGrp="1"/>
          </p:cNvSpPr>
          <p:nvPr>
            <p:ph type="title"/>
          </p:nvPr>
        </p:nvSpPr>
        <p:spPr>
          <a:xfrm>
            <a:off x="1134687" y="274638"/>
            <a:ext cx="6858000" cy="1143000"/>
          </a:xfrm>
        </p:spPr>
        <p:txBody>
          <a:bodyPr anchor="ctr">
            <a:normAutofit fontScale="90000"/>
          </a:bodyPr>
          <a:lstStyle/>
          <a:p>
            <a:r>
              <a:rPr lang="en-US" dirty="0"/>
              <a:t>African Americans vs </a:t>
            </a:r>
            <a:br>
              <a:rPr lang="en-US" dirty="0"/>
            </a:br>
            <a:r>
              <a:rPr lang="en-US" dirty="0"/>
              <a:t>Native Americans</a:t>
            </a:r>
          </a:p>
        </p:txBody>
      </p:sp>
      <p:pic>
        <p:nvPicPr>
          <p:cNvPr id="11266" name="Picture 2" descr="See the source image">
            <a:extLst>
              <a:ext uri="{FF2B5EF4-FFF2-40B4-BE49-F238E27FC236}">
                <a16:creationId xmlns:a16="http://schemas.microsoft.com/office/drawing/2014/main" id="{896D7B35-C4BD-43CA-9FC8-9E851F00BE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38" r="15186" b="3"/>
          <a:stretch/>
        </p:blipFill>
        <p:spPr bwMode="auto">
          <a:xfrm>
            <a:off x="457200" y="1600200"/>
            <a:ext cx="4038600" cy="4525963"/>
          </a:xfrm>
          <a:prstGeom prst="rect">
            <a:avLst/>
          </a:prstGeom>
          <a:solidFill>
            <a:srgbClr val="FFFFFF"/>
          </a:solidFill>
        </p:spPr>
      </p:pic>
      <p:sp>
        <p:nvSpPr>
          <p:cNvPr id="3" name="Content Placeholder 2">
            <a:extLst>
              <a:ext uri="{FF2B5EF4-FFF2-40B4-BE49-F238E27FC236}">
                <a16:creationId xmlns:a16="http://schemas.microsoft.com/office/drawing/2014/main" id="{91087A7C-C5FE-49BF-B94E-8ABC9C9C75D3}"/>
              </a:ext>
            </a:extLst>
          </p:cNvPr>
          <p:cNvSpPr>
            <a:spLocks noGrp="1"/>
          </p:cNvSpPr>
          <p:nvPr>
            <p:ph sz="half" idx="2"/>
          </p:nvPr>
        </p:nvSpPr>
        <p:spPr>
          <a:xfrm>
            <a:off x="4648200" y="1600200"/>
            <a:ext cx="4038600" cy="4525963"/>
          </a:xfrm>
        </p:spPr>
        <p:txBody>
          <a:bodyPr>
            <a:normAutofit/>
          </a:bodyPr>
          <a:lstStyle/>
          <a:p>
            <a:pPr>
              <a:lnSpc>
                <a:spcPct val="90000"/>
              </a:lnSpc>
            </a:pPr>
            <a:r>
              <a:rPr lang="en-US" sz="1500"/>
              <a:t>Buffalo Soldiers’ mission was to pacify Native American tribes in the West</a:t>
            </a:r>
          </a:p>
          <a:p>
            <a:pPr>
              <a:lnSpc>
                <a:spcPct val="90000"/>
              </a:lnSpc>
            </a:pPr>
            <a:r>
              <a:rPr lang="en-US" sz="1500"/>
              <a:t>Native Americans respected their fighting spirit</a:t>
            </a:r>
          </a:p>
          <a:p>
            <a:pPr>
              <a:lnSpc>
                <a:spcPct val="90000"/>
              </a:lnSpc>
            </a:pPr>
            <a:r>
              <a:rPr lang="en-US" sz="1500"/>
              <a:t>Uncomfortable fact of history</a:t>
            </a:r>
          </a:p>
          <a:p>
            <a:pPr lvl="1">
              <a:lnSpc>
                <a:spcPct val="90000"/>
              </a:lnSpc>
            </a:pPr>
            <a:r>
              <a:rPr lang="en-US" sz="1500"/>
              <a:t>How do we reconcile it?</a:t>
            </a:r>
          </a:p>
          <a:p>
            <a:pPr lvl="1">
              <a:lnSpc>
                <a:spcPct val="90000"/>
              </a:lnSpc>
            </a:pPr>
            <a:r>
              <a:rPr lang="en-US" sz="1500"/>
              <a:t>Do we place blame?</a:t>
            </a:r>
          </a:p>
          <a:p>
            <a:pPr lvl="1">
              <a:lnSpc>
                <a:spcPct val="90000"/>
              </a:lnSpc>
            </a:pPr>
            <a:r>
              <a:rPr lang="en-US" sz="1500"/>
              <a:t>Do we consider the prevailing beliefs of the era?</a:t>
            </a:r>
          </a:p>
          <a:p>
            <a:pPr lvl="1">
              <a:lnSpc>
                <a:spcPct val="90000"/>
              </a:lnSpc>
            </a:pPr>
            <a:r>
              <a:rPr lang="en-US" sz="1500"/>
              <a:t>Is there a way to make amends?</a:t>
            </a:r>
          </a:p>
          <a:p>
            <a:pPr lvl="2">
              <a:lnSpc>
                <a:spcPct val="90000"/>
              </a:lnSpc>
            </a:pPr>
            <a:r>
              <a:rPr lang="en-US" sz="1500"/>
              <a:t>How do we learn about each others’ culture now?</a:t>
            </a:r>
          </a:p>
          <a:p>
            <a:pPr lvl="2">
              <a:lnSpc>
                <a:spcPct val="90000"/>
              </a:lnSpc>
            </a:pPr>
            <a:r>
              <a:rPr lang="en-US" sz="1500"/>
              <a:t>How do we embrace history and move forward?</a:t>
            </a:r>
          </a:p>
          <a:p>
            <a:pPr>
              <a:lnSpc>
                <a:spcPct val="90000"/>
              </a:lnSpc>
            </a:pPr>
            <a:r>
              <a:rPr lang="en-US" sz="1500"/>
              <a:t>Do they share the status of victim of their time?</a:t>
            </a:r>
          </a:p>
          <a:p>
            <a:pPr>
              <a:lnSpc>
                <a:spcPct val="90000"/>
              </a:lnSpc>
            </a:pPr>
            <a:endParaRPr lang="en-US" sz="1500"/>
          </a:p>
        </p:txBody>
      </p:sp>
    </p:spTree>
    <p:extLst>
      <p:ext uri="{BB962C8B-B14F-4D97-AF65-F5344CB8AC3E}">
        <p14:creationId xmlns:p14="http://schemas.microsoft.com/office/powerpoint/2010/main" val="1789349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C70B-6882-4C54-9E20-EBDABAB4A983}"/>
              </a:ext>
            </a:extLst>
          </p:cNvPr>
          <p:cNvSpPr>
            <a:spLocks noGrp="1"/>
          </p:cNvSpPr>
          <p:nvPr>
            <p:ph type="title"/>
          </p:nvPr>
        </p:nvSpPr>
        <p:spPr>
          <a:xfrm>
            <a:off x="1134687" y="274638"/>
            <a:ext cx="6858000" cy="1143000"/>
          </a:xfrm>
        </p:spPr>
        <p:txBody>
          <a:bodyPr anchor="ctr">
            <a:normAutofit/>
          </a:bodyPr>
          <a:lstStyle/>
          <a:p>
            <a:r>
              <a:rPr lang="en-US" dirty="0"/>
              <a:t>Spanish-American War</a:t>
            </a:r>
          </a:p>
        </p:txBody>
      </p:sp>
      <p:sp>
        <p:nvSpPr>
          <p:cNvPr id="3" name="Content Placeholder 2">
            <a:extLst>
              <a:ext uri="{FF2B5EF4-FFF2-40B4-BE49-F238E27FC236}">
                <a16:creationId xmlns:a16="http://schemas.microsoft.com/office/drawing/2014/main" id="{0EF669A2-9930-4912-8FF1-405340B69DA8}"/>
              </a:ext>
            </a:extLst>
          </p:cNvPr>
          <p:cNvSpPr>
            <a:spLocks noGrp="1"/>
          </p:cNvSpPr>
          <p:nvPr>
            <p:ph sz="half" idx="1"/>
          </p:nvPr>
        </p:nvSpPr>
        <p:spPr>
          <a:xfrm>
            <a:off x="457200" y="1600200"/>
            <a:ext cx="4038600" cy="4525963"/>
          </a:xfrm>
        </p:spPr>
        <p:txBody>
          <a:bodyPr>
            <a:normAutofit/>
          </a:bodyPr>
          <a:lstStyle/>
          <a:p>
            <a:r>
              <a:rPr lang="en-US" sz="2600" dirty="0"/>
              <a:t>3000 Buffalo Soldiers part of expeditionary force into Cuba &amp; Philippines</a:t>
            </a:r>
          </a:p>
          <a:p>
            <a:r>
              <a:rPr lang="en-US" sz="2600" dirty="0"/>
              <a:t>“I never saw braver men anywhere” (Rough Rider Frank Knox)</a:t>
            </a:r>
          </a:p>
          <a:p>
            <a:r>
              <a:rPr lang="en-US" sz="2600" dirty="0"/>
              <a:t>Battles: Las </a:t>
            </a:r>
            <a:r>
              <a:rPr lang="en-US" sz="2600" dirty="0" err="1"/>
              <a:t>Guasimas</a:t>
            </a:r>
            <a:r>
              <a:rPr lang="en-US" sz="2600" dirty="0"/>
              <a:t>, San Juan Hill, Kettle Hill, </a:t>
            </a:r>
            <a:r>
              <a:rPr lang="en-US" sz="2600" dirty="0" err="1"/>
              <a:t>Tayacoba</a:t>
            </a:r>
            <a:r>
              <a:rPr lang="en-US" sz="2600" dirty="0"/>
              <a:t> </a:t>
            </a:r>
          </a:p>
          <a:p>
            <a:endParaRPr lang="en-US" sz="2600" dirty="0"/>
          </a:p>
          <a:p>
            <a:endParaRPr lang="en-US" sz="2600" dirty="0"/>
          </a:p>
        </p:txBody>
      </p:sp>
      <p:pic>
        <p:nvPicPr>
          <p:cNvPr id="4098" name="Picture 2">
            <a:extLst>
              <a:ext uri="{FF2B5EF4-FFF2-40B4-BE49-F238E27FC236}">
                <a16:creationId xmlns:a16="http://schemas.microsoft.com/office/drawing/2014/main" id="{8E585745-74DE-4427-B1D2-E1EF0E751E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86" r="4092" b="3"/>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458215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C1E597-A5AA-418F-98FF-5AC4CC849503}"/>
              </a:ext>
            </a:extLst>
          </p:cNvPr>
          <p:cNvSpPr>
            <a:spLocks noGrp="1"/>
          </p:cNvSpPr>
          <p:nvPr>
            <p:ph type="title"/>
          </p:nvPr>
        </p:nvSpPr>
        <p:spPr>
          <a:xfrm>
            <a:off x="990600" y="274638"/>
            <a:ext cx="7162800" cy="1143000"/>
          </a:xfrm>
        </p:spPr>
        <p:txBody>
          <a:bodyPr/>
          <a:lstStyle/>
          <a:p>
            <a:r>
              <a:rPr lang="en-US" dirty="0"/>
              <a:t>Buffalo Soldiers</a:t>
            </a:r>
          </a:p>
        </p:txBody>
      </p:sp>
      <p:pic>
        <p:nvPicPr>
          <p:cNvPr id="4" name="Online Media 3" title="Buffalo Soldiers: The Unknown Army - Texas Parks and Wildlife [Official]">
            <a:hlinkClick r:id="" action="ppaction://media"/>
            <a:extLst>
              <a:ext uri="{FF2B5EF4-FFF2-40B4-BE49-F238E27FC236}">
                <a16:creationId xmlns:a16="http://schemas.microsoft.com/office/drawing/2014/main" id="{BA623DAD-ABE9-491A-8728-BA808C7186CA}"/>
              </a:ext>
            </a:extLst>
          </p:cNvPr>
          <p:cNvPicPr>
            <a:picLocks noRot="1" noChangeAspect="1"/>
          </p:cNvPicPr>
          <p:nvPr>
            <a:videoFile r:link="rId1"/>
          </p:nvPr>
        </p:nvPicPr>
        <p:blipFill>
          <a:blip r:embed="rId3"/>
          <a:stretch>
            <a:fillRect/>
          </a:stretch>
        </p:blipFill>
        <p:spPr>
          <a:xfrm>
            <a:off x="1554691" y="1600200"/>
            <a:ext cx="6034617" cy="4525963"/>
          </a:xfrm>
          <a:prstGeom prst="rect">
            <a:avLst/>
          </a:prstGeom>
          <a:noFill/>
        </p:spPr>
      </p:pic>
    </p:spTree>
    <p:extLst>
      <p:ext uri="{BB962C8B-B14F-4D97-AF65-F5344CB8AC3E}">
        <p14:creationId xmlns:p14="http://schemas.microsoft.com/office/powerpoint/2010/main" val="2870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Name four missions the Buffalo Soldiers performed</a:t>
            </a:r>
          </a:p>
          <a:p>
            <a:pPr marL="514350" indent="-514350">
              <a:lnSpc>
                <a:spcPct val="110000"/>
              </a:lnSpc>
              <a:spcBef>
                <a:spcPts val="0"/>
              </a:spcBef>
              <a:buFont typeface="+mj-lt"/>
              <a:buAutoNum type="arabicPeriod"/>
            </a:pPr>
            <a:r>
              <a:rPr lang="en-US" dirty="0"/>
              <a:t>Where were they stationed?</a:t>
            </a:r>
          </a:p>
          <a:p>
            <a:pPr marL="514350" indent="-514350">
              <a:lnSpc>
                <a:spcPct val="110000"/>
              </a:lnSpc>
              <a:spcBef>
                <a:spcPts val="0"/>
              </a:spcBef>
              <a:buFont typeface="+mj-lt"/>
              <a:buAutoNum type="arabicPeriod"/>
            </a:pPr>
            <a:r>
              <a:rPr lang="en-US" dirty="0"/>
              <a:t>What were the two wars that the 4 regiments of Buffalo Soldiers fought in?</a:t>
            </a:r>
          </a:p>
          <a:p>
            <a:pPr marL="514350" indent="-514350">
              <a:lnSpc>
                <a:spcPct val="110000"/>
              </a:lnSpc>
              <a:spcBef>
                <a:spcPts val="0"/>
              </a:spcBef>
              <a:buFont typeface="+mj-lt"/>
              <a:buAutoNum type="arabicPeriod"/>
            </a:pPr>
            <a:endParaRPr lang="en-US" dirty="0"/>
          </a:p>
          <a:p>
            <a:pPr marL="0" indent="0">
              <a:lnSpc>
                <a:spcPct val="110000"/>
              </a:lnSpc>
              <a:spcBef>
                <a:spcPts val="0"/>
              </a:spcBef>
              <a:buNone/>
            </a:pPr>
            <a:r>
              <a:rPr lang="en-US" dirty="0"/>
              <a:t>Bonus: How many Medals of Honor were awarded to Buffalo Soldiers?</a:t>
            </a:r>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831106" y="0"/>
            <a:ext cx="2312894" cy="183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92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Autofit/>
          </a:bodyPr>
          <a:lstStyle/>
          <a:p>
            <a:r>
              <a:rPr lang="en-US" sz="3200" dirty="0"/>
              <a:t>65</a:t>
            </a:r>
            <a:r>
              <a:rPr lang="en-US" sz="3200" baseline="30000" dirty="0"/>
              <a:t>th</a:t>
            </a:r>
            <a:r>
              <a:rPr lang="en-US" sz="3200" dirty="0"/>
              <a:t> Infantry Regiment “</a:t>
            </a:r>
            <a:r>
              <a:rPr lang="en-US" sz="3200" dirty="0" err="1"/>
              <a:t>Borinqueneers</a:t>
            </a:r>
            <a:r>
              <a:rPr lang="en-US" sz="3200" dirty="0"/>
              <a:t>” and other Hispanic units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7"/>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Identify the 65</a:t>
            </a:r>
            <a:r>
              <a:rPr lang="en-US" sz="18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Infantry Regiment, </a:t>
            </a:r>
            <a:r>
              <a:rPr lang="en-US"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Borinqueneers</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their major successes and failures.</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Who was the 65</a:t>
            </a:r>
            <a:r>
              <a:rPr lang="en-US" baseline="30000" dirty="0">
                <a:solidFill>
                  <a:schemeClr val="tx1"/>
                </a:solidFill>
              </a:rPr>
              <a:t>th</a:t>
            </a:r>
            <a:r>
              <a:rPr lang="en-US" dirty="0">
                <a:solidFill>
                  <a:schemeClr val="tx1"/>
                </a:solidFill>
              </a:rPr>
              <a:t> Infantry Regiment, and what were their major successes and failures?</a:t>
            </a:r>
            <a:endParaRPr lang="en-US" sz="4000" dirty="0">
              <a:solidFill>
                <a:schemeClr val="tx1"/>
              </a:solidFill>
            </a:endParaRPr>
          </a:p>
        </p:txBody>
      </p:sp>
    </p:spTree>
    <p:extLst>
      <p:ext uri="{BB962C8B-B14F-4D97-AF65-F5344CB8AC3E}">
        <p14:creationId xmlns:p14="http://schemas.microsoft.com/office/powerpoint/2010/main" val="528113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65</a:t>
            </a:r>
            <a:r>
              <a:rPr lang="en-US" baseline="30000" dirty="0"/>
              <a:t>th</a:t>
            </a:r>
            <a:r>
              <a:rPr lang="en-US" dirty="0"/>
              <a:t> Infantry Regiment</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893124"/>
            <a:ext cx="5257800" cy="4812476"/>
          </a:xfrm>
        </p:spPr>
        <p:txBody>
          <a:bodyPr>
            <a:normAutofit lnSpcReduction="10000"/>
          </a:bodyPr>
          <a:lstStyle/>
          <a:p>
            <a:pPr>
              <a:lnSpc>
                <a:spcPct val="90000"/>
              </a:lnSpc>
            </a:pPr>
            <a:r>
              <a:rPr lang="en-US" sz="2400" dirty="0"/>
              <a:t>Last segregated unit of Hispanic Americans to serve in the US Army</a:t>
            </a:r>
          </a:p>
          <a:p>
            <a:pPr>
              <a:lnSpc>
                <a:spcPct val="90000"/>
              </a:lnSpc>
            </a:pPr>
            <a:r>
              <a:rPr lang="en-US" sz="2400" dirty="0"/>
              <a:t>Formed right after Puerto Rico became a US Territory (1899)</a:t>
            </a:r>
          </a:p>
          <a:p>
            <a:pPr>
              <a:lnSpc>
                <a:spcPct val="90000"/>
              </a:lnSpc>
            </a:pPr>
            <a:r>
              <a:rPr lang="en-US" sz="2400" dirty="0"/>
              <a:t>Puerto Rican officers and men</a:t>
            </a:r>
          </a:p>
          <a:p>
            <a:pPr>
              <a:lnSpc>
                <a:spcPct val="90000"/>
              </a:lnSpc>
            </a:pPr>
            <a:r>
              <a:rPr lang="en-US" sz="2400" dirty="0"/>
              <a:t>White (Hispanic) and Black (African Puerto Ricans) units within the regiment</a:t>
            </a:r>
          </a:p>
          <a:p>
            <a:pPr>
              <a:lnSpc>
                <a:spcPct val="90000"/>
              </a:lnSpc>
            </a:pPr>
            <a:r>
              <a:rPr lang="en-US" sz="2400" dirty="0"/>
              <a:t>First unit to fire a shot at the enemy in World War I (1915 – before US entered the war)</a:t>
            </a:r>
          </a:p>
          <a:p>
            <a:pPr>
              <a:lnSpc>
                <a:spcPct val="90000"/>
              </a:lnSpc>
            </a:pPr>
            <a:r>
              <a:rPr lang="en-US" sz="2400" dirty="0"/>
              <a:t>Named from original name of Puerto Rico (Borinquen) when inhabited by the Taino indigenous people</a:t>
            </a:r>
          </a:p>
        </p:txBody>
      </p:sp>
      <p:pic>
        <p:nvPicPr>
          <p:cNvPr id="6" name="Picture 5" descr="Logo&#10;&#10;Description automatically generated">
            <a:extLst>
              <a:ext uri="{FF2B5EF4-FFF2-40B4-BE49-F238E27FC236}">
                <a16:creationId xmlns:a16="http://schemas.microsoft.com/office/drawing/2014/main" id="{42B2CDDC-0426-48EC-9C9D-B830048CC2F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562600" y="1893124"/>
            <a:ext cx="2819400" cy="3071751"/>
          </a:xfrm>
          <a:prstGeom prst="rect">
            <a:avLst/>
          </a:prstGeom>
          <a:noFill/>
          <a:ln>
            <a:noFill/>
          </a:ln>
        </p:spPr>
      </p:pic>
    </p:spTree>
    <p:extLst>
      <p:ext uri="{BB962C8B-B14F-4D97-AF65-F5344CB8AC3E}">
        <p14:creationId xmlns:p14="http://schemas.microsoft.com/office/powerpoint/2010/main" val="2769599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World Wars I and II</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600200"/>
            <a:ext cx="4038600" cy="4525963"/>
          </a:xfrm>
        </p:spPr>
        <p:txBody>
          <a:bodyPr>
            <a:normAutofit/>
          </a:bodyPr>
          <a:lstStyle/>
          <a:p>
            <a:pPr>
              <a:lnSpc>
                <a:spcPct val="90000"/>
              </a:lnSpc>
            </a:pPr>
            <a:r>
              <a:rPr lang="en-US" dirty="0"/>
              <a:t>65</a:t>
            </a:r>
            <a:r>
              <a:rPr lang="en-US" baseline="30000" dirty="0"/>
              <a:t>th</a:t>
            </a:r>
            <a:r>
              <a:rPr lang="en-US" dirty="0"/>
              <a:t> IN Regt activated during both wars</a:t>
            </a:r>
            <a:endParaRPr lang="en-US"/>
          </a:p>
          <a:p>
            <a:pPr>
              <a:lnSpc>
                <a:spcPct val="90000"/>
              </a:lnSpc>
            </a:pPr>
            <a:r>
              <a:rPr lang="en-US" dirty="0"/>
              <a:t>WWI: deployed to Panama for defense missions</a:t>
            </a:r>
            <a:endParaRPr lang="en-US"/>
          </a:p>
          <a:p>
            <a:pPr>
              <a:lnSpc>
                <a:spcPct val="90000"/>
              </a:lnSpc>
            </a:pPr>
            <a:r>
              <a:rPr lang="en-US" dirty="0"/>
              <a:t>WWII: deployed to Panama for defense missions, then to North Africa, Italy, France, &amp; Germany</a:t>
            </a:r>
            <a:endParaRPr lang="en-US"/>
          </a:p>
          <a:p>
            <a:pPr marL="0" indent="0">
              <a:lnSpc>
                <a:spcPct val="90000"/>
              </a:lnSpc>
              <a:buNone/>
            </a:pPr>
            <a:endParaRPr lang="en-US"/>
          </a:p>
        </p:txBody>
      </p:sp>
      <p:pic>
        <p:nvPicPr>
          <p:cNvPr id="6" name="Picture 5" descr="See the source image">
            <a:extLst>
              <a:ext uri="{FF2B5EF4-FFF2-40B4-BE49-F238E27FC236}">
                <a16:creationId xmlns:a16="http://schemas.microsoft.com/office/drawing/2014/main" id="{BCE8F806-DC1A-4037-8AF2-912BF6893901}"/>
              </a:ext>
            </a:extLst>
          </p:cNvPr>
          <p:cNvPicPr/>
          <p:nvPr/>
        </p:nvPicPr>
        <p:blipFill rotWithShape="1">
          <a:blip r:embed="rId2" cstate="print">
            <a:extLst>
              <a:ext uri="{28A0092B-C50C-407E-A947-70E740481C1C}">
                <a14:useLocalDpi xmlns:a14="http://schemas.microsoft.com/office/drawing/2010/main" val="0"/>
              </a:ext>
            </a:extLst>
          </a:blip>
          <a:srcRect l="3723" r="23551" b="-2"/>
          <a:stretch/>
        </p:blipFill>
        <p:spPr bwMode="auto">
          <a:xfrm>
            <a:off x="4648200" y="1600200"/>
            <a:ext cx="4038600" cy="4525963"/>
          </a:xfrm>
          <a:prstGeom prst="rect">
            <a:avLst/>
          </a:prstGeom>
          <a:noFill/>
          <a:ln>
            <a:noFill/>
          </a:ln>
        </p:spPr>
      </p:pic>
    </p:spTree>
    <p:extLst>
      <p:ext uri="{BB962C8B-B14F-4D97-AF65-F5344CB8AC3E}">
        <p14:creationId xmlns:p14="http://schemas.microsoft.com/office/powerpoint/2010/main" val="1752455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Korean War</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a:xfrm>
            <a:off x="457200" y="1600201"/>
            <a:ext cx="8229600" cy="3124200"/>
          </a:xfrm>
        </p:spPr>
        <p:txBody>
          <a:bodyPr>
            <a:normAutofit fontScale="92500" lnSpcReduction="20000"/>
          </a:bodyPr>
          <a:lstStyle/>
          <a:p>
            <a:r>
              <a:rPr lang="en-US" dirty="0"/>
              <a:t>August 1950 – November 1954</a:t>
            </a:r>
          </a:p>
          <a:p>
            <a:r>
              <a:rPr lang="en-US" dirty="0"/>
              <a:t>Heavily involved in fighting under 3</a:t>
            </a:r>
            <a:r>
              <a:rPr lang="en-US" baseline="30000" dirty="0"/>
              <a:t>rd</a:t>
            </a:r>
            <a:r>
              <a:rPr lang="en-US" dirty="0"/>
              <a:t> Division</a:t>
            </a:r>
          </a:p>
          <a:p>
            <a:r>
              <a:rPr lang="en-US" dirty="0"/>
              <a:t>Many officers replaced by non-Puerto Ricans and even non-Hispanic officers</a:t>
            </a:r>
          </a:p>
          <a:p>
            <a:r>
              <a:rPr lang="en-US" dirty="0"/>
              <a:t>Continued rotation of new soldiers; this took experienced soldiers out of the fight</a:t>
            </a:r>
          </a:p>
          <a:p>
            <a:r>
              <a:rPr lang="en-US" dirty="0"/>
              <a:t>Shortage of officers and NCOs</a:t>
            </a:r>
          </a:p>
          <a:p>
            <a:endParaRPr lang="en-US" dirty="0"/>
          </a:p>
          <a:p>
            <a:endParaRPr lang="en-US" dirty="0"/>
          </a:p>
        </p:txBody>
      </p:sp>
      <p:pic>
        <p:nvPicPr>
          <p:cNvPr id="6" name="Picture 5" descr="See the source image">
            <a:extLst>
              <a:ext uri="{FF2B5EF4-FFF2-40B4-BE49-F238E27FC236}">
                <a16:creationId xmlns:a16="http://schemas.microsoft.com/office/drawing/2014/main" id="{BECEA198-31B6-4018-88C6-669676C5808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62201" y="4724402"/>
            <a:ext cx="4070032" cy="1979294"/>
          </a:xfrm>
          <a:prstGeom prst="rect">
            <a:avLst/>
          </a:prstGeom>
          <a:noFill/>
          <a:ln>
            <a:noFill/>
          </a:ln>
        </p:spPr>
      </p:pic>
    </p:spTree>
    <p:extLst>
      <p:ext uri="{BB962C8B-B14F-4D97-AF65-F5344CB8AC3E}">
        <p14:creationId xmlns:p14="http://schemas.microsoft.com/office/powerpoint/2010/main" val="622471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Court Martials</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a:xfrm>
            <a:off x="457200" y="1600200"/>
            <a:ext cx="8229600" cy="4983162"/>
          </a:xfrm>
        </p:spPr>
        <p:txBody>
          <a:bodyPr>
            <a:normAutofit/>
          </a:bodyPr>
          <a:lstStyle/>
          <a:p>
            <a:r>
              <a:rPr lang="en-US" dirty="0"/>
              <a:t>L Company refused to fight after some poor decisions and orders led to poor morale</a:t>
            </a:r>
          </a:p>
          <a:p>
            <a:r>
              <a:rPr lang="en-US" dirty="0"/>
              <a:t>&gt;100 men tried by court martial</a:t>
            </a:r>
          </a:p>
          <a:p>
            <a:r>
              <a:rPr lang="en-US" dirty="0"/>
              <a:t>91 found guilty</a:t>
            </a:r>
          </a:p>
          <a:p>
            <a:r>
              <a:rPr lang="en-US" dirty="0"/>
              <a:t>Secretary of the Army cancelled the sentences and granted clemency and pardons</a:t>
            </a:r>
          </a:p>
          <a:p>
            <a:r>
              <a:rPr lang="en-US" dirty="0"/>
              <a:t>Bias found in court martial process</a:t>
            </a:r>
          </a:p>
          <a:p>
            <a:r>
              <a:rPr lang="en-US" dirty="0"/>
              <a:t>Replacement of officers and NCOs with non-Hispanics led to breakdown of unit cohesion</a:t>
            </a:r>
          </a:p>
        </p:txBody>
      </p:sp>
    </p:spTree>
    <p:extLst>
      <p:ext uri="{BB962C8B-B14F-4D97-AF65-F5344CB8AC3E}">
        <p14:creationId xmlns:p14="http://schemas.microsoft.com/office/powerpoint/2010/main" val="4279763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7EDE-B8DE-4BAB-BD23-8DD14BA3FB18}"/>
              </a:ext>
            </a:extLst>
          </p:cNvPr>
          <p:cNvSpPr>
            <a:spLocks noGrp="1"/>
          </p:cNvSpPr>
          <p:nvPr>
            <p:ph type="title"/>
          </p:nvPr>
        </p:nvSpPr>
        <p:spPr>
          <a:xfrm>
            <a:off x="1134687" y="274638"/>
            <a:ext cx="6858000" cy="1143000"/>
          </a:xfrm>
        </p:spPr>
        <p:txBody>
          <a:bodyPr anchor="ctr">
            <a:normAutofit/>
          </a:bodyPr>
          <a:lstStyle/>
          <a:p>
            <a:r>
              <a:rPr lang="en-US" dirty="0" err="1"/>
              <a:t>Desegregration</a:t>
            </a:r>
            <a:endParaRPr lang="en-US" dirty="0"/>
          </a:p>
        </p:txBody>
      </p:sp>
      <p:sp>
        <p:nvSpPr>
          <p:cNvPr id="3" name="Content Placeholder 2">
            <a:extLst>
              <a:ext uri="{FF2B5EF4-FFF2-40B4-BE49-F238E27FC236}">
                <a16:creationId xmlns:a16="http://schemas.microsoft.com/office/drawing/2014/main" id="{FDE3CBAE-54BC-452C-A399-9281D0BD6B16}"/>
              </a:ext>
            </a:extLst>
          </p:cNvPr>
          <p:cNvSpPr>
            <a:spLocks noGrp="1"/>
          </p:cNvSpPr>
          <p:nvPr>
            <p:ph sz="half" idx="1"/>
          </p:nvPr>
        </p:nvSpPr>
        <p:spPr>
          <a:xfrm>
            <a:off x="457200" y="1600200"/>
            <a:ext cx="5029200" cy="5257800"/>
          </a:xfrm>
        </p:spPr>
        <p:txBody>
          <a:bodyPr>
            <a:normAutofit lnSpcReduction="10000"/>
          </a:bodyPr>
          <a:lstStyle/>
          <a:p>
            <a:pPr>
              <a:lnSpc>
                <a:spcPct val="90000"/>
              </a:lnSpc>
            </a:pPr>
            <a:r>
              <a:rPr lang="en-US" dirty="0"/>
              <a:t>In 1953, the Army desegregated the 65</a:t>
            </a:r>
            <a:r>
              <a:rPr lang="en-US" baseline="30000" dirty="0"/>
              <a:t>th</a:t>
            </a:r>
            <a:endParaRPr lang="en-US" dirty="0"/>
          </a:p>
          <a:p>
            <a:pPr>
              <a:lnSpc>
                <a:spcPct val="90000"/>
              </a:lnSpc>
            </a:pPr>
            <a:r>
              <a:rPr lang="en-US" dirty="0"/>
              <a:t>Transferred thousands of Hispanic soldiers to other  units</a:t>
            </a:r>
          </a:p>
          <a:p>
            <a:pPr>
              <a:lnSpc>
                <a:spcPct val="90000"/>
              </a:lnSpc>
            </a:pPr>
            <a:r>
              <a:rPr lang="en-US" dirty="0"/>
              <a:t>Brought in thousands of white and Black soldiers</a:t>
            </a:r>
          </a:p>
          <a:p>
            <a:pPr>
              <a:lnSpc>
                <a:spcPct val="90000"/>
              </a:lnSpc>
            </a:pPr>
            <a:r>
              <a:rPr lang="en-US" dirty="0"/>
              <a:t>Only a small core of 250 Puerto Ricans remained</a:t>
            </a:r>
          </a:p>
          <a:p>
            <a:pPr>
              <a:lnSpc>
                <a:spcPct val="90000"/>
              </a:lnSpc>
            </a:pPr>
            <a:r>
              <a:rPr lang="en-US" dirty="0"/>
              <a:t>After demobilization, only 1</a:t>
            </a:r>
            <a:r>
              <a:rPr lang="en-US" baseline="30000" dirty="0"/>
              <a:t>st</a:t>
            </a:r>
            <a:r>
              <a:rPr lang="en-US" dirty="0"/>
              <a:t> Bn, 65</a:t>
            </a:r>
            <a:r>
              <a:rPr lang="en-US" baseline="30000" dirty="0"/>
              <a:t>th</a:t>
            </a:r>
            <a:r>
              <a:rPr lang="en-US" dirty="0"/>
              <a:t> IN remains as part of the Puerto Rican National Guard</a:t>
            </a:r>
          </a:p>
        </p:txBody>
      </p:sp>
      <p:pic>
        <p:nvPicPr>
          <p:cNvPr id="4" name="Picture 3">
            <a:extLst>
              <a:ext uri="{FF2B5EF4-FFF2-40B4-BE49-F238E27FC236}">
                <a16:creationId xmlns:a16="http://schemas.microsoft.com/office/drawing/2014/main" id="{DB6C5EAA-8F6F-47C1-8AD3-A4E2C6737C50}"/>
              </a:ext>
            </a:extLst>
          </p:cNvPr>
          <p:cNvPicPr/>
          <p:nvPr/>
        </p:nvPicPr>
        <p:blipFill rotWithShape="1">
          <a:blip r:embed="rId2" cstate="print">
            <a:extLst>
              <a:ext uri="{28A0092B-C50C-407E-A947-70E740481C1C}">
                <a14:useLocalDpi xmlns:a14="http://schemas.microsoft.com/office/drawing/2010/main" val="0"/>
              </a:ext>
            </a:extLst>
          </a:blip>
          <a:srcRect l="24486" r="8592" b="3"/>
          <a:stretch/>
        </p:blipFill>
        <p:spPr bwMode="auto">
          <a:xfrm>
            <a:off x="5486400" y="1600201"/>
            <a:ext cx="3200400" cy="3886200"/>
          </a:xfrm>
          <a:prstGeom prst="rect">
            <a:avLst/>
          </a:prstGeom>
          <a:noFill/>
          <a:ln>
            <a:noFill/>
          </a:ln>
        </p:spPr>
      </p:pic>
    </p:spTree>
    <p:extLst>
      <p:ext uri="{BB962C8B-B14F-4D97-AF65-F5344CB8AC3E}">
        <p14:creationId xmlns:p14="http://schemas.microsoft.com/office/powerpoint/2010/main" val="423879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1EABAF-D33D-4977-943E-361EC9A4F462}"/>
              </a:ext>
            </a:extLst>
          </p:cNvPr>
          <p:cNvSpPr txBox="1"/>
          <p:nvPr/>
        </p:nvSpPr>
        <p:spPr>
          <a:xfrm>
            <a:off x="1524000" y="2133600"/>
            <a:ext cx="7086600" cy="2940549"/>
          </a:xfrm>
          <a:prstGeom prst="rect">
            <a:avLst/>
          </a:prstGeom>
          <a:noFill/>
        </p:spPr>
        <p:txBody>
          <a:bodyPr wrap="square">
            <a:spAutoFit/>
          </a:bodyPr>
          <a:lstStyle/>
          <a:p>
            <a:pPr marL="0" marR="0">
              <a:lnSpc>
                <a:spcPct val="115000"/>
              </a:lnSpc>
              <a:spcBef>
                <a:spcPts val="0"/>
              </a:spcBef>
              <a:spcAft>
                <a:spcPts val="0"/>
              </a:spcAft>
            </a:pPr>
            <a:r>
              <a:rPr lang="en-US" sz="18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What is the warrior tradition? Sitting Bull, of the Hunkpapa Lakota Sioux, said: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“The warrior, for us, is one who sacrifices himself for the good of others. His task is to take care of the elderly, the defenseless, those who cannot provide for themselves, and above all, the children – the future of humanity.” Being a warrior is more than about fighting it is about service to the community and protection of your homeland.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(WNED-TV &amp; Florentine Films/</a:t>
            </a:r>
            <a:r>
              <a:rPr lang="en-US" sz="1800" i="0" dirty="0" err="1">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Hott</a:t>
            </a:r>
            <a:r>
              <a:rPr lang="en-US" sz="1800" i="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Productions, 2019)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62A25CEB-4B11-411F-8387-5C705A5D9E2A}"/>
              </a:ext>
            </a:extLst>
          </p:cNvPr>
          <p:cNvSpPr>
            <a:spLocks noGrp="1"/>
          </p:cNvSpPr>
          <p:nvPr>
            <p:ph type="title"/>
          </p:nvPr>
        </p:nvSpPr>
        <p:spPr>
          <a:xfrm>
            <a:off x="990600" y="274638"/>
            <a:ext cx="7162800" cy="1143000"/>
          </a:xfrm>
        </p:spPr>
        <p:txBody>
          <a:bodyPr/>
          <a:lstStyle/>
          <a:p>
            <a:r>
              <a:rPr lang="en-US" i="1" dirty="0"/>
              <a:t>The Warrior Tradition</a:t>
            </a:r>
          </a:p>
        </p:txBody>
      </p:sp>
    </p:spTree>
    <p:extLst>
      <p:ext uri="{BB962C8B-B14F-4D97-AF65-F5344CB8AC3E}">
        <p14:creationId xmlns:p14="http://schemas.microsoft.com/office/powerpoint/2010/main" val="791200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C28AD7-FA30-46DF-87A7-DB11BF2E90DC}"/>
              </a:ext>
            </a:extLst>
          </p:cNvPr>
          <p:cNvSpPr>
            <a:spLocks noGrp="1"/>
          </p:cNvSpPr>
          <p:nvPr>
            <p:ph type="title"/>
          </p:nvPr>
        </p:nvSpPr>
        <p:spPr>
          <a:xfrm>
            <a:off x="1134687" y="274638"/>
            <a:ext cx="6858000" cy="1143000"/>
          </a:xfrm>
        </p:spPr>
        <p:txBody>
          <a:bodyPr anchor="ctr">
            <a:normAutofit/>
          </a:bodyPr>
          <a:lstStyle/>
          <a:p>
            <a:r>
              <a:rPr lang="en-US" dirty="0"/>
              <a:t>Other Mostly Hispanic Units</a:t>
            </a:r>
          </a:p>
        </p:txBody>
      </p:sp>
      <p:sp>
        <p:nvSpPr>
          <p:cNvPr id="6" name="Content Placeholder 5">
            <a:extLst>
              <a:ext uri="{FF2B5EF4-FFF2-40B4-BE49-F238E27FC236}">
                <a16:creationId xmlns:a16="http://schemas.microsoft.com/office/drawing/2014/main" id="{EB8617FA-7921-4E78-B3F0-0A04F6060C89}"/>
              </a:ext>
            </a:extLst>
          </p:cNvPr>
          <p:cNvSpPr>
            <a:spLocks noGrp="1"/>
          </p:cNvSpPr>
          <p:nvPr>
            <p:ph sz="half" idx="1"/>
          </p:nvPr>
        </p:nvSpPr>
        <p:spPr>
          <a:xfrm>
            <a:off x="521369" y="1752600"/>
            <a:ext cx="4038600" cy="4525963"/>
          </a:xfrm>
        </p:spPr>
        <p:txBody>
          <a:bodyPr>
            <a:normAutofit lnSpcReduction="10000"/>
          </a:bodyPr>
          <a:lstStyle/>
          <a:p>
            <a:pPr>
              <a:lnSpc>
                <a:spcPct val="90000"/>
              </a:lnSpc>
            </a:pPr>
            <a:r>
              <a:rPr lang="en-US" sz="2000" b="1" dirty="0"/>
              <a:t>158</a:t>
            </a:r>
            <a:r>
              <a:rPr lang="en-US" sz="2000" b="1" baseline="30000" dirty="0"/>
              <a:t>th</a:t>
            </a:r>
            <a:r>
              <a:rPr lang="en-US" sz="2000" b="1" dirty="0"/>
              <a:t> Infantry “Bushmasters” </a:t>
            </a:r>
            <a:r>
              <a:rPr lang="en-US" sz="2000" dirty="0"/>
              <a:t>(AZ ARNG)</a:t>
            </a:r>
          </a:p>
          <a:p>
            <a:pPr lvl="1">
              <a:lnSpc>
                <a:spcPct val="90000"/>
              </a:lnSpc>
            </a:pPr>
            <a:r>
              <a:rPr lang="en-US" sz="2000" dirty="0"/>
              <a:t>Mostly Mexican Americans &amp; Native Americans</a:t>
            </a:r>
          </a:p>
          <a:p>
            <a:pPr lvl="1">
              <a:lnSpc>
                <a:spcPct val="90000"/>
              </a:lnSpc>
            </a:pPr>
            <a:r>
              <a:rPr lang="en-US" sz="2000" dirty="0"/>
              <a:t>Fought in Indian Wars</a:t>
            </a:r>
          </a:p>
          <a:p>
            <a:pPr lvl="1">
              <a:lnSpc>
                <a:spcPct val="90000"/>
              </a:lnSpc>
            </a:pPr>
            <a:r>
              <a:rPr lang="en-US" sz="2000" dirty="0"/>
              <a:t>Pursuit of </a:t>
            </a:r>
            <a:r>
              <a:rPr lang="en-US" sz="2000" dirty="0" err="1"/>
              <a:t>Pancho</a:t>
            </a:r>
            <a:r>
              <a:rPr lang="en-US" sz="2000" dirty="0"/>
              <a:t> Villa in 1915</a:t>
            </a:r>
          </a:p>
          <a:p>
            <a:pPr lvl="1">
              <a:lnSpc>
                <a:spcPct val="90000"/>
              </a:lnSpc>
            </a:pPr>
            <a:r>
              <a:rPr lang="en-US" sz="2000" dirty="0"/>
              <a:t>WWI under 40</a:t>
            </a:r>
            <a:r>
              <a:rPr lang="en-US" sz="2000" baseline="30000" dirty="0"/>
              <a:t>th</a:t>
            </a:r>
            <a:r>
              <a:rPr lang="en-US" sz="2000" dirty="0"/>
              <a:t> IN Division (CA ARNG)</a:t>
            </a:r>
          </a:p>
          <a:p>
            <a:pPr lvl="1">
              <a:lnSpc>
                <a:spcPct val="90000"/>
              </a:lnSpc>
            </a:pPr>
            <a:r>
              <a:rPr lang="en-US" sz="2000" dirty="0"/>
              <a:t>WWII: Panama, Australia, New Guinea, Philippines, then Occupation of Japan</a:t>
            </a:r>
          </a:p>
          <a:p>
            <a:pPr lvl="1">
              <a:lnSpc>
                <a:spcPct val="90000"/>
              </a:lnSpc>
            </a:pPr>
            <a:endParaRPr lang="en-US" sz="2000" dirty="0"/>
          </a:p>
          <a:p>
            <a:pPr>
              <a:lnSpc>
                <a:spcPct val="90000"/>
              </a:lnSpc>
            </a:pPr>
            <a:r>
              <a:rPr lang="en-US" sz="2000" b="1" dirty="0"/>
              <a:t>141</a:t>
            </a:r>
            <a:r>
              <a:rPr lang="en-US" sz="2000" b="1" baseline="30000" dirty="0"/>
              <a:t>st</a:t>
            </a:r>
            <a:r>
              <a:rPr lang="en-US" sz="2000" b="1" dirty="0"/>
              <a:t> Infantry </a:t>
            </a:r>
            <a:r>
              <a:rPr lang="en-US" sz="2000" dirty="0"/>
              <a:t>(TX ARNG)</a:t>
            </a:r>
          </a:p>
          <a:p>
            <a:pPr lvl="1">
              <a:lnSpc>
                <a:spcPct val="90000"/>
              </a:lnSpc>
            </a:pPr>
            <a:r>
              <a:rPr lang="en-US" sz="2000" dirty="0"/>
              <a:t>Italy, France, Germany</a:t>
            </a:r>
          </a:p>
        </p:txBody>
      </p:sp>
      <p:pic>
        <p:nvPicPr>
          <p:cNvPr id="9218" name="Picture 2" descr="See the source image">
            <a:extLst>
              <a:ext uri="{FF2B5EF4-FFF2-40B4-BE49-F238E27FC236}">
                <a16:creationId xmlns:a16="http://schemas.microsoft.com/office/drawing/2014/main" id="{84F9DFDD-97D0-463E-B3AD-6A4DCAF5F4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14999" y="1600199"/>
            <a:ext cx="2033017" cy="2209801"/>
          </a:xfrm>
          <a:prstGeom prst="rect">
            <a:avLst/>
          </a:prstGeom>
          <a:solidFill>
            <a:srgbClr val="FFFFFF"/>
          </a:solidFill>
        </p:spPr>
      </p:pic>
      <p:pic>
        <p:nvPicPr>
          <p:cNvPr id="9220" name="Picture 4" descr="See the source image">
            <a:extLst>
              <a:ext uri="{FF2B5EF4-FFF2-40B4-BE49-F238E27FC236}">
                <a16:creationId xmlns:a16="http://schemas.microsoft.com/office/drawing/2014/main" id="{7B91FDFB-1003-46CF-9B3A-D5D4A3F2F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495800"/>
            <a:ext cx="1624264" cy="196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50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744732"/>
            <a:ext cx="8001000" cy="4838629"/>
          </a:xfrm>
        </p:spPr>
        <p:txBody>
          <a:bodyPr>
            <a:normAutofit/>
          </a:bodyPr>
          <a:lstStyle/>
          <a:p>
            <a:pPr marL="514350" indent="-514350">
              <a:lnSpc>
                <a:spcPct val="110000"/>
              </a:lnSpc>
              <a:spcBef>
                <a:spcPts val="0"/>
              </a:spcBef>
              <a:buFont typeface="+mj-lt"/>
              <a:buAutoNum type="arabicPeriod"/>
            </a:pPr>
            <a:r>
              <a:rPr lang="en-US" dirty="0"/>
              <a:t>What state gave us the “</a:t>
            </a:r>
            <a:r>
              <a:rPr lang="en-US" dirty="0" err="1"/>
              <a:t>Borinqueneers</a:t>
            </a:r>
            <a:r>
              <a:rPr lang="en-US" dirty="0"/>
              <a:t>”?</a:t>
            </a:r>
          </a:p>
          <a:p>
            <a:pPr marL="514350" indent="-514350">
              <a:lnSpc>
                <a:spcPct val="110000"/>
              </a:lnSpc>
              <a:spcBef>
                <a:spcPts val="0"/>
              </a:spcBef>
              <a:buFont typeface="+mj-lt"/>
              <a:buAutoNum type="arabicPeriod"/>
            </a:pPr>
            <a:r>
              <a:rPr lang="en-US" dirty="0"/>
              <a:t>Which of the following were segregated Hispanic units?</a:t>
            </a:r>
          </a:p>
          <a:p>
            <a:pPr marL="914400" lvl="1" indent="-514350">
              <a:lnSpc>
                <a:spcPct val="110000"/>
              </a:lnSpc>
              <a:spcBef>
                <a:spcPts val="0"/>
              </a:spcBef>
              <a:buFont typeface="+mj-lt"/>
              <a:buAutoNum type="alphaLcParenR"/>
            </a:pPr>
            <a:r>
              <a:rPr lang="en-US" dirty="0"/>
              <a:t>65</a:t>
            </a:r>
            <a:r>
              <a:rPr lang="en-US" baseline="30000" dirty="0"/>
              <a:t>th</a:t>
            </a:r>
            <a:r>
              <a:rPr lang="en-US" dirty="0"/>
              <a:t> IN Regt</a:t>
            </a:r>
          </a:p>
          <a:p>
            <a:pPr marL="914400" lvl="1" indent="-514350">
              <a:lnSpc>
                <a:spcPct val="110000"/>
              </a:lnSpc>
              <a:spcBef>
                <a:spcPts val="0"/>
              </a:spcBef>
              <a:buFont typeface="+mj-lt"/>
              <a:buAutoNum type="alphaLcParenR"/>
            </a:pPr>
            <a:r>
              <a:rPr lang="en-US" dirty="0"/>
              <a:t>141</a:t>
            </a:r>
            <a:r>
              <a:rPr lang="en-US" baseline="30000" dirty="0"/>
              <a:t>st</a:t>
            </a:r>
            <a:r>
              <a:rPr lang="en-US" dirty="0"/>
              <a:t> IN Regt</a:t>
            </a:r>
          </a:p>
          <a:p>
            <a:pPr marL="914400" lvl="1" indent="-514350">
              <a:lnSpc>
                <a:spcPct val="110000"/>
              </a:lnSpc>
              <a:spcBef>
                <a:spcPts val="0"/>
              </a:spcBef>
              <a:buFont typeface="+mj-lt"/>
              <a:buAutoNum type="alphaLcParenR"/>
            </a:pPr>
            <a:r>
              <a:rPr lang="en-US" dirty="0"/>
              <a:t>158</a:t>
            </a:r>
            <a:r>
              <a:rPr lang="en-US" baseline="30000" dirty="0"/>
              <a:t>th</a:t>
            </a:r>
            <a:r>
              <a:rPr lang="en-US" dirty="0"/>
              <a:t> IN Regt</a:t>
            </a:r>
          </a:p>
          <a:p>
            <a:pPr marL="514350" indent="-514350">
              <a:lnSpc>
                <a:spcPct val="110000"/>
              </a:lnSpc>
              <a:spcBef>
                <a:spcPts val="0"/>
              </a:spcBef>
              <a:buFont typeface="+mj-lt"/>
              <a:buAutoNum type="arabicPeriod"/>
            </a:pPr>
            <a:r>
              <a:rPr lang="en-US" dirty="0"/>
              <a:t>What happened in Korea with L Company of the 65</a:t>
            </a:r>
            <a:r>
              <a:rPr lang="en-US" baseline="30000" dirty="0"/>
              <a:t>th</a:t>
            </a:r>
            <a:r>
              <a:rPr lang="en-US" dirty="0"/>
              <a:t> Infantry Regiment?</a:t>
            </a:r>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7288306" y="238543"/>
            <a:ext cx="1855694" cy="147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854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Lafayette Flying Corps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76400"/>
            <a:ext cx="7772400" cy="39163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8"/>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a:t>
            </a:r>
            <a:r>
              <a:rPr lang="en-US" sz="18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LaFayette</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Flying Corps and what they accomplished.</a:t>
            </a:r>
          </a:p>
          <a:p>
            <a:r>
              <a:rPr lang="en-US" dirty="0">
                <a:solidFill>
                  <a:schemeClr val="tx1"/>
                </a:solidFill>
              </a:rPr>
              <a:t> </a:t>
            </a:r>
            <a:r>
              <a:rPr lang="en-US" b="1" u="sng" dirty="0">
                <a:solidFill>
                  <a:schemeClr val="tx1"/>
                </a:solidFill>
              </a:rPr>
              <a:t>Essential Question</a:t>
            </a:r>
            <a:r>
              <a:rPr lang="en-US" dirty="0">
                <a:solidFill>
                  <a:schemeClr val="tx1"/>
                </a:solidFill>
              </a:rPr>
              <a:t>: What was the </a:t>
            </a:r>
            <a:r>
              <a:rPr lang="en-US" dirty="0" err="1">
                <a:solidFill>
                  <a:schemeClr val="tx1"/>
                </a:solidFill>
              </a:rPr>
              <a:t>LaFayette</a:t>
            </a:r>
            <a:r>
              <a:rPr lang="en-US" dirty="0">
                <a:solidFill>
                  <a:schemeClr val="tx1"/>
                </a:solidFill>
              </a:rPr>
              <a:t> Flying Corps, what did they do, and what were their goals?</a:t>
            </a:r>
            <a:endParaRPr lang="en-US" sz="4000" dirty="0">
              <a:solidFill>
                <a:schemeClr val="tx1"/>
              </a:solidFill>
            </a:endParaRPr>
          </a:p>
        </p:txBody>
      </p:sp>
    </p:spTree>
    <p:extLst>
      <p:ext uri="{BB962C8B-B14F-4D97-AF65-F5344CB8AC3E}">
        <p14:creationId xmlns:p14="http://schemas.microsoft.com/office/powerpoint/2010/main" val="1889838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World War I</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600200"/>
            <a:ext cx="4419600" cy="4983162"/>
          </a:xfrm>
        </p:spPr>
        <p:txBody>
          <a:bodyPr>
            <a:normAutofit/>
          </a:bodyPr>
          <a:lstStyle/>
          <a:p>
            <a:pPr>
              <a:lnSpc>
                <a:spcPct val="90000"/>
              </a:lnSpc>
            </a:pPr>
            <a:r>
              <a:rPr lang="en-US" sz="2000" dirty="0"/>
              <a:t>1914 – start of the First World War</a:t>
            </a:r>
          </a:p>
          <a:p>
            <a:pPr>
              <a:lnSpc>
                <a:spcPct val="90000"/>
              </a:lnSpc>
            </a:pPr>
            <a:r>
              <a:rPr lang="en-US" sz="2000" dirty="0"/>
              <a:t>Most of Europe fighting in France</a:t>
            </a:r>
          </a:p>
          <a:p>
            <a:pPr>
              <a:lnSpc>
                <a:spcPct val="90000"/>
              </a:lnSpc>
            </a:pPr>
            <a:r>
              <a:rPr lang="en-US" sz="2000" dirty="0"/>
              <a:t>United States was neutral</a:t>
            </a:r>
          </a:p>
          <a:p>
            <a:pPr>
              <a:lnSpc>
                <a:spcPct val="90000"/>
              </a:lnSpc>
            </a:pPr>
            <a:r>
              <a:rPr lang="en-US" sz="2000" dirty="0"/>
              <a:t>Many Americans wanted to contribute</a:t>
            </a:r>
          </a:p>
          <a:p>
            <a:pPr lvl="1">
              <a:lnSpc>
                <a:spcPct val="90000"/>
              </a:lnSpc>
            </a:pPr>
            <a:r>
              <a:rPr lang="en-US" sz="2000" dirty="0"/>
              <a:t>American Volunteer Ambulance Services</a:t>
            </a:r>
          </a:p>
          <a:p>
            <a:pPr lvl="1">
              <a:lnSpc>
                <a:spcPct val="90000"/>
              </a:lnSpc>
            </a:pPr>
            <a:r>
              <a:rPr lang="en-US" sz="2000" dirty="0"/>
              <a:t>French Foreign Legion</a:t>
            </a:r>
          </a:p>
          <a:p>
            <a:pPr lvl="1">
              <a:lnSpc>
                <a:spcPct val="90000"/>
              </a:lnSpc>
            </a:pPr>
            <a:r>
              <a:rPr lang="en-US" sz="2000" dirty="0"/>
              <a:t>New unit in French Air Service formed in 1916:</a:t>
            </a:r>
          </a:p>
          <a:p>
            <a:pPr lvl="2">
              <a:lnSpc>
                <a:spcPct val="90000"/>
              </a:lnSpc>
            </a:pPr>
            <a:r>
              <a:rPr lang="en-US" dirty="0"/>
              <a:t>Escadrille </a:t>
            </a:r>
            <a:r>
              <a:rPr lang="en-US" dirty="0" err="1"/>
              <a:t>Americaine</a:t>
            </a:r>
            <a:r>
              <a:rPr lang="en-US" dirty="0"/>
              <a:t> (American Squadron)</a:t>
            </a:r>
          </a:p>
          <a:p>
            <a:pPr lvl="2">
              <a:lnSpc>
                <a:spcPct val="90000"/>
              </a:lnSpc>
            </a:pPr>
            <a:r>
              <a:rPr lang="en-US" dirty="0"/>
              <a:t>Renamed Lafayette Escadrille</a:t>
            </a:r>
          </a:p>
        </p:txBody>
      </p:sp>
      <p:pic>
        <p:nvPicPr>
          <p:cNvPr id="5122" name="Picture 2" descr="See the source image">
            <a:extLst>
              <a:ext uri="{FF2B5EF4-FFF2-40B4-BE49-F238E27FC236}">
                <a16:creationId xmlns:a16="http://schemas.microsoft.com/office/drawing/2014/main" id="{6BA086D7-93DD-4CB5-ADB5-E56CE3F0BF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76800" y="2133600"/>
            <a:ext cx="4038600" cy="2884714"/>
          </a:xfrm>
          <a:prstGeom prst="rect">
            <a:avLst/>
          </a:prstGeom>
          <a:solidFill>
            <a:srgbClr val="FFFFFF"/>
          </a:solidFill>
        </p:spPr>
      </p:pic>
    </p:spTree>
    <p:extLst>
      <p:ext uri="{BB962C8B-B14F-4D97-AF65-F5344CB8AC3E}">
        <p14:creationId xmlns:p14="http://schemas.microsoft.com/office/powerpoint/2010/main" val="2517595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Lafayette Escadrille</a:t>
            </a:r>
          </a:p>
        </p:txBody>
      </p:sp>
      <p:pic>
        <p:nvPicPr>
          <p:cNvPr id="6" name="Picture 5" descr="See the source image">
            <a:extLst>
              <a:ext uri="{FF2B5EF4-FFF2-40B4-BE49-F238E27FC236}">
                <a16:creationId xmlns:a16="http://schemas.microsoft.com/office/drawing/2014/main" id="{F0803D03-D8B4-4F58-A823-09303953083F}"/>
              </a:ext>
            </a:extLst>
          </p:cNvPr>
          <p:cNvPicPr/>
          <p:nvPr/>
        </p:nvPicPr>
        <p:blipFill rotWithShape="1">
          <a:blip r:embed="rId2" cstate="print">
            <a:extLst>
              <a:ext uri="{28A0092B-C50C-407E-A947-70E740481C1C}">
                <a14:useLocalDpi xmlns:a14="http://schemas.microsoft.com/office/drawing/2010/main" val="0"/>
              </a:ext>
            </a:extLst>
          </a:blip>
          <a:srcRect l="32480" r="17326" b="-2"/>
          <a:stretch/>
        </p:blipFill>
        <p:spPr bwMode="auto">
          <a:xfrm>
            <a:off x="457200" y="1600200"/>
            <a:ext cx="4038600" cy="4525963"/>
          </a:xfrm>
          <a:prstGeom prst="rect">
            <a:avLst/>
          </a:prstGeom>
          <a:noFill/>
          <a:ln>
            <a:noFill/>
          </a:ln>
        </p:spPr>
      </p:pic>
      <p:sp>
        <p:nvSpPr>
          <p:cNvPr id="5" name="Content Placeholder 4">
            <a:extLst>
              <a:ext uri="{FF2B5EF4-FFF2-40B4-BE49-F238E27FC236}">
                <a16:creationId xmlns:a16="http://schemas.microsoft.com/office/drawing/2014/main" id="{B62FA704-CD06-4D99-9466-C6FA437ABB90}"/>
              </a:ext>
            </a:extLst>
          </p:cNvPr>
          <p:cNvSpPr>
            <a:spLocks noGrp="1"/>
          </p:cNvSpPr>
          <p:nvPr>
            <p:ph sz="half" idx="2"/>
          </p:nvPr>
        </p:nvSpPr>
        <p:spPr>
          <a:xfrm>
            <a:off x="4648200" y="1600200"/>
            <a:ext cx="4038600" cy="4525963"/>
          </a:xfrm>
        </p:spPr>
        <p:txBody>
          <a:bodyPr>
            <a:normAutofit lnSpcReduction="10000"/>
          </a:bodyPr>
          <a:lstStyle/>
          <a:p>
            <a:pPr>
              <a:lnSpc>
                <a:spcPct val="90000"/>
              </a:lnSpc>
            </a:pPr>
            <a:r>
              <a:rPr lang="en-US" sz="2000" dirty="0"/>
              <a:t>Lobbied for by Norman Prince</a:t>
            </a:r>
          </a:p>
          <a:p>
            <a:pPr>
              <a:lnSpc>
                <a:spcPct val="90000"/>
              </a:lnSpc>
            </a:pPr>
            <a:r>
              <a:rPr lang="en-US" sz="2000" dirty="0"/>
              <a:t>All-American squadron in French Air Service</a:t>
            </a:r>
          </a:p>
          <a:p>
            <a:pPr lvl="1">
              <a:lnSpc>
                <a:spcPct val="90000"/>
              </a:lnSpc>
            </a:pPr>
            <a:r>
              <a:rPr lang="en-US" sz="2000" dirty="0"/>
              <a:t>Give Americans an opportunity to fight/fly</a:t>
            </a:r>
          </a:p>
          <a:p>
            <a:pPr lvl="1">
              <a:lnSpc>
                <a:spcPct val="90000"/>
              </a:lnSpc>
            </a:pPr>
            <a:r>
              <a:rPr lang="en-US" sz="2000" dirty="0"/>
              <a:t>Drum up support for America to enter the war</a:t>
            </a:r>
          </a:p>
          <a:p>
            <a:pPr>
              <a:lnSpc>
                <a:spcPct val="90000"/>
              </a:lnSpc>
            </a:pPr>
            <a:r>
              <a:rPr lang="en-US" sz="2000" dirty="0"/>
              <a:t>Named after the Marquis de Lafayette (French and American hero from Revolutionary War)</a:t>
            </a:r>
          </a:p>
          <a:p>
            <a:pPr>
              <a:lnSpc>
                <a:spcPct val="90000"/>
              </a:lnSpc>
            </a:pPr>
            <a:r>
              <a:rPr lang="en-US" sz="2000" dirty="0"/>
              <a:t>Approved in 1915, formed in 1916</a:t>
            </a:r>
          </a:p>
          <a:p>
            <a:pPr>
              <a:lnSpc>
                <a:spcPct val="90000"/>
              </a:lnSpc>
            </a:pPr>
            <a:r>
              <a:rPr lang="en-US" sz="2000" dirty="0"/>
              <a:t>First air combat in May 1916 at Verdun</a:t>
            </a:r>
          </a:p>
          <a:p>
            <a:pPr>
              <a:lnSpc>
                <a:spcPct val="90000"/>
              </a:lnSpc>
            </a:pPr>
            <a:r>
              <a:rPr lang="en-US" sz="2000" dirty="0"/>
              <a:t>French uniforms, French aircraft</a:t>
            </a:r>
          </a:p>
          <a:p>
            <a:pPr>
              <a:lnSpc>
                <a:spcPct val="90000"/>
              </a:lnSpc>
            </a:pPr>
            <a:r>
              <a:rPr lang="en-US" sz="2000" dirty="0"/>
              <a:t>Developed a good record</a:t>
            </a:r>
          </a:p>
        </p:txBody>
      </p:sp>
    </p:spTree>
    <p:extLst>
      <p:ext uri="{BB962C8B-B14F-4D97-AF65-F5344CB8AC3E}">
        <p14:creationId xmlns:p14="http://schemas.microsoft.com/office/powerpoint/2010/main" val="1753726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Americans in Other Units</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a:xfrm>
            <a:off x="457200" y="1600200"/>
            <a:ext cx="4114800" cy="3235131"/>
          </a:xfrm>
        </p:spPr>
        <p:txBody>
          <a:bodyPr>
            <a:normAutofit fontScale="85000" lnSpcReduction="20000"/>
          </a:bodyPr>
          <a:lstStyle/>
          <a:p>
            <a:r>
              <a:rPr lang="en-US" dirty="0"/>
              <a:t>There were so many volunteers, the French Air Service finally spread them among other French squadrons</a:t>
            </a:r>
          </a:p>
          <a:p>
            <a:r>
              <a:rPr lang="en-US" dirty="0"/>
              <a:t>About 200 American pilots overall</a:t>
            </a:r>
          </a:p>
          <a:p>
            <a:r>
              <a:rPr lang="en-US" dirty="0"/>
              <a:t>38 in Lafayette Escadrille (over 21 months)</a:t>
            </a:r>
          </a:p>
          <a:p>
            <a:endParaRPr lang="en-US" dirty="0"/>
          </a:p>
          <a:p>
            <a:endParaRPr lang="en-US" dirty="0"/>
          </a:p>
        </p:txBody>
      </p:sp>
      <p:sp>
        <p:nvSpPr>
          <p:cNvPr id="2" name="TextBox 1">
            <a:extLst>
              <a:ext uri="{FF2B5EF4-FFF2-40B4-BE49-F238E27FC236}">
                <a16:creationId xmlns:a16="http://schemas.microsoft.com/office/drawing/2014/main" id="{A09E4A24-21F6-4BC3-B9E5-50628C05B323}"/>
              </a:ext>
            </a:extLst>
          </p:cNvPr>
          <p:cNvSpPr txBox="1"/>
          <p:nvPr/>
        </p:nvSpPr>
        <p:spPr>
          <a:xfrm>
            <a:off x="4305300" y="5231039"/>
            <a:ext cx="914400" cy="923330"/>
          </a:xfrm>
          <a:prstGeom prst="rect">
            <a:avLst/>
          </a:prstGeom>
          <a:noFill/>
        </p:spPr>
        <p:txBody>
          <a:bodyPr wrap="square" rtlCol="0">
            <a:spAutoFit/>
          </a:bodyPr>
          <a:lstStyle/>
          <a:p>
            <a:r>
              <a:rPr lang="en-US" sz="5400" dirty="0"/>
              <a:t>=</a:t>
            </a:r>
          </a:p>
        </p:txBody>
      </p:sp>
      <p:pic>
        <p:nvPicPr>
          <p:cNvPr id="3" name="Picture 2" descr="See the source image">
            <a:extLst>
              <a:ext uri="{FF2B5EF4-FFF2-40B4-BE49-F238E27FC236}">
                <a16:creationId xmlns:a16="http://schemas.microsoft.com/office/drawing/2014/main" id="{1CD9DA18-27FD-404A-9D14-CC4DD0A7C5D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2490" y="2275011"/>
            <a:ext cx="4004310" cy="2560320"/>
          </a:xfrm>
          <a:prstGeom prst="rect">
            <a:avLst/>
          </a:prstGeom>
          <a:noFill/>
          <a:ln>
            <a:noFill/>
          </a:ln>
        </p:spPr>
      </p:pic>
      <p:sp>
        <p:nvSpPr>
          <p:cNvPr id="8" name="TextBox 7">
            <a:extLst>
              <a:ext uri="{FF2B5EF4-FFF2-40B4-BE49-F238E27FC236}">
                <a16:creationId xmlns:a16="http://schemas.microsoft.com/office/drawing/2014/main" id="{5BB5CEAC-DEFC-409A-9127-0CAE491FCC9F}"/>
              </a:ext>
            </a:extLst>
          </p:cNvPr>
          <p:cNvSpPr txBox="1"/>
          <p:nvPr/>
        </p:nvSpPr>
        <p:spPr>
          <a:xfrm>
            <a:off x="838200" y="5257800"/>
            <a:ext cx="7848600" cy="1384995"/>
          </a:xfrm>
          <a:prstGeom prst="rect">
            <a:avLst/>
          </a:prstGeom>
          <a:noFill/>
        </p:spPr>
        <p:txBody>
          <a:bodyPr wrap="square" rtlCol="0">
            <a:spAutoFit/>
          </a:bodyPr>
          <a:lstStyle/>
          <a:p>
            <a:pPr marL="0" indent="0">
              <a:buNone/>
            </a:pPr>
            <a:r>
              <a:rPr lang="en-US" sz="2400" dirty="0"/>
              <a:t>Lafayette Escadrille  		           Lafayette Flying Corps</a:t>
            </a:r>
          </a:p>
          <a:p>
            <a:pPr marL="0" indent="0">
              <a:buNone/>
            </a:pPr>
            <a:r>
              <a:rPr lang="en-US" sz="2400" dirty="0"/>
              <a:t>Americans in FAS Units </a:t>
            </a:r>
            <a:endParaRPr lang="en-US" dirty="0"/>
          </a:p>
          <a:p>
            <a:pPr marL="0" indent="0">
              <a:buNone/>
            </a:pPr>
            <a:r>
              <a:rPr lang="en-US" dirty="0"/>
              <a:t>   </a:t>
            </a:r>
          </a:p>
          <a:p>
            <a:endParaRPr lang="en-US" dirty="0"/>
          </a:p>
        </p:txBody>
      </p:sp>
      <p:sp>
        <p:nvSpPr>
          <p:cNvPr id="10" name="TextBox 9">
            <a:extLst>
              <a:ext uri="{FF2B5EF4-FFF2-40B4-BE49-F238E27FC236}">
                <a16:creationId xmlns:a16="http://schemas.microsoft.com/office/drawing/2014/main" id="{AC89EA88-994F-4648-B047-548CF7772029}"/>
              </a:ext>
            </a:extLst>
          </p:cNvPr>
          <p:cNvSpPr txBox="1"/>
          <p:nvPr/>
        </p:nvSpPr>
        <p:spPr>
          <a:xfrm>
            <a:off x="3352800" y="5017893"/>
            <a:ext cx="914400" cy="923330"/>
          </a:xfrm>
          <a:prstGeom prst="rect">
            <a:avLst/>
          </a:prstGeom>
          <a:noFill/>
        </p:spPr>
        <p:txBody>
          <a:bodyPr wrap="square" rtlCol="0">
            <a:spAutoFit/>
          </a:bodyPr>
          <a:lstStyle/>
          <a:p>
            <a:r>
              <a:rPr lang="en-US" sz="5400" dirty="0"/>
              <a:t>+</a:t>
            </a:r>
          </a:p>
        </p:txBody>
      </p:sp>
    </p:spTree>
    <p:extLst>
      <p:ext uri="{BB962C8B-B14F-4D97-AF65-F5344CB8AC3E}">
        <p14:creationId xmlns:p14="http://schemas.microsoft.com/office/powerpoint/2010/main" val="1529133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a:xfrm>
            <a:off x="1134687" y="274638"/>
            <a:ext cx="6858000" cy="1143000"/>
          </a:xfrm>
        </p:spPr>
        <p:txBody>
          <a:bodyPr anchor="ctr">
            <a:normAutofit/>
          </a:bodyPr>
          <a:lstStyle/>
          <a:p>
            <a:r>
              <a:rPr lang="en-US" dirty="0"/>
              <a:t>America Enters the War</a:t>
            </a:r>
          </a:p>
        </p:txBody>
      </p:sp>
      <p:pic>
        <p:nvPicPr>
          <p:cNvPr id="6146" name="Picture 2" descr="See the source image">
            <a:extLst>
              <a:ext uri="{FF2B5EF4-FFF2-40B4-BE49-F238E27FC236}">
                <a16:creationId xmlns:a16="http://schemas.microsoft.com/office/drawing/2014/main" id="{B36E430B-822A-47AA-9E64-DFE13A2BDD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55" r="20260" b="1"/>
          <a:stretch/>
        </p:blipFill>
        <p:spPr bwMode="auto">
          <a:xfrm>
            <a:off x="457200" y="1600200"/>
            <a:ext cx="4038600" cy="4525963"/>
          </a:xfrm>
          <a:prstGeom prst="rect">
            <a:avLst/>
          </a:prstGeom>
          <a:solidFill>
            <a:srgbClr val="FFFFFF"/>
          </a:solidFill>
        </p:spPr>
      </p:pic>
      <p:sp>
        <p:nvSpPr>
          <p:cNvPr id="5" name="Content Placeholder 4">
            <a:extLst>
              <a:ext uri="{FF2B5EF4-FFF2-40B4-BE49-F238E27FC236}">
                <a16:creationId xmlns:a16="http://schemas.microsoft.com/office/drawing/2014/main" id="{83A75B73-E741-4AC2-ABED-00626248FDFE}"/>
              </a:ext>
            </a:extLst>
          </p:cNvPr>
          <p:cNvSpPr>
            <a:spLocks noGrp="1"/>
          </p:cNvSpPr>
          <p:nvPr>
            <p:ph sz="half" idx="2"/>
          </p:nvPr>
        </p:nvSpPr>
        <p:spPr>
          <a:xfrm>
            <a:off x="4648200" y="1600200"/>
            <a:ext cx="4038600" cy="4525963"/>
          </a:xfrm>
        </p:spPr>
        <p:txBody>
          <a:bodyPr>
            <a:normAutofit/>
          </a:bodyPr>
          <a:lstStyle/>
          <a:p>
            <a:pPr>
              <a:lnSpc>
                <a:spcPct val="90000"/>
              </a:lnSpc>
            </a:pPr>
            <a:r>
              <a:rPr lang="en-US" sz="2200"/>
              <a:t>America entered WWI in April 1917</a:t>
            </a:r>
          </a:p>
          <a:p>
            <a:pPr>
              <a:lnSpc>
                <a:spcPct val="90000"/>
              </a:lnSpc>
            </a:pPr>
            <a:r>
              <a:rPr lang="en-US" sz="2200"/>
              <a:t>Mobilized population and economy</a:t>
            </a:r>
          </a:p>
          <a:p>
            <a:pPr>
              <a:lnSpc>
                <a:spcPct val="90000"/>
              </a:lnSpc>
            </a:pPr>
            <a:r>
              <a:rPr lang="en-US" sz="2200"/>
              <a:t>Started drafting and training men (4 Million)</a:t>
            </a:r>
          </a:p>
          <a:p>
            <a:pPr>
              <a:lnSpc>
                <a:spcPct val="90000"/>
              </a:lnSpc>
            </a:pPr>
            <a:r>
              <a:rPr lang="en-US" sz="2200"/>
              <a:t>Formed many new units</a:t>
            </a:r>
          </a:p>
          <a:p>
            <a:pPr>
              <a:lnSpc>
                <a:spcPct val="90000"/>
              </a:lnSpc>
            </a:pPr>
            <a:r>
              <a:rPr lang="en-US" sz="2200"/>
              <a:t>American Expeditionary Force (AEF) stood up July 1915</a:t>
            </a:r>
          </a:p>
          <a:p>
            <a:pPr>
              <a:lnSpc>
                <a:spcPct val="90000"/>
              </a:lnSpc>
            </a:pPr>
            <a:r>
              <a:rPr lang="en-US" sz="2200"/>
              <a:t>Entered fighting war in October 1017</a:t>
            </a:r>
          </a:p>
          <a:p>
            <a:pPr>
              <a:lnSpc>
                <a:spcPct val="90000"/>
              </a:lnSpc>
            </a:pPr>
            <a:r>
              <a:rPr lang="en-US" sz="2200"/>
              <a:t>Continued to flow troops to France</a:t>
            </a:r>
          </a:p>
          <a:p>
            <a:pPr>
              <a:lnSpc>
                <a:spcPct val="90000"/>
              </a:lnSpc>
            </a:pPr>
            <a:endParaRPr lang="en-US" sz="2200"/>
          </a:p>
        </p:txBody>
      </p:sp>
    </p:spTree>
    <p:extLst>
      <p:ext uri="{BB962C8B-B14F-4D97-AF65-F5344CB8AC3E}">
        <p14:creationId xmlns:p14="http://schemas.microsoft.com/office/powerpoint/2010/main" val="1732105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727C-83EE-428B-9A27-551857CCD30C}"/>
              </a:ext>
            </a:extLst>
          </p:cNvPr>
          <p:cNvSpPr>
            <a:spLocks noGrp="1"/>
          </p:cNvSpPr>
          <p:nvPr>
            <p:ph type="title"/>
          </p:nvPr>
        </p:nvSpPr>
        <p:spPr>
          <a:xfrm>
            <a:off x="1134687" y="274638"/>
            <a:ext cx="6858000" cy="1143000"/>
          </a:xfrm>
        </p:spPr>
        <p:txBody>
          <a:bodyPr anchor="ctr">
            <a:normAutofit/>
          </a:bodyPr>
          <a:lstStyle/>
          <a:p>
            <a:r>
              <a:rPr lang="en-US" dirty="0"/>
              <a:t>American Air Service</a:t>
            </a:r>
          </a:p>
        </p:txBody>
      </p:sp>
      <p:sp>
        <p:nvSpPr>
          <p:cNvPr id="3" name="Content Placeholder 2">
            <a:extLst>
              <a:ext uri="{FF2B5EF4-FFF2-40B4-BE49-F238E27FC236}">
                <a16:creationId xmlns:a16="http://schemas.microsoft.com/office/drawing/2014/main" id="{B9033B17-37B6-433C-8342-FE47E125AB55}"/>
              </a:ext>
            </a:extLst>
          </p:cNvPr>
          <p:cNvSpPr>
            <a:spLocks noGrp="1"/>
          </p:cNvSpPr>
          <p:nvPr>
            <p:ph sz="half" idx="1"/>
          </p:nvPr>
        </p:nvSpPr>
        <p:spPr>
          <a:xfrm>
            <a:off x="457200" y="1843880"/>
            <a:ext cx="4648200" cy="4038600"/>
          </a:xfrm>
        </p:spPr>
        <p:txBody>
          <a:bodyPr>
            <a:normAutofit lnSpcReduction="10000"/>
          </a:bodyPr>
          <a:lstStyle/>
          <a:p>
            <a:pPr>
              <a:lnSpc>
                <a:spcPct val="90000"/>
              </a:lnSpc>
            </a:pPr>
            <a:r>
              <a:rPr lang="en-US" sz="2400" dirty="0"/>
              <a:t>American Air Service had to recruit and train pilots and support</a:t>
            </a:r>
          </a:p>
          <a:p>
            <a:pPr>
              <a:lnSpc>
                <a:spcPct val="90000"/>
              </a:lnSpc>
            </a:pPr>
            <a:r>
              <a:rPr lang="en-US" sz="2400" dirty="0"/>
              <a:t>Wanted 5000 pilots and planes, and 50,000 mechanics</a:t>
            </a:r>
          </a:p>
          <a:p>
            <a:pPr>
              <a:lnSpc>
                <a:spcPct val="90000"/>
              </a:lnSpc>
            </a:pPr>
            <a:r>
              <a:rPr lang="en-US" sz="2400" dirty="0"/>
              <a:t>Had only 100 pilots, 3 airfields</a:t>
            </a:r>
          </a:p>
          <a:p>
            <a:pPr>
              <a:lnSpc>
                <a:spcPct val="90000"/>
              </a:lnSpc>
            </a:pPr>
            <a:r>
              <a:rPr lang="en-US" sz="2400" dirty="0"/>
              <a:t>Trained 11,000 pilots</a:t>
            </a:r>
          </a:p>
          <a:p>
            <a:pPr>
              <a:lnSpc>
                <a:spcPct val="90000"/>
              </a:lnSpc>
            </a:pPr>
            <a:r>
              <a:rPr lang="en-US" sz="2400" dirty="0"/>
              <a:t>Only about 1000 made it into combat</a:t>
            </a:r>
          </a:p>
          <a:p>
            <a:pPr>
              <a:lnSpc>
                <a:spcPct val="90000"/>
              </a:lnSpc>
            </a:pPr>
            <a:r>
              <a:rPr lang="en-US" sz="2400" dirty="0"/>
              <a:t>AEF ready to start flight operations in Feb 1918</a:t>
            </a:r>
          </a:p>
        </p:txBody>
      </p:sp>
      <p:pic>
        <p:nvPicPr>
          <p:cNvPr id="7170" name="Picture 2" descr="See the source image">
            <a:extLst>
              <a:ext uri="{FF2B5EF4-FFF2-40B4-BE49-F238E27FC236}">
                <a16:creationId xmlns:a16="http://schemas.microsoft.com/office/drawing/2014/main" id="{AF415D35-9C5F-4691-A46B-DBECA64630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600198"/>
            <a:ext cx="2941875" cy="4525963"/>
          </a:xfrm>
          <a:prstGeom prst="rect">
            <a:avLst/>
          </a:prstGeom>
          <a:solidFill>
            <a:srgbClr val="FFFFFF"/>
          </a:solidFill>
        </p:spPr>
      </p:pic>
    </p:spTree>
    <p:extLst>
      <p:ext uri="{BB962C8B-B14F-4D97-AF65-F5344CB8AC3E}">
        <p14:creationId xmlns:p14="http://schemas.microsoft.com/office/powerpoint/2010/main" val="63192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C10-D77D-4AA2-A29B-A38B0EE38273}"/>
              </a:ext>
            </a:extLst>
          </p:cNvPr>
          <p:cNvSpPr>
            <a:spLocks noGrp="1"/>
          </p:cNvSpPr>
          <p:nvPr>
            <p:ph type="title"/>
          </p:nvPr>
        </p:nvSpPr>
        <p:spPr>
          <a:xfrm>
            <a:off x="1066800" y="273050"/>
            <a:ext cx="7010400" cy="1327150"/>
          </a:xfrm>
        </p:spPr>
        <p:txBody>
          <a:bodyPr anchor="ctr">
            <a:normAutofit/>
          </a:bodyPr>
          <a:lstStyle/>
          <a:p>
            <a:pPr>
              <a:lnSpc>
                <a:spcPct val="90000"/>
              </a:lnSpc>
            </a:pPr>
            <a:r>
              <a:rPr lang="en-US" dirty="0"/>
              <a:t>Disbanding Lafayette Escadrille</a:t>
            </a:r>
            <a:endParaRPr lang="en-US"/>
          </a:p>
        </p:txBody>
      </p:sp>
      <p:pic>
        <p:nvPicPr>
          <p:cNvPr id="8194" name="Picture 2" descr="See the source image">
            <a:extLst>
              <a:ext uri="{FF2B5EF4-FFF2-40B4-BE49-F238E27FC236}">
                <a16:creationId xmlns:a16="http://schemas.microsoft.com/office/drawing/2014/main" id="{9BD9759C-24A1-4BBB-B733-7BA3D6444D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7721" y="4572000"/>
            <a:ext cx="4654550" cy="1896729"/>
          </a:xfrm>
          <a:prstGeom prst="rect">
            <a:avLst/>
          </a:prstGeom>
          <a:solidFill>
            <a:srgbClr val="FFFFFF"/>
          </a:solidFill>
        </p:spPr>
      </p:pic>
      <p:sp>
        <p:nvSpPr>
          <p:cNvPr id="3" name="Content Placeholder 2">
            <a:extLst>
              <a:ext uri="{FF2B5EF4-FFF2-40B4-BE49-F238E27FC236}">
                <a16:creationId xmlns:a16="http://schemas.microsoft.com/office/drawing/2014/main" id="{38BEB50D-902D-4EFA-9076-89D47D1760AA}"/>
              </a:ext>
            </a:extLst>
          </p:cNvPr>
          <p:cNvSpPr>
            <a:spLocks noGrp="1"/>
          </p:cNvSpPr>
          <p:nvPr>
            <p:ph type="body" sz="half" idx="2"/>
          </p:nvPr>
        </p:nvSpPr>
        <p:spPr>
          <a:xfrm>
            <a:off x="539749" y="1657183"/>
            <a:ext cx="3417971" cy="4525963"/>
          </a:xfrm>
        </p:spPr>
        <p:txBody>
          <a:bodyPr>
            <a:normAutofit/>
          </a:bodyPr>
          <a:lstStyle/>
          <a:p>
            <a:pPr marL="285750" indent="-285750">
              <a:buFont typeface="Arial" panose="020B0604020202020204" pitchFamily="34" charset="0"/>
              <a:buChar char="•"/>
            </a:pPr>
            <a:r>
              <a:rPr lang="en-US" sz="1800" dirty="0"/>
              <a:t>Pilots from Lafayette Flying Corps transitioned into the American Air Service in February 1918</a:t>
            </a:r>
          </a:p>
          <a:p>
            <a:pPr marL="285750" indent="-285750">
              <a:buFont typeface="Arial" panose="020B0604020202020204" pitchFamily="34" charset="0"/>
              <a:buChar char="•"/>
            </a:pPr>
            <a:r>
              <a:rPr lang="en-US" sz="1800" dirty="0"/>
              <a:t>103</a:t>
            </a:r>
            <a:r>
              <a:rPr lang="en-US" sz="1800" baseline="30000" dirty="0"/>
              <a:t>rd</a:t>
            </a:r>
            <a:r>
              <a:rPr lang="en-US" sz="1800" dirty="0"/>
              <a:t> Aero Squadron</a:t>
            </a:r>
          </a:p>
          <a:p>
            <a:pPr marL="285750" indent="-285750">
              <a:buFont typeface="Arial" panose="020B0604020202020204" pitchFamily="34" charset="0"/>
              <a:buChar char="•"/>
            </a:pPr>
            <a:r>
              <a:rPr lang="en-US" sz="1800" dirty="0"/>
              <a:t>Lafayette Flying Corps pilots, due to their experience, were the core of America’s air capabilities</a:t>
            </a:r>
          </a:p>
          <a:p>
            <a:pPr marL="742950" lvl="1" indent="-285750">
              <a:buFont typeface="Arial" panose="020B0604020202020204" pitchFamily="34" charset="0"/>
              <a:buChar char="•"/>
            </a:pPr>
            <a:r>
              <a:rPr lang="en-US" sz="1800" dirty="0"/>
              <a:t>Continued flying missions</a:t>
            </a:r>
          </a:p>
          <a:p>
            <a:pPr marL="742950" lvl="1" indent="-285750">
              <a:buFont typeface="Arial" panose="020B0604020202020204" pitchFamily="34" charset="0"/>
              <a:buChar char="•"/>
            </a:pPr>
            <a:r>
              <a:rPr lang="en-US" sz="1800" dirty="0"/>
              <a:t>Served as flight instructors</a:t>
            </a:r>
          </a:p>
          <a:p>
            <a:pPr marL="742950" lvl="1" indent="-285750">
              <a:buFont typeface="Arial" panose="020B0604020202020204" pitchFamily="34" charset="0"/>
              <a:buChar char="•"/>
            </a:pPr>
            <a:r>
              <a:rPr lang="en-US" sz="1800" dirty="0"/>
              <a:t>Provided commanders for new units</a:t>
            </a:r>
          </a:p>
          <a:p>
            <a:endParaRPr lang="en-US" dirty="0"/>
          </a:p>
        </p:txBody>
      </p:sp>
      <p:pic>
        <p:nvPicPr>
          <p:cNvPr id="8196" name="Picture 4" descr="See the source image">
            <a:extLst>
              <a:ext uri="{FF2B5EF4-FFF2-40B4-BE49-F238E27FC236}">
                <a16:creationId xmlns:a16="http://schemas.microsoft.com/office/drawing/2014/main" id="{1B4B868D-A2FD-45AA-B74D-EBDB1AD112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9858" y="1689267"/>
            <a:ext cx="4574339" cy="257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286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What was the Lafayette Escadrille?</a:t>
            </a:r>
          </a:p>
          <a:p>
            <a:pPr marL="514350" indent="-514350">
              <a:lnSpc>
                <a:spcPct val="110000"/>
              </a:lnSpc>
              <a:spcBef>
                <a:spcPts val="0"/>
              </a:spcBef>
              <a:buFont typeface="+mj-lt"/>
              <a:buAutoNum type="arabicPeriod"/>
            </a:pPr>
            <a:r>
              <a:rPr lang="en-US" dirty="0"/>
              <a:t>What was the Lafayette Flying Corps?</a:t>
            </a:r>
          </a:p>
          <a:p>
            <a:pPr marL="514350" indent="-514350">
              <a:lnSpc>
                <a:spcPct val="110000"/>
              </a:lnSpc>
              <a:spcBef>
                <a:spcPts val="0"/>
              </a:spcBef>
              <a:buFont typeface="+mj-lt"/>
              <a:buAutoNum type="arabicPeriod"/>
            </a:pPr>
            <a:r>
              <a:rPr lang="en-US" dirty="0"/>
              <a:t>How many pilots did America train after we entered World War I?</a:t>
            </a:r>
          </a:p>
          <a:p>
            <a:pPr marL="514350" indent="-514350">
              <a:lnSpc>
                <a:spcPct val="110000"/>
              </a:lnSpc>
              <a:spcBef>
                <a:spcPts val="0"/>
              </a:spcBef>
              <a:buFont typeface="+mj-lt"/>
              <a:buAutoNum type="arabicPeriod"/>
            </a:pPr>
            <a:r>
              <a:rPr lang="en-US" dirty="0"/>
              <a:t>How many made it into combat?</a:t>
            </a:r>
          </a:p>
          <a:p>
            <a:pPr marL="514350" indent="-514350">
              <a:lnSpc>
                <a:spcPct val="110000"/>
              </a:lnSpc>
              <a:spcBef>
                <a:spcPts val="0"/>
              </a:spcBef>
              <a:buFont typeface="+mj-lt"/>
              <a:buAutoNum type="arabicPeriod"/>
            </a:pPr>
            <a:r>
              <a:rPr lang="en-US" dirty="0"/>
              <a:t>What happened to the Lafayette Flying Corps in February 1917?</a:t>
            </a:r>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934200" y="50724"/>
            <a:ext cx="2008094" cy="159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79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8EFE6-23E7-4601-9548-0CF78CB63691}"/>
              </a:ext>
            </a:extLst>
          </p:cNvPr>
          <p:cNvSpPr>
            <a:spLocks noGrp="1"/>
          </p:cNvSpPr>
          <p:nvPr>
            <p:ph type="title"/>
          </p:nvPr>
        </p:nvSpPr>
        <p:spPr/>
        <p:txBody>
          <a:bodyPr/>
          <a:lstStyle/>
          <a:p>
            <a:r>
              <a:rPr lang="en-US" i="1" dirty="0"/>
              <a:t>The Warrior Tradition</a:t>
            </a:r>
          </a:p>
        </p:txBody>
      </p:sp>
      <p:sp>
        <p:nvSpPr>
          <p:cNvPr id="5" name="TextBox 4">
            <a:extLst>
              <a:ext uri="{FF2B5EF4-FFF2-40B4-BE49-F238E27FC236}">
                <a16:creationId xmlns:a16="http://schemas.microsoft.com/office/drawing/2014/main" id="{4AD070BB-85C0-44C0-BCC6-15198DB0DC46}"/>
              </a:ext>
            </a:extLst>
          </p:cNvPr>
          <p:cNvSpPr txBox="1"/>
          <p:nvPr/>
        </p:nvSpPr>
        <p:spPr>
          <a:xfrm>
            <a:off x="1447800" y="3048000"/>
            <a:ext cx="6477000" cy="923330"/>
          </a:xfrm>
          <a:prstGeom prst="rect">
            <a:avLst/>
          </a:prstGeom>
          <a:noFill/>
        </p:spPr>
        <p:txBody>
          <a:bodyPr wrap="square" rtlCol="0">
            <a:spAutoFit/>
          </a:bodyPr>
          <a:lstStyle/>
          <a:p>
            <a:r>
              <a:rPr lang="en-US" dirty="0"/>
              <a:t>Use this link to play </a:t>
            </a:r>
            <a:r>
              <a:rPr lang="en-US" i="1" dirty="0"/>
              <a:t>The Warrior Tradition</a:t>
            </a:r>
          </a:p>
          <a:p>
            <a:endParaRPr lang="en-US" dirty="0"/>
          </a:p>
          <a:p>
            <a:r>
              <a:rPr lang="en-US" dirty="0">
                <a:hlinkClick r:id="rId2"/>
              </a:rPr>
              <a:t>https://www.pbs.org/wned/warrior-tradition/watch/</a:t>
            </a:r>
            <a:r>
              <a:rPr lang="en-US" dirty="0"/>
              <a:t> </a:t>
            </a:r>
          </a:p>
        </p:txBody>
      </p:sp>
    </p:spTree>
    <p:extLst>
      <p:ext uri="{BB962C8B-B14F-4D97-AF65-F5344CB8AC3E}">
        <p14:creationId xmlns:p14="http://schemas.microsoft.com/office/powerpoint/2010/main" val="1465719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Doolittle Raiders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9"/>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Doolittle Raid, when and how it occurred, and what it accomplished.</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was the Doolittle Raid and what did it accomplish?</a:t>
            </a:r>
            <a:endParaRPr lang="en-US" sz="4000" dirty="0">
              <a:solidFill>
                <a:schemeClr val="tx1"/>
              </a:solidFill>
            </a:endParaRPr>
          </a:p>
        </p:txBody>
      </p:sp>
    </p:spTree>
    <p:extLst>
      <p:ext uri="{BB962C8B-B14F-4D97-AF65-F5344CB8AC3E}">
        <p14:creationId xmlns:p14="http://schemas.microsoft.com/office/powerpoint/2010/main" val="3279208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Pearl Harbor Attack</a:t>
            </a:r>
          </a:p>
        </p:txBody>
      </p:sp>
      <p:pic>
        <p:nvPicPr>
          <p:cNvPr id="14338" name="Picture 2" descr="See the source image">
            <a:extLst>
              <a:ext uri="{FF2B5EF4-FFF2-40B4-BE49-F238E27FC236}">
                <a16:creationId xmlns:a16="http://schemas.microsoft.com/office/drawing/2014/main" id="{B3FB9414-740A-4FB9-AFF5-8CDCDDA6E8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4" r="35543" b="-1"/>
          <a:stretch/>
        </p:blipFill>
        <p:spPr bwMode="auto">
          <a:xfrm>
            <a:off x="457200" y="1600200"/>
            <a:ext cx="4038600" cy="4525963"/>
          </a:xfrm>
          <a:prstGeom prst="rect">
            <a:avLst/>
          </a:prstGeom>
          <a:solidFill>
            <a:srgbClr val="FFFFFF"/>
          </a:solidFill>
        </p:spPr>
      </p:pic>
      <p:sp>
        <p:nvSpPr>
          <p:cNvPr id="5" name="Content Placeholder 4">
            <a:extLst>
              <a:ext uri="{FF2B5EF4-FFF2-40B4-BE49-F238E27FC236}">
                <a16:creationId xmlns:a16="http://schemas.microsoft.com/office/drawing/2014/main" id="{B62FA704-CD06-4D99-9466-C6FA437ABB90}"/>
              </a:ext>
            </a:extLst>
          </p:cNvPr>
          <p:cNvSpPr>
            <a:spLocks noGrp="1"/>
          </p:cNvSpPr>
          <p:nvPr>
            <p:ph sz="half" idx="2"/>
          </p:nvPr>
        </p:nvSpPr>
        <p:spPr>
          <a:xfrm>
            <a:off x="4648200" y="1600200"/>
            <a:ext cx="4038600" cy="4525963"/>
          </a:xfrm>
        </p:spPr>
        <p:txBody>
          <a:bodyPr>
            <a:normAutofit/>
          </a:bodyPr>
          <a:lstStyle/>
          <a:p>
            <a:pPr>
              <a:lnSpc>
                <a:spcPct val="90000"/>
              </a:lnSpc>
            </a:pPr>
            <a:r>
              <a:rPr lang="en-US" sz="2000"/>
              <a:t>December 7, 1941</a:t>
            </a:r>
          </a:p>
          <a:p>
            <a:pPr>
              <a:lnSpc>
                <a:spcPct val="90000"/>
              </a:lnSpc>
            </a:pPr>
            <a:r>
              <a:rPr lang="en-US" sz="2000"/>
              <a:t>Surprise attack on naval and air bases in Hawaii by Japanese Navy</a:t>
            </a:r>
          </a:p>
          <a:p>
            <a:pPr>
              <a:lnSpc>
                <a:spcPct val="90000"/>
              </a:lnSpc>
            </a:pPr>
            <a:r>
              <a:rPr lang="en-US" sz="2000"/>
              <a:t>2400 people killed</a:t>
            </a:r>
          </a:p>
          <a:p>
            <a:pPr>
              <a:lnSpc>
                <a:spcPct val="90000"/>
              </a:lnSpc>
            </a:pPr>
            <a:r>
              <a:rPr lang="en-US" sz="2000"/>
              <a:t>1200 people wounded</a:t>
            </a:r>
          </a:p>
          <a:p>
            <a:pPr>
              <a:lnSpc>
                <a:spcPct val="90000"/>
              </a:lnSpc>
            </a:pPr>
            <a:r>
              <a:rPr lang="en-US" sz="2000"/>
              <a:t>5 battleships sunk</a:t>
            </a:r>
          </a:p>
          <a:p>
            <a:pPr>
              <a:lnSpc>
                <a:spcPct val="90000"/>
              </a:lnSpc>
            </a:pPr>
            <a:r>
              <a:rPr lang="en-US" sz="2000"/>
              <a:t>10 ships damaged</a:t>
            </a:r>
          </a:p>
          <a:p>
            <a:pPr>
              <a:lnSpc>
                <a:spcPct val="90000"/>
              </a:lnSpc>
            </a:pPr>
            <a:r>
              <a:rPr lang="en-US" sz="2000"/>
              <a:t>188 aircraft destroyed, 159 damaged</a:t>
            </a:r>
          </a:p>
          <a:p>
            <a:pPr>
              <a:lnSpc>
                <a:spcPct val="90000"/>
              </a:lnSpc>
            </a:pPr>
            <a:r>
              <a:rPr lang="en-US" sz="2000"/>
              <a:t>US Military caught unprepared</a:t>
            </a:r>
          </a:p>
          <a:p>
            <a:pPr>
              <a:lnSpc>
                <a:spcPct val="90000"/>
              </a:lnSpc>
            </a:pPr>
            <a:r>
              <a:rPr lang="en-US" sz="2000"/>
              <a:t>Country was shocked and devastated</a:t>
            </a:r>
          </a:p>
          <a:p>
            <a:pPr>
              <a:lnSpc>
                <a:spcPct val="90000"/>
              </a:lnSpc>
            </a:pPr>
            <a:r>
              <a:rPr lang="en-US" sz="2000"/>
              <a:t>Entered war with Japan </a:t>
            </a:r>
          </a:p>
        </p:txBody>
      </p:sp>
    </p:spTree>
    <p:extLst>
      <p:ext uri="{BB962C8B-B14F-4D97-AF65-F5344CB8AC3E}">
        <p14:creationId xmlns:p14="http://schemas.microsoft.com/office/powerpoint/2010/main" val="2201997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US Response</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199" y="1600200"/>
            <a:ext cx="4090737" cy="4525963"/>
          </a:xfrm>
        </p:spPr>
        <p:txBody>
          <a:bodyPr>
            <a:normAutofit lnSpcReduction="10000"/>
          </a:bodyPr>
          <a:lstStyle/>
          <a:p>
            <a:pPr>
              <a:lnSpc>
                <a:spcPct val="90000"/>
              </a:lnSpc>
            </a:pPr>
            <a:r>
              <a:rPr lang="en-US" sz="2600" dirty="0"/>
              <a:t>American readying for war</a:t>
            </a:r>
          </a:p>
          <a:p>
            <a:pPr>
              <a:lnSpc>
                <a:spcPct val="90000"/>
              </a:lnSpc>
            </a:pPr>
            <a:r>
              <a:rPr lang="en-US" sz="2600" dirty="0"/>
              <a:t>President asked for the military to respond</a:t>
            </a:r>
          </a:p>
          <a:p>
            <a:pPr>
              <a:lnSpc>
                <a:spcPct val="90000"/>
              </a:lnSpc>
            </a:pPr>
            <a:r>
              <a:rPr lang="en-US" sz="2600" dirty="0"/>
              <a:t>Navy developed a plan to attack Japan</a:t>
            </a:r>
          </a:p>
          <a:p>
            <a:pPr lvl="1">
              <a:lnSpc>
                <a:spcPct val="90000"/>
              </a:lnSpc>
            </a:pPr>
            <a:r>
              <a:rPr lang="en-US" sz="2600" dirty="0"/>
              <a:t>Fly Air Force bombers off an aircraft carrier</a:t>
            </a:r>
          </a:p>
          <a:p>
            <a:pPr lvl="1">
              <a:lnSpc>
                <a:spcPct val="90000"/>
              </a:lnSpc>
            </a:pPr>
            <a:r>
              <a:rPr lang="en-US" sz="2600" dirty="0"/>
              <a:t>Bomb targets in Japan</a:t>
            </a:r>
          </a:p>
          <a:p>
            <a:pPr lvl="1">
              <a:lnSpc>
                <a:spcPct val="90000"/>
              </a:lnSpc>
            </a:pPr>
            <a:r>
              <a:rPr lang="en-US" sz="2600" dirty="0"/>
              <a:t>Land bombers in Russia or China</a:t>
            </a:r>
          </a:p>
          <a:p>
            <a:pPr>
              <a:lnSpc>
                <a:spcPct val="90000"/>
              </a:lnSpc>
            </a:pPr>
            <a:r>
              <a:rPr lang="en-US" sz="2600" dirty="0"/>
              <a:t>Lt Col James Doolittle given the mission</a:t>
            </a:r>
          </a:p>
        </p:txBody>
      </p:sp>
      <p:pic>
        <p:nvPicPr>
          <p:cNvPr id="15362" name="Picture 2" descr="See the source image">
            <a:extLst>
              <a:ext uri="{FF2B5EF4-FFF2-40B4-BE49-F238E27FC236}">
                <a16:creationId xmlns:a16="http://schemas.microsoft.com/office/drawing/2014/main" id="{8676D7D7-FCE5-4F62-90A1-D86A34A7FC4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808"/>
          <a:stretch/>
        </p:blipFill>
        <p:spPr bwMode="auto">
          <a:xfrm>
            <a:off x="4654264" y="2133600"/>
            <a:ext cx="3947442" cy="2667000"/>
          </a:xfrm>
          <a:prstGeom prst="rect">
            <a:avLst/>
          </a:prstGeom>
          <a:solidFill>
            <a:srgbClr val="FFFFFF"/>
          </a:solidFill>
        </p:spPr>
      </p:pic>
    </p:spTree>
    <p:extLst>
      <p:ext uri="{BB962C8B-B14F-4D97-AF65-F5344CB8AC3E}">
        <p14:creationId xmlns:p14="http://schemas.microsoft.com/office/powerpoint/2010/main" val="1752427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56B140-6645-4B80-B1ED-E627E4AE0BBF}"/>
              </a:ext>
            </a:extLst>
          </p:cNvPr>
          <p:cNvSpPr>
            <a:spLocks noGrp="1"/>
          </p:cNvSpPr>
          <p:nvPr>
            <p:ph type="title"/>
          </p:nvPr>
        </p:nvSpPr>
        <p:spPr/>
        <p:txBody>
          <a:bodyPr/>
          <a:lstStyle/>
          <a:p>
            <a:r>
              <a:rPr lang="en-US" dirty="0"/>
              <a:t>3 Goals</a:t>
            </a:r>
          </a:p>
        </p:txBody>
      </p:sp>
      <p:sp>
        <p:nvSpPr>
          <p:cNvPr id="6" name="Content Placeholder 5">
            <a:extLst>
              <a:ext uri="{FF2B5EF4-FFF2-40B4-BE49-F238E27FC236}">
                <a16:creationId xmlns:a16="http://schemas.microsoft.com/office/drawing/2014/main" id="{32E57BD0-D298-4E75-9729-5C97B8BFA61E}"/>
              </a:ext>
            </a:extLst>
          </p:cNvPr>
          <p:cNvSpPr>
            <a:spLocks noGrp="1"/>
          </p:cNvSpPr>
          <p:nvPr>
            <p:ph idx="1"/>
          </p:nvPr>
        </p:nvSpPr>
        <p:spPr>
          <a:xfrm>
            <a:off x="438150" y="1905000"/>
            <a:ext cx="5105400" cy="4525963"/>
          </a:xfrm>
        </p:spPr>
        <p:txBody>
          <a:bodyPr/>
          <a:lstStyle/>
          <a:p>
            <a:r>
              <a:rPr lang="en-US" dirty="0"/>
              <a:t>Cause material damage</a:t>
            </a:r>
          </a:p>
          <a:p>
            <a:r>
              <a:rPr lang="en-US" dirty="0"/>
              <a:t>Morale: Boost American morale and lower Japanese morale</a:t>
            </a:r>
          </a:p>
          <a:p>
            <a:r>
              <a:rPr lang="en-US" dirty="0"/>
              <a:t>Get Japan to expend resources to guard Japan against future attack</a:t>
            </a:r>
          </a:p>
        </p:txBody>
      </p:sp>
      <p:pic>
        <p:nvPicPr>
          <p:cNvPr id="21506" name="Picture 2" descr="See the source image">
            <a:extLst>
              <a:ext uri="{FF2B5EF4-FFF2-40B4-BE49-F238E27FC236}">
                <a16:creationId xmlns:a16="http://schemas.microsoft.com/office/drawing/2014/main" id="{2C5B443A-CBA0-49C6-97FE-0E1F9D537C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167"/>
          <a:stretch/>
        </p:blipFill>
        <p:spPr bwMode="auto">
          <a:xfrm>
            <a:off x="5562600" y="1600200"/>
            <a:ext cx="2990919" cy="434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09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a:xfrm>
            <a:off x="1134687" y="274638"/>
            <a:ext cx="6858000" cy="1143000"/>
          </a:xfrm>
        </p:spPr>
        <p:txBody>
          <a:bodyPr anchor="ctr">
            <a:normAutofit/>
          </a:bodyPr>
          <a:lstStyle/>
          <a:p>
            <a:r>
              <a:rPr lang="en-US" dirty="0"/>
              <a:t>The Raiders</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sz="half" idx="1"/>
          </p:nvPr>
        </p:nvSpPr>
        <p:spPr>
          <a:xfrm>
            <a:off x="195421" y="1797748"/>
            <a:ext cx="4569083" cy="4191000"/>
          </a:xfrm>
        </p:spPr>
        <p:txBody>
          <a:bodyPr>
            <a:normAutofit fontScale="92500"/>
          </a:bodyPr>
          <a:lstStyle/>
          <a:p>
            <a:r>
              <a:rPr lang="en-US" dirty="0"/>
              <a:t>Commanded by LtCol Jimmy Doolittle</a:t>
            </a:r>
          </a:p>
          <a:p>
            <a:r>
              <a:rPr lang="en-US" dirty="0"/>
              <a:t>17</a:t>
            </a:r>
            <a:r>
              <a:rPr lang="en-US" baseline="30000" dirty="0"/>
              <a:t>th</a:t>
            </a:r>
            <a:r>
              <a:rPr lang="en-US" dirty="0"/>
              <a:t> Bombardment Group</a:t>
            </a:r>
          </a:p>
          <a:p>
            <a:r>
              <a:rPr lang="en-US" dirty="0"/>
              <a:t>Most experienced B-25 crews in the Air Corps</a:t>
            </a:r>
          </a:p>
          <a:p>
            <a:r>
              <a:rPr lang="en-US" dirty="0"/>
              <a:t>100% of unit volunteered for extremely dangerous mission</a:t>
            </a:r>
          </a:p>
          <a:p>
            <a:r>
              <a:rPr lang="en-US" dirty="0"/>
              <a:t>24 crews trained</a:t>
            </a:r>
          </a:p>
          <a:p>
            <a:r>
              <a:rPr lang="en-US" dirty="0"/>
              <a:t>16 crews did the mission</a:t>
            </a:r>
          </a:p>
          <a:p>
            <a:endParaRPr lang="en-US" dirty="0"/>
          </a:p>
        </p:txBody>
      </p:sp>
      <p:pic>
        <p:nvPicPr>
          <p:cNvPr id="16386" name="Picture 2" descr="See the source image">
            <a:extLst>
              <a:ext uri="{FF2B5EF4-FFF2-40B4-BE49-F238E27FC236}">
                <a16:creationId xmlns:a16="http://schemas.microsoft.com/office/drawing/2014/main" id="{6EC8B897-11E9-4331-AF46-2E35BB4609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64505" y="2590800"/>
            <a:ext cx="4038600" cy="2604897"/>
          </a:xfrm>
          <a:prstGeom prst="rect">
            <a:avLst/>
          </a:prstGeom>
          <a:solidFill>
            <a:srgbClr val="FFFFFF"/>
          </a:solidFill>
        </p:spPr>
      </p:pic>
    </p:spTree>
    <p:extLst>
      <p:ext uri="{BB962C8B-B14F-4D97-AF65-F5344CB8AC3E}">
        <p14:creationId xmlns:p14="http://schemas.microsoft.com/office/powerpoint/2010/main" val="32565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9C5C84-08F7-4298-92CF-8BC5A8C1A408}"/>
              </a:ext>
            </a:extLst>
          </p:cNvPr>
          <p:cNvSpPr>
            <a:spLocks noGrp="1"/>
          </p:cNvSpPr>
          <p:nvPr>
            <p:ph type="title"/>
          </p:nvPr>
        </p:nvSpPr>
        <p:spPr/>
        <p:txBody>
          <a:bodyPr/>
          <a:lstStyle/>
          <a:p>
            <a:r>
              <a:rPr lang="en-US" dirty="0"/>
              <a:t>Executing the Plan</a:t>
            </a:r>
          </a:p>
        </p:txBody>
      </p:sp>
      <p:sp>
        <p:nvSpPr>
          <p:cNvPr id="6" name="Content Placeholder 5">
            <a:extLst>
              <a:ext uri="{FF2B5EF4-FFF2-40B4-BE49-F238E27FC236}">
                <a16:creationId xmlns:a16="http://schemas.microsoft.com/office/drawing/2014/main" id="{A30FA5CF-C647-4428-8E75-362E74AF4EB1}"/>
              </a:ext>
            </a:extLst>
          </p:cNvPr>
          <p:cNvSpPr>
            <a:spLocks noGrp="1"/>
          </p:cNvSpPr>
          <p:nvPr>
            <p:ph idx="1"/>
          </p:nvPr>
        </p:nvSpPr>
        <p:spPr>
          <a:xfrm>
            <a:off x="457200" y="1600200"/>
            <a:ext cx="5105400" cy="4525963"/>
          </a:xfrm>
        </p:spPr>
        <p:txBody>
          <a:bodyPr>
            <a:normAutofit fontScale="92500" lnSpcReduction="20000"/>
          </a:bodyPr>
          <a:lstStyle/>
          <a:p>
            <a:r>
              <a:rPr lang="en-US" dirty="0"/>
              <a:t>Aircraft Carrier spotted 650 miles east of Japan</a:t>
            </a:r>
          </a:p>
          <a:p>
            <a:r>
              <a:rPr lang="en-US" dirty="0"/>
              <a:t>Launched raid early</a:t>
            </a:r>
          </a:p>
          <a:p>
            <a:r>
              <a:rPr lang="en-US" dirty="0"/>
              <a:t>Japanese still taken by surprise</a:t>
            </a:r>
          </a:p>
          <a:p>
            <a:r>
              <a:rPr lang="en-US" dirty="0"/>
              <a:t>Some targets hit, some not</a:t>
            </a:r>
          </a:p>
          <a:p>
            <a:r>
              <a:rPr lang="en-US" dirty="0"/>
              <a:t>All planes left Japanese airspace intact</a:t>
            </a:r>
          </a:p>
          <a:p>
            <a:r>
              <a:rPr lang="en-US" dirty="0"/>
              <a:t>15 to China, 1 to Russia (not in plan)</a:t>
            </a:r>
          </a:p>
        </p:txBody>
      </p:sp>
      <p:pic>
        <p:nvPicPr>
          <p:cNvPr id="19458" name="Picture 2" descr="See the source image">
            <a:extLst>
              <a:ext uri="{FF2B5EF4-FFF2-40B4-BE49-F238E27FC236}">
                <a16:creationId xmlns:a16="http://schemas.microsoft.com/office/drawing/2014/main" id="{DB78DAED-270A-4715-AD11-676722BDF7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69" r="9494"/>
          <a:stretch/>
        </p:blipFill>
        <p:spPr bwMode="auto">
          <a:xfrm>
            <a:off x="5200650" y="2209800"/>
            <a:ext cx="35052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009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The Targets</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p:txBody>
          <a:bodyPr>
            <a:normAutofit fontScale="85000" lnSpcReduction="20000"/>
          </a:bodyPr>
          <a:lstStyle/>
          <a:p>
            <a:r>
              <a:rPr lang="en-US" dirty="0"/>
              <a:t>Tokyo </a:t>
            </a:r>
          </a:p>
          <a:p>
            <a:r>
              <a:rPr lang="en-US" dirty="0"/>
              <a:t>Yokosuka </a:t>
            </a:r>
          </a:p>
          <a:p>
            <a:r>
              <a:rPr lang="en-US" dirty="0"/>
              <a:t>Yokohama </a:t>
            </a:r>
          </a:p>
          <a:p>
            <a:r>
              <a:rPr lang="en-US" dirty="0"/>
              <a:t>Kobe</a:t>
            </a:r>
          </a:p>
          <a:p>
            <a:r>
              <a:rPr lang="en-US" dirty="0"/>
              <a:t>Nagoya</a:t>
            </a:r>
          </a:p>
          <a:p>
            <a:endParaRPr lang="en-US" dirty="0"/>
          </a:p>
          <a:p>
            <a:r>
              <a:rPr lang="en-US" dirty="0"/>
              <a:t>Targets included an arsenal, factories, refineries, a dock yard, ship, steel works, and residential areas</a:t>
            </a:r>
          </a:p>
          <a:p>
            <a:r>
              <a:rPr lang="en-US" dirty="0"/>
              <a:t>One plane was slightly damaged by anti-aircraft fire. No others received battle damage.</a:t>
            </a:r>
          </a:p>
          <a:p>
            <a:r>
              <a:rPr lang="en-US" dirty="0"/>
              <a:t>No lasting significant damage was done by the raids</a:t>
            </a:r>
          </a:p>
          <a:p>
            <a:pPr marL="0" indent="0">
              <a:buNone/>
            </a:pPr>
            <a:endParaRPr lang="en-US" dirty="0"/>
          </a:p>
        </p:txBody>
      </p:sp>
      <p:pic>
        <p:nvPicPr>
          <p:cNvPr id="17410" name="Picture 2" descr="See the source image">
            <a:extLst>
              <a:ext uri="{FF2B5EF4-FFF2-40B4-BE49-F238E27FC236}">
                <a16:creationId xmlns:a16="http://schemas.microsoft.com/office/drawing/2014/main" id="{36C063AC-C534-4F00-82B3-9F2972C3AC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4" r="-615"/>
          <a:stretch/>
        </p:blipFill>
        <p:spPr bwMode="auto">
          <a:xfrm>
            <a:off x="2438400" y="1219200"/>
            <a:ext cx="6400799"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309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5E09-0506-4527-AE92-AF792364ABEF}"/>
              </a:ext>
            </a:extLst>
          </p:cNvPr>
          <p:cNvSpPr>
            <a:spLocks noGrp="1"/>
          </p:cNvSpPr>
          <p:nvPr>
            <p:ph type="title"/>
          </p:nvPr>
        </p:nvSpPr>
        <p:spPr>
          <a:xfrm>
            <a:off x="1134687" y="274638"/>
            <a:ext cx="6858000" cy="1143000"/>
          </a:xfrm>
        </p:spPr>
        <p:txBody>
          <a:bodyPr anchor="ctr">
            <a:normAutofit/>
          </a:bodyPr>
          <a:lstStyle/>
          <a:p>
            <a:r>
              <a:rPr lang="en-US" dirty="0"/>
              <a:t>The Get-Away Plan</a:t>
            </a:r>
          </a:p>
        </p:txBody>
      </p:sp>
      <p:sp>
        <p:nvSpPr>
          <p:cNvPr id="3" name="Content Placeholder 2">
            <a:extLst>
              <a:ext uri="{FF2B5EF4-FFF2-40B4-BE49-F238E27FC236}">
                <a16:creationId xmlns:a16="http://schemas.microsoft.com/office/drawing/2014/main" id="{882B6AC6-958A-4454-9558-B173451AF64F}"/>
              </a:ext>
            </a:extLst>
          </p:cNvPr>
          <p:cNvSpPr>
            <a:spLocks noGrp="1"/>
          </p:cNvSpPr>
          <p:nvPr>
            <p:ph sz="half" idx="1"/>
          </p:nvPr>
        </p:nvSpPr>
        <p:spPr>
          <a:xfrm>
            <a:off x="500856" y="1770462"/>
            <a:ext cx="4263885" cy="4525963"/>
          </a:xfrm>
        </p:spPr>
        <p:txBody>
          <a:bodyPr>
            <a:normAutofit/>
          </a:bodyPr>
          <a:lstStyle/>
          <a:p>
            <a:pPr>
              <a:lnSpc>
                <a:spcPct val="90000"/>
              </a:lnSpc>
            </a:pPr>
            <a:r>
              <a:rPr lang="en-US" sz="1800" dirty="0"/>
              <a:t>Planes headed to friendly China occupied by Japanese forces</a:t>
            </a:r>
          </a:p>
          <a:p>
            <a:pPr>
              <a:lnSpc>
                <a:spcPct val="90000"/>
              </a:lnSpc>
            </a:pPr>
            <a:r>
              <a:rPr lang="en-US" sz="1800" dirty="0"/>
              <a:t>Either land, refuel, get to Chongqing* or</a:t>
            </a:r>
          </a:p>
          <a:p>
            <a:pPr>
              <a:lnSpc>
                <a:spcPct val="90000"/>
              </a:lnSpc>
            </a:pPr>
            <a:r>
              <a:rPr lang="en-US" sz="1800" dirty="0"/>
              <a:t>Crash/bail out, get to Chongqing</a:t>
            </a:r>
          </a:p>
          <a:p>
            <a:pPr>
              <a:lnSpc>
                <a:spcPct val="90000"/>
              </a:lnSpc>
            </a:pPr>
            <a:r>
              <a:rPr lang="en-US" sz="1800" dirty="0"/>
              <a:t>One plane, low on fuel, went to Russia</a:t>
            </a:r>
          </a:p>
          <a:p>
            <a:pPr marL="400050" lvl="1" indent="0">
              <a:lnSpc>
                <a:spcPct val="90000"/>
              </a:lnSpc>
              <a:buNone/>
            </a:pPr>
            <a:r>
              <a:rPr lang="en-US" sz="1600" dirty="0"/>
              <a:t>(Russia had neutrality pact with Japan, had refused request for all planes to land there)</a:t>
            </a:r>
          </a:p>
          <a:p>
            <a:pPr>
              <a:lnSpc>
                <a:spcPct val="90000"/>
              </a:lnSpc>
            </a:pPr>
            <a:r>
              <a:rPr lang="en-US" sz="1800" dirty="0"/>
              <a:t>From Chongqing, they could be extracted</a:t>
            </a:r>
          </a:p>
          <a:p>
            <a:pPr>
              <a:lnSpc>
                <a:spcPct val="90000"/>
              </a:lnSpc>
            </a:pPr>
            <a:r>
              <a:rPr lang="en-US" sz="1800" dirty="0"/>
              <a:t>Crews were saved by Chinese civilians</a:t>
            </a:r>
          </a:p>
          <a:p>
            <a:pPr marL="0" indent="0">
              <a:lnSpc>
                <a:spcPct val="90000"/>
              </a:lnSpc>
              <a:spcBef>
                <a:spcPts val="1000"/>
              </a:spcBef>
              <a:buNone/>
            </a:pPr>
            <a:endParaRPr lang="en-US" sz="1800" dirty="0"/>
          </a:p>
          <a:p>
            <a:pPr marL="0" indent="0">
              <a:lnSpc>
                <a:spcPct val="90000"/>
              </a:lnSpc>
              <a:spcBef>
                <a:spcPts val="1000"/>
              </a:spcBef>
              <a:buNone/>
            </a:pPr>
            <a:r>
              <a:rPr lang="en-US" sz="1800" dirty="0"/>
              <a:t>* Chongqing was the capital of Nationalist China</a:t>
            </a:r>
          </a:p>
        </p:txBody>
      </p:sp>
      <p:pic>
        <p:nvPicPr>
          <p:cNvPr id="18434" name="Picture 2" descr="See the source image">
            <a:extLst>
              <a:ext uri="{FF2B5EF4-FFF2-40B4-BE49-F238E27FC236}">
                <a16:creationId xmlns:a16="http://schemas.microsoft.com/office/drawing/2014/main" id="{1DA8C921-BABF-4CA8-8093-8910F36012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66"/>
          <a:stretch/>
        </p:blipFill>
        <p:spPr bwMode="auto">
          <a:xfrm>
            <a:off x="4800600" y="1447865"/>
            <a:ext cx="3657600" cy="4830631"/>
          </a:xfrm>
          <a:prstGeom prst="rect">
            <a:avLst/>
          </a:prstGeom>
          <a:solidFill>
            <a:srgbClr val="FFFFFF"/>
          </a:solidFill>
        </p:spPr>
      </p:pic>
      <p:pic>
        <p:nvPicPr>
          <p:cNvPr id="4" name="Picture 2" descr="See the source image">
            <a:extLst>
              <a:ext uri="{FF2B5EF4-FFF2-40B4-BE49-F238E27FC236}">
                <a16:creationId xmlns:a16="http://schemas.microsoft.com/office/drawing/2014/main" id="{632591F1-CE18-44CC-A302-71F8F644E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14" t="2359" r="47360" b="85043"/>
          <a:stretch/>
        </p:blipFill>
        <p:spPr bwMode="auto">
          <a:xfrm>
            <a:off x="4800600" y="1403990"/>
            <a:ext cx="2877155" cy="914335"/>
          </a:xfrm>
          <a:prstGeom prst="rect">
            <a:avLst/>
          </a:prstGeom>
          <a:solidFill>
            <a:srgbClr val="FFFFFF"/>
          </a:solidFill>
        </p:spPr>
      </p:pic>
      <p:sp>
        <p:nvSpPr>
          <p:cNvPr id="6" name="Star: 5 Points 5">
            <a:extLst>
              <a:ext uri="{FF2B5EF4-FFF2-40B4-BE49-F238E27FC236}">
                <a16:creationId xmlns:a16="http://schemas.microsoft.com/office/drawing/2014/main" id="{ECCB8704-1489-42B6-9FF7-C1E5F012F319}"/>
              </a:ext>
            </a:extLst>
          </p:cNvPr>
          <p:cNvSpPr/>
          <p:nvPr/>
        </p:nvSpPr>
        <p:spPr>
          <a:xfrm>
            <a:off x="6817515" y="5193505"/>
            <a:ext cx="76200" cy="762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81E4FC36-41D3-4833-84F9-A567EA35B0D8}"/>
              </a:ext>
            </a:extLst>
          </p:cNvPr>
          <p:cNvSpPr/>
          <p:nvPr/>
        </p:nvSpPr>
        <p:spPr>
          <a:xfrm>
            <a:off x="1295400" y="5334000"/>
            <a:ext cx="228600" cy="2286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2666310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EEE944-C921-4220-9430-4ADA3C9A0861}"/>
              </a:ext>
            </a:extLst>
          </p:cNvPr>
          <p:cNvSpPr>
            <a:spLocks noGrp="1"/>
          </p:cNvSpPr>
          <p:nvPr>
            <p:ph type="title"/>
          </p:nvPr>
        </p:nvSpPr>
        <p:spPr/>
        <p:txBody>
          <a:bodyPr/>
          <a:lstStyle/>
          <a:p>
            <a:r>
              <a:rPr lang="en-US" dirty="0"/>
              <a:t>The Results</a:t>
            </a:r>
          </a:p>
        </p:txBody>
      </p:sp>
      <p:sp>
        <p:nvSpPr>
          <p:cNvPr id="6" name="Content Placeholder 5">
            <a:extLst>
              <a:ext uri="{FF2B5EF4-FFF2-40B4-BE49-F238E27FC236}">
                <a16:creationId xmlns:a16="http://schemas.microsoft.com/office/drawing/2014/main" id="{3553DC68-ECF0-4731-A845-6C4A86F391F8}"/>
              </a:ext>
            </a:extLst>
          </p:cNvPr>
          <p:cNvSpPr>
            <a:spLocks noGrp="1"/>
          </p:cNvSpPr>
          <p:nvPr>
            <p:ph idx="1"/>
          </p:nvPr>
        </p:nvSpPr>
        <p:spPr>
          <a:xfrm>
            <a:off x="457200" y="1600200"/>
            <a:ext cx="6019800" cy="4525963"/>
          </a:xfrm>
        </p:spPr>
        <p:txBody>
          <a:bodyPr>
            <a:normAutofit fontScale="77500" lnSpcReduction="20000"/>
          </a:bodyPr>
          <a:lstStyle/>
          <a:p>
            <a:r>
              <a:rPr lang="en-US" dirty="0"/>
              <a:t>Raid considered a great success</a:t>
            </a:r>
          </a:p>
          <a:p>
            <a:r>
              <a:rPr lang="en-US" dirty="0"/>
              <a:t>Little actual damage</a:t>
            </a:r>
          </a:p>
          <a:p>
            <a:r>
              <a:rPr lang="en-US" dirty="0"/>
              <a:t>Huge American morale boost</a:t>
            </a:r>
          </a:p>
          <a:p>
            <a:r>
              <a:rPr lang="en-US" dirty="0"/>
              <a:t>Stunned Japanese people – no one had thought they could be attacked in Japan</a:t>
            </a:r>
          </a:p>
          <a:p>
            <a:r>
              <a:rPr lang="en-US" dirty="0"/>
              <a:t>Caused Japan to bring some combat forces home to defend homeland</a:t>
            </a:r>
          </a:p>
          <a:p>
            <a:r>
              <a:rPr lang="en-US" dirty="0"/>
              <a:t>Pushed Japan into the Battle of Midway (big defeat)</a:t>
            </a:r>
          </a:p>
          <a:p>
            <a:r>
              <a:rPr lang="en-US" dirty="0"/>
              <a:t>Japanese Army went after Chinese who had helped crews. Decimated the area. 250,000 Chinese killed in retaliation.</a:t>
            </a:r>
          </a:p>
        </p:txBody>
      </p:sp>
      <p:pic>
        <p:nvPicPr>
          <p:cNvPr id="20482" name="Picture 2" descr="See the source image">
            <a:extLst>
              <a:ext uri="{FF2B5EF4-FFF2-40B4-BE49-F238E27FC236}">
                <a16:creationId xmlns:a16="http://schemas.microsoft.com/office/drawing/2014/main" id="{A60F8E20-3720-48A9-8696-D241311893B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609" b="90761" l="6286" r="92286">
                        <a14:foregroundMark x1="11714" y1="39402" x2="6571" y2="24728"/>
                        <a14:foregroundMark x1="6571" y1="24728" x2="6857" y2="19565"/>
                        <a14:foregroundMark x1="48857" y1="8152" x2="48857" y2="8152"/>
                        <a14:foregroundMark x1="92571" y1="23098" x2="92571" y2="23098"/>
                        <a14:foregroundMark x1="77429" y1="90761" x2="77429" y2="90761"/>
                      </a14:backgroundRemoval>
                    </a14:imgEffect>
                  </a14:imgLayer>
                </a14:imgProps>
              </a:ext>
              <a:ext uri="{28A0092B-C50C-407E-A947-70E740481C1C}">
                <a14:useLocalDpi xmlns:a14="http://schemas.microsoft.com/office/drawing/2010/main" val="0"/>
              </a:ext>
            </a:extLst>
          </a:blip>
          <a:srcRect/>
          <a:stretch>
            <a:fillRect/>
          </a:stretch>
        </p:blipFill>
        <p:spPr bwMode="auto">
          <a:xfrm>
            <a:off x="5638800" y="2932176"/>
            <a:ext cx="3733800" cy="392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12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6350-FA9D-435B-8053-EA6D4CCBA3F7}"/>
              </a:ext>
            </a:extLst>
          </p:cNvPr>
          <p:cNvSpPr>
            <a:spLocks noGrp="1"/>
          </p:cNvSpPr>
          <p:nvPr>
            <p:ph type="title"/>
          </p:nvPr>
        </p:nvSpPr>
        <p:spPr/>
        <p:txBody>
          <a:bodyPr/>
          <a:lstStyle/>
          <a:p>
            <a:r>
              <a:rPr lang="en-US" dirty="0"/>
              <a:t>The Results</a:t>
            </a:r>
          </a:p>
        </p:txBody>
      </p:sp>
      <p:sp>
        <p:nvSpPr>
          <p:cNvPr id="3" name="Content Placeholder 2">
            <a:extLst>
              <a:ext uri="{FF2B5EF4-FFF2-40B4-BE49-F238E27FC236}">
                <a16:creationId xmlns:a16="http://schemas.microsoft.com/office/drawing/2014/main" id="{C654875D-E4A0-4D6A-B95A-A008A20C7D71}"/>
              </a:ext>
            </a:extLst>
          </p:cNvPr>
          <p:cNvSpPr>
            <a:spLocks noGrp="1"/>
          </p:cNvSpPr>
          <p:nvPr>
            <p:ph idx="1"/>
          </p:nvPr>
        </p:nvSpPr>
        <p:spPr/>
        <p:txBody>
          <a:bodyPr>
            <a:normAutofit fontScale="85000" lnSpcReduction="20000"/>
          </a:bodyPr>
          <a:lstStyle/>
          <a:p>
            <a:r>
              <a:rPr lang="en-US" dirty="0"/>
              <a:t>2 Crews captured by Japanese</a:t>
            </a:r>
          </a:p>
          <a:p>
            <a:pPr lvl="1"/>
            <a:r>
              <a:rPr lang="en-US" dirty="0"/>
              <a:t>8 airmen captured; 3 executed; 1 died in captivity; 4 survived the war as prisoners of war</a:t>
            </a:r>
          </a:p>
          <a:p>
            <a:r>
              <a:rPr lang="en-US" dirty="0"/>
              <a:t>13 Crews eventually evacuated from China</a:t>
            </a:r>
          </a:p>
          <a:p>
            <a:r>
              <a:rPr lang="en-US" dirty="0"/>
              <a:t>1 Crew interned in Russia; ‘escaped’ in 1943</a:t>
            </a:r>
          </a:p>
          <a:p>
            <a:r>
              <a:rPr lang="en-US" dirty="0"/>
              <a:t>Most of the airmen went on to fight in WW2</a:t>
            </a:r>
          </a:p>
          <a:p>
            <a:r>
              <a:rPr lang="en-US" dirty="0"/>
              <a:t>Doolittle promoted to Brigadier General, awarded Congressional Medal of Honor</a:t>
            </a:r>
          </a:p>
          <a:p>
            <a:r>
              <a:rPr lang="en-US" dirty="0"/>
              <a:t>All others promoted, awarded Distinguished Flying Cross &amp; Chinese award</a:t>
            </a:r>
          </a:p>
          <a:p>
            <a:r>
              <a:rPr lang="en-US" dirty="0"/>
              <a:t>2015: Congressional Gold Medal awarded</a:t>
            </a:r>
          </a:p>
        </p:txBody>
      </p:sp>
    </p:spTree>
    <p:extLst>
      <p:ext uri="{BB962C8B-B14F-4D97-AF65-F5344CB8AC3E}">
        <p14:creationId xmlns:p14="http://schemas.microsoft.com/office/powerpoint/2010/main" val="144279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Name a symbol of Native American tradition that you still see used in Native American culture today.</a:t>
            </a:r>
          </a:p>
          <a:p>
            <a:pPr marL="514350" indent="-514350">
              <a:lnSpc>
                <a:spcPct val="110000"/>
              </a:lnSpc>
              <a:spcBef>
                <a:spcPts val="0"/>
              </a:spcBef>
              <a:buFont typeface="+mj-lt"/>
              <a:buAutoNum type="arabicPeriod"/>
            </a:pPr>
            <a:r>
              <a:rPr lang="en-US" dirty="0"/>
              <a:t>How are symbols of Native American culture used to preserve their culture today?</a:t>
            </a:r>
          </a:p>
          <a:p>
            <a:pPr marL="514350" indent="-514350">
              <a:lnSpc>
                <a:spcPct val="110000"/>
              </a:lnSpc>
              <a:spcBef>
                <a:spcPts val="0"/>
              </a:spcBef>
              <a:buFont typeface="+mj-lt"/>
              <a:buAutoNum type="arabicPeriod"/>
            </a:pPr>
            <a:r>
              <a:rPr lang="en-US" dirty="0"/>
              <a:t>Who was Lori Piestewa?</a:t>
            </a:r>
          </a:p>
          <a:p>
            <a:pPr marL="514350" indent="-514350">
              <a:lnSpc>
                <a:spcPct val="110000"/>
              </a:lnSpc>
              <a:spcBef>
                <a:spcPts val="0"/>
              </a:spcBef>
              <a:buFont typeface="+mj-lt"/>
              <a:buAutoNum type="arabicPeriod"/>
            </a:pPr>
            <a:r>
              <a:rPr lang="en-US" dirty="0"/>
              <a:t>Describe the Warrior Tradition in your own words.</a:t>
            </a:r>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7232754" y="457200"/>
            <a:ext cx="1911246" cy="151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247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299CE9-CEE2-4913-A8D0-D2B9A653D8B9}"/>
              </a:ext>
            </a:extLst>
          </p:cNvPr>
          <p:cNvSpPr>
            <a:spLocks noGrp="1"/>
          </p:cNvSpPr>
          <p:nvPr>
            <p:ph type="title"/>
          </p:nvPr>
        </p:nvSpPr>
        <p:spPr>
          <a:xfrm>
            <a:off x="1219200" y="160337"/>
            <a:ext cx="7162800" cy="1143000"/>
          </a:xfrm>
        </p:spPr>
        <p:txBody>
          <a:bodyPr/>
          <a:lstStyle/>
          <a:p>
            <a:r>
              <a:rPr lang="en-US" dirty="0"/>
              <a:t>Videos</a:t>
            </a:r>
          </a:p>
        </p:txBody>
      </p:sp>
      <p:pic>
        <p:nvPicPr>
          <p:cNvPr id="4" name="Online Media 3" title="The Doolitte Raid on Tokyo (1942): The US Strikes Back | Battle 360 | History">
            <a:hlinkClick r:id="" action="ppaction://media"/>
            <a:extLst>
              <a:ext uri="{FF2B5EF4-FFF2-40B4-BE49-F238E27FC236}">
                <a16:creationId xmlns:a16="http://schemas.microsoft.com/office/drawing/2014/main" id="{8219D5A4-25BD-4D9C-B3F2-44E1D71A7B09}"/>
              </a:ext>
            </a:extLst>
          </p:cNvPr>
          <p:cNvPicPr>
            <a:picLocks noRot="1" noChangeAspect="1"/>
          </p:cNvPicPr>
          <p:nvPr>
            <a:videoFile r:link="rId1"/>
          </p:nvPr>
        </p:nvPicPr>
        <p:blipFill>
          <a:blip r:embed="rId4"/>
          <a:stretch>
            <a:fillRect/>
          </a:stretch>
        </p:blipFill>
        <p:spPr>
          <a:xfrm>
            <a:off x="4343400" y="1156663"/>
            <a:ext cx="4800601" cy="2700338"/>
          </a:xfrm>
          <a:prstGeom prst="rect">
            <a:avLst/>
          </a:prstGeom>
          <a:noFill/>
        </p:spPr>
      </p:pic>
      <p:pic>
        <p:nvPicPr>
          <p:cNvPr id="5" name="Online Media 4" title="JIMMY DOOLITTLE  &quot;THE GREATEST DRAMA&quot;  DOOLITTLE RAID ON TOKYO 45564">
            <a:hlinkClick r:id="" action="ppaction://media"/>
            <a:extLst>
              <a:ext uri="{FF2B5EF4-FFF2-40B4-BE49-F238E27FC236}">
                <a16:creationId xmlns:a16="http://schemas.microsoft.com/office/drawing/2014/main" id="{1F2D4947-893C-4CFF-B939-532FDD69203F}"/>
              </a:ext>
            </a:extLst>
          </p:cNvPr>
          <p:cNvPicPr>
            <a:picLocks noRot="1" noChangeAspect="1"/>
          </p:cNvPicPr>
          <p:nvPr>
            <a:videoFile r:link="rId2"/>
          </p:nvPr>
        </p:nvPicPr>
        <p:blipFill>
          <a:blip r:embed="rId5"/>
          <a:stretch>
            <a:fillRect/>
          </a:stretch>
        </p:blipFill>
        <p:spPr>
          <a:xfrm>
            <a:off x="152400" y="3997325"/>
            <a:ext cx="4800600" cy="2700338"/>
          </a:xfrm>
          <a:prstGeom prst="rect">
            <a:avLst/>
          </a:prstGeom>
        </p:spPr>
      </p:pic>
      <p:sp>
        <p:nvSpPr>
          <p:cNvPr id="6" name="TextBox 5">
            <a:extLst>
              <a:ext uri="{FF2B5EF4-FFF2-40B4-BE49-F238E27FC236}">
                <a16:creationId xmlns:a16="http://schemas.microsoft.com/office/drawing/2014/main" id="{8E54F392-19C1-4D26-9A3C-394BE72CF68F}"/>
              </a:ext>
            </a:extLst>
          </p:cNvPr>
          <p:cNvSpPr txBox="1"/>
          <p:nvPr/>
        </p:nvSpPr>
        <p:spPr>
          <a:xfrm>
            <a:off x="5410200" y="5162828"/>
            <a:ext cx="3352800" cy="646331"/>
          </a:xfrm>
          <a:prstGeom prst="rect">
            <a:avLst/>
          </a:prstGeom>
          <a:noFill/>
        </p:spPr>
        <p:txBody>
          <a:bodyPr wrap="square" rtlCol="0">
            <a:spAutoFit/>
          </a:bodyPr>
          <a:lstStyle/>
          <a:p>
            <a:r>
              <a:rPr lang="en-US" b="1" dirty="0"/>
              <a:t>Doolittle Raiders: A China Story:</a:t>
            </a:r>
            <a:endParaRPr lang="en-US" b="1" dirty="0">
              <a:hlinkClick r:id="rId6"/>
            </a:endParaRPr>
          </a:p>
          <a:p>
            <a:r>
              <a:rPr lang="en-US" dirty="0">
                <a:hlinkClick r:id="rId6"/>
              </a:rPr>
              <a:t>https://vimeo.com/266803924</a:t>
            </a:r>
            <a:r>
              <a:rPr lang="en-US" dirty="0"/>
              <a:t> </a:t>
            </a:r>
          </a:p>
        </p:txBody>
      </p:sp>
    </p:spTree>
    <p:extLst>
      <p:ext uri="{BB962C8B-B14F-4D97-AF65-F5344CB8AC3E}">
        <p14:creationId xmlns:p14="http://schemas.microsoft.com/office/powerpoint/2010/main" val="56982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The plan was to attack _______ from an _______  _______ and land in ________.</a:t>
            </a:r>
          </a:p>
          <a:p>
            <a:pPr marL="514350" indent="-514350">
              <a:lnSpc>
                <a:spcPct val="110000"/>
              </a:lnSpc>
              <a:spcBef>
                <a:spcPts val="0"/>
              </a:spcBef>
              <a:buFont typeface="+mj-lt"/>
              <a:buAutoNum type="arabicPeriod"/>
            </a:pPr>
            <a:r>
              <a:rPr lang="en-US" dirty="0"/>
              <a:t>The Commander of the Raid was _______.</a:t>
            </a:r>
          </a:p>
          <a:p>
            <a:pPr marL="514350" indent="-514350">
              <a:lnSpc>
                <a:spcPct val="110000"/>
              </a:lnSpc>
              <a:spcBef>
                <a:spcPts val="0"/>
              </a:spcBef>
              <a:buFont typeface="+mj-lt"/>
              <a:buAutoNum type="arabicPeriod"/>
            </a:pPr>
            <a:r>
              <a:rPr lang="en-US" dirty="0"/>
              <a:t>The raiders crash landed or bailed out and were helped to safety by _____________.</a:t>
            </a:r>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934200" y="32975"/>
            <a:ext cx="2084294" cy="165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737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Navajo Code Talkers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10"/>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Navajo Code Talkers, what they accomplished, and how.</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Who were the Navajo Code Talkers, what did they accomplish, and how did they do it?</a:t>
            </a:r>
            <a:endParaRPr lang="en-US" sz="4000" dirty="0">
              <a:solidFill>
                <a:schemeClr val="tx1"/>
              </a:solidFill>
            </a:endParaRPr>
          </a:p>
        </p:txBody>
      </p:sp>
    </p:spTree>
    <p:extLst>
      <p:ext uri="{BB962C8B-B14F-4D97-AF65-F5344CB8AC3E}">
        <p14:creationId xmlns:p14="http://schemas.microsoft.com/office/powerpoint/2010/main" val="1822968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8233-E662-4193-B78B-45E5D348C0C1}"/>
              </a:ext>
            </a:extLst>
          </p:cNvPr>
          <p:cNvSpPr>
            <a:spLocks noGrp="1"/>
          </p:cNvSpPr>
          <p:nvPr>
            <p:ph type="title"/>
          </p:nvPr>
        </p:nvSpPr>
        <p:spPr/>
        <p:txBody>
          <a:bodyPr/>
          <a:lstStyle/>
          <a:p>
            <a:r>
              <a:rPr lang="en-US" dirty="0"/>
              <a:t>Video</a:t>
            </a:r>
          </a:p>
        </p:txBody>
      </p:sp>
      <p:sp>
        <p:nvSpPr>
          <p:cNvPr id="3" name="Content Placeholder 2">
            <a:extLst>
              <a:ext uri="{FF2B5EF4-FFF2-40B4-BE49-F238E27FC236}">
                <a16:creationId xmlns:a16="http://schemas.microsoft.com/office/drawing/2014/main" id="{22997AA7-DC8F-445F-ABE0-91E9648BDF35}"/>
              </a:ext>
            </a:extLst>
          </p:cNvPr>
          <p:cNvSpPr>
            <a:spLocks noGrp="1"/>
          </p:cNvSpPr>
          <p:nvPr>
            <p:ph idx="1"/>
          </p:nvPr>
        </p:nvSpPr>
        <p:spPr/>
        <p:txBody>
          <a:bodyPr/>
          <a:lstStyle/>
          <a:p>
            <a:pPr marL="0" indent="0">
              <a:buNone/>
            </a:pPr>
            <a:r>
              <a:rPr lang="en-US" sz="4000" dirty="0"/>
              <a:t>Go to:</a:t>
            </a:r>
          </a:p>
          <a:p>
            <a:pPr marL="0" indent="0">
              <a:buNone/>
            </a:pPr>
            <a:endParaRPr lang="en-US" sz="4000" dirty="0"/>
          </a:p>
          <a:p>
            <a:pPr marL="0" indent="0">
              <a:buNone/>
            </a:pP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https://navajocodetalkers.org/story-of-the-navajo-code-talkers/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268620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Context</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600200"/>
            <a:ext cx="4038600" cy="4525963"/>
          </a:xfrm>
        </p:spPr>
        <p:txBody>
          <a:bodyPr>
            <a:normAutofit/>
          </a:bodyPr>
          <a:lstStyle/>
          <a:p>
            <a:pPr>
              <a:lnSpc>
                <a:spcPct val="90000"/>
              </a:lnSpc>
            </a:pPr>
            <a:r>
              <a:rPr lang="en-US" sz="2000" dirty="0"/>
              <a:t>Early in World War II</a:t>
            </a:r>
          </a:p>
          <a:p>
            <a:pPr>
              <a:lnSpc>
                <a:spcPct val="90000"/>
              </a:lnSpc>
            </a:pPr>
            <a:r>
              <a:rPr lang="en-US" sz="2000" dirty="0"/>
              <a:t>Marines looking for ways to quickly encrypt and decrypt messages on the battlefield</a:t>
            </a:r>
          </a:p>
          <a:p>
            <a:pPr>
              <a:lnSpc>
                <a:spcPct val="90000"/>
              </a:lnSpc>
            </a:pPr>
            <a:r>
              <a:rPr lang="en-US" sz="2000" dirty="0"/>
              <a:t>Philip Johnston recommended Navajos</a:t>
            </a:r>
          </a:p>
          <a:p>
            <a:pPr lvl="1">
              <a:lnSpc>
                <a:spcPct val="90000"/>
              </a:lnSpc>
            </a:pPr>
            <a:r>
              <a:rPr lang="en-US" sz="2000" dirty="0"/>
              <a:t>He grew up on reservation speaking Navajo</a:t>
            </a:r>
          </a:p>
          <a:p>
            <a:pPr lvl="1">
              <a:lnSpc>
                <a:spcPct val="90000"/>
              </a:lnSpc>
            </a:pPr>
            <a:r>
              <a:rPr lang="en-US" sz="2000" dirty="0"/>
              <a:t>Native American languages had been used in WW1</a:t>
            </a:r>
          </a:p>
          <a:p>
            <a:pPr lvl="1">
              <a:lnSpc>
                <a:spcPct val="90000"/>
              </a:lnSpc>
            </a:pPr>
            <a:r>
              <a:rPr lang="en-US" sz="2000" dirty="0"/>
              <a:t>He designed a way to encode the language</a:t>
            </a:r>
          </a:p>
          <a:p>
            <a:pPr lvl="1">
              <a:lnSpc>
                <a:spcPct val="90000"/>
              </a:lnSpc>
            </a:pPr>
            <a:r>
              <a:rPr lang="en-US" sz="2000" dirty="0"/>
              <a:t>Pitched it to the Marines</a:t>
            </a:r>
          </a:p>
          <a:p>
            <a:pPr lvl="1">
              <a:lnSpc>
                <a:spcPct val="90000"/>
              </a:lnSpc>
            </a:pPr>
            <a:r>
              <a:rPr lang="en-US" sz="2000" dirty="0"/>
              <a:t>They approved it</a:t>
            </a:r>
          </a:p>
        </p:txBody>
      </p:sp>
      <p:pic>
        <p:nvPicPr>
          <p:cNvPr id="6" name="Picture 5" descr="See the source image">
            <a:extLst>
              <a:ext uri="{FF2B5EF4-FFF2-40B4-BE49-F238E27FC236}">
                <a16:creationId xmlns:a16="http://schemas.microsoft.com/office/drawing/2014/main" id="{1438007D-F2EC-4C30-8202-A86588EEC752}"/>
              </a:ext>
            </a:extLst>
          </p:cNvPr>
          <p:cNvPicPr/>
          <p:nvPr/>
        </p:nvPicPr>
        <p:blipFill rotWithShape="1">
          <a:blip r:embed="rId2">
            <a:extLst>
              <a:ext uri="{28A0092B-C50C-407E-A947-70E740481C1C}">
                <a14:useLocalDpi xmlns:a14="http://schemas.microsoft.com/office/drawing/2010/main" val="0"/>
              </a:ext>
            </a:extLst>
          </a:blip>
          <a:srcRect l="33075" r="3" b="3"/>
          <a:stretch/>
        </p:blipFill>
        <p:spPr bwMode="auto">
          <a:xfrm>
            <a:off x="4648200" y="1600200"/>
            <a:ext cx="4038600" cy="4525963"/>
          </a:xfrm>
          <a:prstGeom prst="rect">
            <a:avLst/>
          </a:prstGeom>
          <a:noFill/>
          <a:ln>
            <a:noFill/>
          </a:ln>
        </p:spPr>
      </p:pic>
    </p:spTree>
    <p:extLst>
      <p:ext uri="{BB962C8B-B14F-4D97-AF65-F5344CB8AC3E}">
        <p14:creationId xmlns:p14="http://schemas.microsoft.com/office/powerpoint/2010/main" val="3559613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p:txBody>
          <a:bodyPr>
            <a:normAutofit fontScale="90000"/>
          </a:bodyPr>
          <a:lstStyle/>
          <a:p>
            <a:r>
              <a:rPr lang="en-US" sz="4900" dirty="0"/>
              <a:t>President Bush’s Speech</a:t>
            </a:r>
            <a:br>
              <a:rPr lang="en-US" dirty="0"/>
            </a:br>
            <a:r>
              <a:rPr lang="en-US" dirty="0"/>
              <a:t>Congressional Gold Medal</a:t>
            </a:r>
          </a:p>
        </p:txBody>
      </p:sp>
      <p:pic>
        <p:nvPicPr>
          <p:cNvPr id="2" name="Online Media 1" title="Navajo Code Talkers">
            <a:hlinkClick r:id="" action="ppaction://media"/>
            <a:extLst>
              <a:ext uri="{FF2B5EF4-FFF2-40B4-BE49-F238E27FC236}">
                <a16:creationId xmlns:a16="http://schemas.microsoft.com/office/drawing/2014/main" id="{105E9356-941D-4358-9F9C-4281E7CB1A88}"/>
              </a:ext>
            </a:extLst>
          </p:cNvPr>
          <p:cNvPicPr>
            <a:picLocks noRot="1" noChangeAspect="1"/>
          </p:cNvPicPr>
          <p:nvPr>
            <a:videoFile r:link="rId1"/>
          </p:nvPr>
        </p:nvPicPr>
        <p:blipFill>
          <a:blip r:embed="rId3"/>
          <a:stretch>
            <a:fillRect/>
          </a:stretch>
        </p:blipFill>
        <p:spPr>
          <a:xfrm>
            <a:off x="1524000" y="2133600"/>
            <a:ext cx="6096000" cy="3429000"/>
          </a:xfrm>
          <a:prstGeom prst="rect">
            <a:avLst/>
          </a:prstGeom>
        </p:spPr>
      </p:pic>
    </p:spTree>
    <p:extLst>
      <p:ext uri="{BB962C8B-B14F-4D97-AF65-F5344CB8AC3E}">
        <p14:creationId xmlns:p14="http://schemas.microsoft.com/office/powerpoint/2010/main" val="142374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Navajo Code Talkers</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p:txBody>
          <a:bodyPr/>
          <a:lstStyle/>
          <a:p>
            <a:r>
              <a:rPr lang="en-US" dirty="0"/>
              <a:t>Program started with 29 Navajos</a:t>
            </a:r>
          </a:p>
          <a:p>
            <a:r>
              <a:rPr lang="en-US" dirty="0"/>
              <a:t>Trained as Marines</a:t>
            </a:r>
          </a:p>
          <a:p>
            <a:r>
              <a:rPr lang="en-US" dirty="0"/>
              <a:t>Developed and learned code</a:t>
            </a:r>
          </a:p>
          <a:p>
            <a:r>
              <a:rPr lang="en-US" dirty="0"/>
              <a:t>About 400 Navajos eventually served</a:t>
            </a:r>
          </a:p>
          <a:p>
            <a:r>
              <a:rPr lang="en-US" dirty="0"/>
              <a:t>Participated in every major battle in the Pacific</a:t>
            </a:r>
          </a:p>
          <a:p>
            <a:r>
              <a:rPr lang="en-US" dirty="0"/>
              <a:t>13 were killed in action</a:t>
            </a:r>
          </a:p>
          <a:p>
            <a:r>
              <a:rPr lang="en-US" dirty="0"/>
              <a:t>The code was never broken by the Japanese</a:t>
            </a:r>
          </a:p>
        </p:txBody>
      </p:sp>
    </p:spTree>
    <p:extLst>
      <p:ext uri="{BB962C8B-B14F-4D97-AF65-F5344CB8AC3E}">
        <p14:creationId xmlns:p14="http://schemas.microsoft.com/office/powerpoint/2010/main" val="1230859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Practical Exercise</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p:txBody>
          <a:bodyPr/>
          <a:lstStyle/>
          <a:p>
            <a:pPr>
              <a:buFont typeface="+mj-lt"/>
              <a:buAutoNum type="arabicPeriod"/>
            </a:pPr>
            <a:r>
              <a:rPr lang="en-US" sz="18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Get the code at </a:t>
            </a:r>
            <a:r>
              <a:rPr lang="en-US" sz="1800" i="1" u="sng"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hlinkClick r:id="rId2"/>
              </a:rPr>
              <a:t>https://www.history.navy.mil/research/library/online-reading-room/title-list-alphabetically/n/navajo-code-talker-dictionary.html</a:t>
            </a:r>
            <a:endParaRPr lang="en-US" sz="1800" i="1" u="sng"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i="1" u="sng" dirty="0">
              <a:solidFill>
                <a:srgbClr val="4F81BD"/>
              </a:solidFill>
              <a:latin typeface="Calibri" panose="020F0502020204030204" pitchFamily="34" charset="0"/>
              <a:cs typeface="Times New Roman" panose="02020603050405020304" pitchFamily="18" charset="0"/>
            </a:endParaRPr>
          </a:p>
          <a:p>
            <a:pPr>
              <a:buFont typeface="+mj-lt"/>
              <a:buAutoNum type="arabicPeriod" startAt="2"/>
            </a:pPr>
            <a:r>
              <a:rPr lang="en-US" sz="1800" b="1" dirty="0">
                <a:effectLst/>
                <a:latin typeface="Calibri" panose="020F0502020204030204" pitchFamily="34" charset="0"/>
                <a:ea typeface="Calibri" panose="020F0502020204030204" pitchFamily="34" charset="0"/>
                <a:cs typeface="Times New Roman" panose="02020603050405020304" pitchFamily="18" charset="0"/>
              </a:rPr>
              <a:t>YIL-TAS SEIS BE-DELH-NEED.  BA-GOSHI BE-LA-SANA BE DZEH D-AH KLESH YAH-TAY-GO-E-ELAH BILH(W) BAH-HAS-TKIH!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r>
              <a:rPr lang="en-US" sz="2800" dirty="0"/>
              <a:t>A Navajo Code-Talker could decode this in seconds!</a:t>
            </a:r>
          </a:p>
        </p:txBody>
      </p:sp>
    </p:spTree>
    <p:extLst>
      <p:ext uri="{BB962C8B-B14F-4D97-AF65-F5344CB8AC3E}">
        <p14:creationId xmlns:p14="http://schemas.microsoft.com/office/powerpoint/2010/main" val="2771484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AD102-650C-46D2-AB9D-8344DB41DCC2}"/>
              </a:ext>
            </a:extLst>
          </p:cNvPr>
          <p:cNvSpPr>
            <a:spLocks noGrp="1"/>
          </p:cNvSpPr>
          <p:nvPr>
            <p:ph type="title"/>
          </p:nvPr>
        </p:nvSpPr>
        <p:spPr/>
        <p:txBody>
          <a:bodyPr/>
          <a:lstStyle/>
          <a:p>
            <a:r>
              <a:rPr lang="en-US" dirty="0"/>
              <a:t>The Code</a:t>
            </a:r>
          </a:p>
        </p:txBody>
      </p:sp>
      <p:sp>
        <p:nvSpPr>
          <p:cNvPr id="3" name="Content Placeholder 2">
            <a:extLst>
              <a:ext uri="{FF2B5EF4-FFF2-40B4-BE49-F238E27FC236}">
                <a16:creationId xmlns:a16="http://schemas.microsoft.com/office/drawing/2014/main" id="{6C008BA8-9B06-425E-9708-CA40DABC8670}"/>
              </a:ext>
            </a:extLst>
          </p:cNvPr>
          <p:cNvSpPr>
            <a:spLocks noGrp="1"/>
          </p:cNvSpPr>
          <p:nvPr>
            <p:ph idx="1"/>
          </p:nvPr>
        </p:nvSpPr>
        <p:spPr/>
        <p:txBody>
          <a:bodyPr/>
          <a:lstStyle/>
          <a:p>
            <a:r>
              <a:rPr lang="en-US" dirty="0"/>
              <a:t>Two Parts:</a:t>
            </a:r>
          </a:p>
          <a:p>
            <a:pPr lvl="1"/>
            <a:r>
              <a:rPr lang="en-US" dirty="0"/>
              <a:t>Common military words</a:t>
            </a:r>
          </a:p>
          <a:p>
            <a:pPr lvl="1"/>
            <a:r>
              <a:rPr lang="en-US" dirty="0"/>
              <a:t>Alphabet</a:t>
            </a:r>
          </a:p>
          <a:p>
            <a:r>
              <a:rPr lang="en-US" dirty="0"/>
              <a:t>The designers translated military words that aren’t in the Navajo language, or used descriptive words</a:t>
            </a:r>
          </a:p>
          <a:p>
            <a:pPr lvl="1"/>
            <a:r>
              <a:rPr lang="en-US" dirty="0"/>
              <a:t>Dive Bomber:  </a:t>
            </a:r>
            <a:r>
              <a:rPr lang="en-US" b="1" i="1" dirty="0">
                <a:solidFill>
                  <a:srgbClr val="FF0000"/>
                </a:solidFill>
              </a:rPr>
              <a:t>GINI</a:t>
            </a:r>
            <a:r>
              <a:rPr lang="en-US" dirty="0"/>
              <a:t>	(Chicken Hawk)</a:t>
            </a:r>
          </a:p>
          <a:p>
            <a:pPr lvl="1"/>
            <a:r>
              <a:rPr lang="en-US" dirty="0"/>
              <a:t>Observation Plane:  </a:t>
            </a:r>
            <a:r>
              <a:rPr lang="en-US" b="1" i="1" dirty="0">
                <a:solidFill>
                  <a:srgbClr val="FF0000"/>
                </a:solidFill>
              </a:rPr>
              <a:t>NE-AS-JAH</a:t>
            </a:r>
            <a:r>
              <a:rPr lang="en-US" dirty="0"/>
              <a:t> (Owl)</a:t>
            </a:r>
          </a:p>
          <a:p>
            <a:pPr lvl="1"/>
            <a:endParaRPr lang="en-US" dirty="0"/>
          </a:p>
        </p:txBody>
      </p:sp>
    </p:spTree>
    <p:extLst>
      <p:ext uri="{BB962C8B-B14F-4D97-AF65-F5344CB8AC3E}">
        <p14:creationId xmlns:p14="http://schemas.microsoft.com/office/powerpoint/2010/main" val="4157715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065-62C8-4A30-8850-D280F972B28D}"/>
              </a:ext>
            </a:extLst>
          </p:cNvPr>
          <p:cNvSpPr>
            <a:spLocks noGrp="1"/>
          </p:cNvSpPr>
          <p:nvPr>
            <p:ph type="title"/>
          </p:nvPr>
        </p:nvSpPr>
        <p:spPr/>
        <p:txBody>
          <a:bodyPr/>
          <a:lstStyle/>
          <a:p>
            <a:r>
              <a:rPr lang="en-US" dirty="0"/>
              <a:t>Alphabet Code</a:t>
            </a:r>
          </a:p>
        </p:txBody>
      </p:sp>
      <p:sp>
        <p:nvSpPr>
          <p:cNvPr id="3" name="Content Placeholder 2">
            <a:extLst>
              <a:ext uri="{FF2B5EF4-FFF2-40B4-BE49-F238E27FC236}">
                <a16:creationId xmlns:a16="http://schemas.microsoft.com/office/drawing/2014/main" id="{E0C7A1E5-192C-466F-97A1-DFB7D009E023}"/>
              </a:ext>
            </a:extLst>
          </p:cNvPr>
          <p:cNvSpPr>
            <a:spLocks noGrp="1"/>
          </p:cNvSpPr>
          <p:nvPr>
            <p:ph idx="1"/>
          </p:nvPr>
        </p:nvSpPr>
        <p:spPr/>
        <p:txBody>
          <a:bodyPr>
            <a:normAutofit fontScale="92500"/>
          </a:bodyPr>
          <a:lstStyle/>
          <a:p>
            <a:r>
              <a:rPr lang="en-US" dirty="0"/>
              <a:t>Each letter represented by a word starting with that letter in English</a:t>
            </a:r>
          </a:p>
          <a:p>
            <a:pPr lvl="1"/>
            <a:r>
              <a:rPr lang="en-US" dirty="0"/>
              <a:t>A:  </a:t>
            </a:r>
            <a:r>
              <a:rPr lang="en-US" b="1" dirty="0">
                <a:solidFill>
                  <a:srgbClr val="FF0000"/>
                </a:solidFill>
              </a:rPr>
              <a:t>WOL-LA-CHEE</a:t>
            </a:r>
            <a:r>
              <a:rPr lang="en-US" dirty="0"/>
              <a:t>  (Ant)</a:t>
            </a:r>
          </a:p>
          <a:p>
            <a:pPr lvl="1"/>
            <a:r>
              <a:rPr lang="en-US" dirty="0"/>
              <a:t>B:  </a:t>
            </a:r>
            <a:r>
              <a:rPr lang="en-US" b="1" dirty="0">
                <a:solidFill>
                  <a:srgbClr val="FF0000"/>
                </a:solidFill>
              </a:rPr>
              <a:t>NA-HASH-CHID</a:t>
            </a:r>
            <a:r>
              <a:rPr lang="en-US" dirty="0"/>
              <a:t>  (Badger)</a:t>
            </a:r>
          </a:p>
          <a:p>
            <a:pPr lvl="1"/>
            <a:r>
              <a:rPr lang="en-US" dirty="0"/>
              <a:t>C:  </a:t>
            </a:r>
            <a:r>
              <a:rPr lang="en-US" b="1" dirty="0">
                <a:solidFill>
                  <a:srgbClr val="FF0000"/>
                </a:solidFill>
              </a:rPr>
              <a:t>TLA-GIN</a:t>
            </a:r>
            <a:r>
              <a:rPr lang="en-US" dirty="0"/>
              <a:t>  (Coal)</a:t>
            </a:r>
          </a:p>
          <a:p>
            <a:endParaRPr lang="en-US" dirty="0"/>
          </a:p>
          <a:p>
            <a:r>
              <a:rPr lang="en-US" dirty="0"/>
              <a:t>Most letter had multiple options (A: Ant, Apple, Axe) so repeated used wouldn’t allow code-breakers to figure out what the letters were</a:t>
            </a:r>
          </a:p>
        </p:txBody>
      </p:sp>
    </p:spTree>
    <p:extLst>
      <p:ext uri="{BB962C8B-B14F-4D97-AF65-F5344CB8AC3E}">
        <p14:creationId xmlns:p14="http://schemas.microsoft.com/office/powerpoint/2010/main" val="26759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Military Nurses</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3"/>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history of nursing in the US military.</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How did nursing grow as a field in the US military, and what was the status of nurses throughout that history?</a:t>
            </a:r>
            <a:endParaRPr lang="en-US" sz="4000" dirty="0">
              <a:solidFill>
                <a:schemeClr val="tx1"/>
              </a:solidFill>
            </a:endParaRPr>
          </a:p>
        </p:txBody>
      </p:sp>
    </p:spTree>
    <p:extLst>
      <p:ext uri="{BB962C8B-B14F-4D97-AF65-F5344CB8AC3E}">
        <p14:creationId xmlns:p14="http://schemas.microsoft.com/office/powerpoint/2010/main" val="3337216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CE44-610F-4228-810F-A859C9A5C360}"/>
              </a:ext>
            </a:extLst>
          </p:cNvPr>
          <p:cNvSpPr>
            <a:spLocks noGrp="1"/>
          </p:cNvSpPr>
          <p:nvPr>
            <p:ph type="title"/>
          </p:nvPr>
        </p:nvSpPr>
        <p:spPr>
          <a:xfrm>
            <a:off x="1134687" y="274638"/>
            <a:ext cx="6858000" cy="1143000"/>
          </a:xfrm>
        </p:spPr>
        <p:txBody>
          <a:bodyPr anchor="ctr">
            <a:normAutofit/>
          </a:bodyPr>
          <a:lstStyle/>
          <a:p>
            <a:r>
              <a:rPr lang="en-US" dirty="0"/>
              <a:t>The Code</a:t>
            </a:r>
          </a:p>
        </p:txBody>
      </p:sp>
      <p:sp>
        <p:nvSpPr>
          <p:cNvPr id="3" name="Content Placeholder 2">
            <a:extLst>
              <a:ext uri="{FF2B5EF4-FFF2-40B4-BE49-F238E27FC236}">
                <a16:creationId xmlns:a16="http://schemas.microsoft.com/office/drawing/2014/main" id="{AA86B529-1C1A-42F4-A8C2-726743FC4DD5}"/>
              </a:ext>
            </a:extLst>
          </p:cNvPr>
          <p:cNvSpPr>
            <a:spLocks noGrp="1"/>
          </p:cNvSpPr>
          <p:nvPr>
            <p:ph sz="half" idx="1"/>
          </p:nvPr>
        </p:nvSpPr>
        <p:spPr>
          <a:xfrm>
            <a:off x="457200" y="1600200"/>
            <a:ext cx="4038600" cy="4525963"/>
          </a:xfrm>
        </p:spPr>
        <p:txBody>
          <a:bodyPr>
            <a:normAutofit/>
          </a:bodyPr>
          <a:lstStyle/>
          <a:p>
            <a:pPr>
              <a:lnSpc>
                <a:spcPct val="90000"/>
              </a:lnSpc>
            </a:pPr>
            <a:r>
              <a:rPr lang="en-US" dirty="0"/>
              <a:t>The final code had over 400 words that each Code Talker memorized</a:t>
            </a:r>
            <a:endParaRPr lang="en-US"/>
          </a:p>
          <a:p>
            <a:pPr>
              <a:lnSpc>
                <a:spcPct val="90000"/>
              </a:lnSpc>
            </a:pPr>
            <a:endParaRPr lang="en-US"/>
          </a:p>
          <a:p>
            <a:pPr>
              <a:lnSpc>
                <a:spcPct val="90000"/>
              </a:lnSpc>
            </a:pPr>
            <a:r>
              <a:rPr lang="en-US" dirty="0"/>
              <a:t>After the war, the code was considered a secret, so Code Talkers got no credit until 1969</a:t>
            </a:r>
            <a:endParaRPr lang="en-US"/>
          </a:p>
          <a:p>
            <a:pPr>
              <a:lnSpc>
                <a:spcPct val="90000"/>
              </a:lnSpc>
            </a:pPr>
            <a:r>
              <a:rPr lang="en-US" dirty="0"/>
              <a:t>2001 – Congress issued a Gold Medal</a:t>
            </a:r>
            <a:endParaRPr lang="en-US"/>
          </a:p>
        </p:txBody>
      </p:sp>
      <p:pic>
        <p:nvPicPr>
          <p:cNvPr id="1026" name="Picture 2" descr="See the source image">
            <a:extLst>
              <a:ext uri="{FF2B5EF4-FFF2-40B4-BE49-F238E27FC236}">
                <a16:creationId xmlns:a16="http://schemas.microsoft.com/office/drawing/2014/main" id="{E8500A95-E607-4973-AC39-BB66685F1A2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8200" y="2826244"/>
            <a:ext cx="4038600" cy="2073875"/>
          </a:xfrm>
          <a:prstGeom prst="rect">
            <a:avLst/>
          </a:prstGeom>
          <a:solidFill>
            <a:srgbClr val="FFFFFF"/>
          </a:solidFill>
        </p:spPr>
      </p:pic>
    </p:spTree>
    <p:extLst>
      <p:ext uri="{BB962C8B-B14F-4D97-AF65-F5344CB8AC3E}">
        <p14:creationId xmlns:p14="http://schemas.microsoft.com/office/powerpoint/2010/main" val="1197532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Which war did the Navajo Code Talkers make their contributions in?</a:t>
            </a:r>
          </a:p>
          <a:p>
            <a:pPr marL="514350" indent="-514350">
              <a:lnSpc>
                <a:spcPct val="110000"/>
              </a:lnSpc>
              <a:spcBef>
                <a:spcPts val="0"/>
              </a:spcBef>
              <a:buFont typeface="+mj-lt"/>
              <a:buAutoNum type="arabicPeriod"/>
            </a:pPr>
            <a:r>
              <a:rPr lang="en-US" dirty="0"/>
              <a:t>About how many Navajo Code Talkers were there?</a:t>
            </a:r>
          </a:p>
          <a:p>
            <a:pPr marL="514350" indent="-514350">
              <a:lnSpc>
                <a:spcPct val="110000"/>
              </a:lnSpc>
              <a:spcBef>
                <a:spcPts val="0"/>
              </a:spcBef>
              <a:buFont typeface="+mj-lt"/>
              <a:buAutoNum type="arabicPeriod"/>
            </a:pPr>
            <a:r>
              <a:rPr lang="en-US" dirty="0"/>
              <a:t>Which service did they enlist in?</a:t>
            </a:r>
          </a:p>
          <a:p>
            <a:pPr marL="514350" indent="-514350">
              <a:lnSpc>
                <a:spcPct val="110000"/>
              </a:lnSpc>
              <a:spcBef>
                <a:spcPts val="0"/>
              </a:spcBef>
              <a:buFont typeface="+mj-lt"/>
              <a:buAutoNum type="arabicPeriod"/>
            </a:pPr>
            <a:r>
              <a:rPr lang="en-US" dirty="0"/>
              <a:t>Did the enemy ever break the code?</a:t>
            </a:r>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568725" y="4697638"/>
            <a:ext cx="259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8222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Tuskegee Airmen</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11"/>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Tuskegee Airmen and what they accomplished.</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Who were the Tuskegee Airmen, and what did they accomplish?</a:t>
            </a:r>
            <a:endParaRPr lang="en-US" sz="4000" dirty="0">
              <a:solidFill>
                <a:schemeClr val="tx1"/>
              </a:solidFill>
            </a:endParaRPr>
          </a:p>
        </p:txBody>
      </p:sp>
    </p:spTree>
    <p:extLst>
      <p:ext uri="{BB962C8B-B14F-4D97-AF65-F5344CB8AC3E}">
        <p14:creationId xmlns:p14="http://schemas.microsoft.com/office/powerpoint/2010/main" val="3021683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Training Pilots in Tuskegee</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600200"/>
            <a:ext cx="4038600" cy="4525963"/>
          </a:xfrm>
        </p:spPr>
        <p:txBody>
          <a:bodyPr>
            <a:normAutofit/>
          </a:bodyPr>
          <a:lstStyle/>
          <a:p>
            <a:pPr>
              <a:lnSpc>
                <a:spcPct val="90000"/>
              </a:lnSpc>
            </a:pPr>
            <a:r>
              <a:rPr lang="en-US" sz="2400"/>
              <a:t>Prior to World War II, the Army didn’t allow African Americans to serve as pilots, or train in the aviation support specialties</a:t>
            </a:r>
          </a:p>
          <a:p>
            <a:pPr>
              <a:lnSpc>
                <a:spcPct val="90000"/>
              </a:lnSpc>
            </a:pPr>
            <a:r>
              <a:rPr lang="en-US" sz="2400"/>
              <a:t>Black lobbyists and newspapers pushed for African American inclusion in a new program to train civilian pilots</a:t>
            </a:r>
          </a:p>
          <a:p>
            <a:pPr>
              <a:lnSpc>
                <a:spcPct val="90000"/>
              </a:lnSpc>
            </a:pPr>
            <a:r>
              <a:rPr lang="en-US" sz="2400"/>
              <a:t>The Tuskegee Institute in Alabama stood up the program in January 1941</a:t>
            </a:r>
          </a:p>
        </p:txBody>
      </p:sp>
      <p:pic>
        <p:nvPicPr>
          <p:cNvPr id="6" name="Picture 5" descr="See the source image">
            <a:extLst>
              <a:ext uri="{FF2B5EF4-FFF2-40B4-BE49-F238E27FC236}">
                <a16:creationId xmlns:a16="http://schemas.microsoft.com/office/drawing/2014/main" id="{EC8BFE49-98B9-476A-9CCC-7F4619502E14}"/>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2727325"/>
            <a:ext cx="4038600" cy="2271713"/>
          </a:xfrm>
          <a:prstGeom prst="rect">
            <a:avLst/>
          </a:prstGeom>
          <a:noFill/>
          <a:ln>
            <a:noFill/>
          </a:ln>
        </p:spPr>
      </p:pic>
    </p:spTree>
    <p:extLst>
      <p:ext uri="{BB962C8B-B14F-4D97-AF65-F5344CB8AC3E}">
        <p14:creationId xmlns:p14="http://schemas.microsoft.com/office/powerpoint/2010/main" val="1956227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First Lady Helps Out</a:t>
            </a:r>
          </a:p>
        </p:txBody>
      </p:sp>
      <p:pic>
        <p:nvPicPr>
          <p:cNvPr id="6" name="Picture 5" descr="Mrs. Roosevelt and C. Alfred &quot;Chief&quot; Anderson in the plane">
            <a:extLst>
              <a:ext uri="{FF2B5EF4-FFF2-40B4-BE49-F238E27FC236}">
                <a16:creationId xmlns:a16="http://schemas.microsoft.com/office/drawing/2014/main" id="{B8A314A4-ED75-45D4-8E21-7E9C03D9E54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57200" y="1743183"/>
            <a:ext cx="4038600" cy="4239997"/>
          </a:xfrm>
          <a:prstGeom prst="rect">
            <a:avLst/>
          </a:prstGeom>
          <a:noFill/>
          <a:ln>
            <a:noFill/>
          </a:ln>
        </p:spPr>
      </p:pic>
      <p:sp>
        <p:nvSpPr>
          <p:cNvPr id="5" name="Content Placeholder 4">
            <a:extLst>
              <a:ext uri="{FF2B5EF4-FFF2-40B4-BE49-F238E27FC236}">
                <a16:creationId xmlns:a16="http://schemas.microsoft.com/office/drawing/2014/main" id="{B62FA704-CD06-4D99-9466-C6FA437ABB90}"/>
              </a:ext>
            </a:extLst>
          </p:cNvPr>
          <p:cNvSpPr>
            <a:spLocks noGrp="1"/>
          </p:cNvSpPr>
          <p:nvPr>
            <p:ph sz="half" idx="2"/>
          </p:nvPr>
        </p:nvSpPr>
        <p:spPr>
          <a:xfrm>
            <a:off x="4648200" y="1600200"/>
            <a:ext cx="4038600" cy="4525963"/>
          </a:xfrm>
        </p:spPr>
        <p:txBody>
          <a:bodyPr>
            <a:normAutofit/>
          </a:bodyPr>
          <a:lstStyle/>
          <a:p>
            <a:pPr marL="0" indent="0">
              <a:lnSpc>
                <a:spcPct val="90000"/>
              </a:lnSpc>
              <a:buNone/>
            </a:pPr>
            <a:r>
              <a:rPr lang="en-US" dirty="0"/>
              <a:t>First Lady Eleanor Roosevelt gave a huge boost to the program when she visited in March 1941. After tours and briefings, she went flying with instructor C. Alfred Anderson. The publicity is partly credited for keeping the program on track.</a:t>
            </a:r>
          </a:p>
        </p:txBody>
      </p:sp>
    </p:spTree>
    <p:extLst>
      <p:ext uri="{BB962C8B-B14F-4D97-AF65-F5344CB8AC3E}">
        <p14:creationId xmlns:p14="http://schemas.microsoft.com/office/powerpoint/2010/main" val="2903321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Who Were the Tuskegee Pilots</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p:txBody>
          <a:bodyPr/>
          <a:lstStyle/>
          <a:p>
            <a:r>
              <a:rPr lang="en-US" dirty="0"/>
              <a:t>High quality applicants</a:t>
            </a:r>
          </a:p>
          <a:p>
            <a:r>
              <a:rPr lang="en-US" dirty="0"/>
              <a:t>Highly motivated to succeed</a:t>
            </a:r>
          </a:p>
          <a:p>
            <a:pPr lvl="1"/>
            <a:r>
              <a:rPr lang="en-US" dirty="0"/>
              <a:t>For themselves and their race</a:t>
            </a:r>
          </a:p>
          <a:p>
            <a:r>
              <a:rPr lang="en-US" dirty="0"/>
              <a:t>CPT Benjamin O. Davis, Jr. in first class</a:t>
            </a:r>
          </a:p>
          <a:p>
            <a:pPr lvl="1"/>
            <a:r>
              <a:rPr lang="en-US" dirty="0"/>
              <a:t>Only the 4</a:t>
            </a:r>
            <a:r>
              <a:rPr lang="en-US" baseline="30000" dirty="0"/>
              <a:t>th</a:t>
            </a:r>
            <a:r>
              <a:rPr lang="en-US" dirty="0"/>
              <a:t> African American West Point graduate</a:t>
            </a:r>
          </a:p>
          <a:p>
            <a:pPr lvl="1"/>
            <a:r>
              <a:rPr lang="en-US" dirty="0"/>
              <a:t>He and his father (BG Davis) were the only Black officers in the Army except some chaplains</a:t>
            </a:r>
          </a:p>
          <a:p>
            <a:r>
              <a:rPr lang="en-US" dirty="0"/>
              <a:t>First Commander of the 99</a:t>
            </a:r>
            <a:r>
              <a:rPr lang="en-US" baseline="30000" dirty="0"/>
              <a:t>th</a:t>
            </a:r>
            <a:r>
              <a:rPr lang="en-US" dirty="0"/>
              <a:t> Pursuit Squadron</a:t>
            </a:r>
          </a:p>
        </p:txBody>
      </p:sp>
    </p:spTree>
    <p:extLst>
      <p:ext uri="{BB962C8B-B14F-4D97-AF65-F5344CB8AC3E}">
        <p14:creationId xmlns:p14="http://schemas.microsoft.com/office/powerpoint/2010/main" val="746562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e the source image">
            <a:extLst>
              <a:ext uri="{FF2B5EF4-FFF2-40B4-BE49-F238E27FC236}">
                <a16:creationId xmlns:a16="http://schemas.microsoft.com/office/drawing/2014/main" id="{CE52478E-BA6D-4817-84B4-C59031983E4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5620" y="1663430"/>
            <a:ext cx="1981200" cy="2024856"/>
          </a:xfrm>
          <a:prstGeom prst="rect">
            <a:avLst/>
          </a:prstGeom>
          <a:noFill/>
          <a:ln>
            <a:noFill/>
          </a:ln>
        </p:spPr>
      </p:pic>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lstStyle/>
          <a:p>
            <a:r>
              <a:rPr lang="en-US" dirty="0"/>
              <a:t>99</a:t>
            </a:r>
            <a:r>
              <a:rPr lang="en-US" baseline="30000" dirty="0"/>
              <a:t>th</a:t>
            </a:r>
            <a:r>
              <a:rPr lang="en-US" dirty="0"/>
              <a:t> Pursuit Squadron</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a:xfrm>
            <a:off x="457200" y="1600200"/>
            <a:ext cx="6218420" cy="4525963"/>
          </a:xfrm>
        </p:spPr>
        <p:txBody>
          <a:bodyPr>
            <a:normAutofit fontScale="92500" lnSpcReduction="20000"/>
          </a:bodyPr>
          <a:lstStyle/>
          <a:p>
            <a:r>
              <a:rPr lang="en-US" dirty="0"/>
              <a:t>First Black flying squadron</a:t>
            </a:r>
          </a:p>
          <a:p>
            <a:r>
              <a:rPr lang="en-US" dirty="0"/>
              <a:t>Trained for a year</a:t>
            </a:r>
          </a:p>
          <a:p>
            <a:r>
              <a:rPr lang="en-US" dirty="0"/>
              <a:t>Deployed to North Africa in April 1942</a:t>
            </a:r>
          </a:p>
          <a:p>
            <a:r>
              <a:rPr lang="en-US" dirty="0"/>
              <a:t>Eventually joined by other Black squadrons</a:t>
            </a:r>
          </a:p>
          <a:p>
            <a:r>
              <a:rPr lang="en-US" dirty="0"/>
              <a:t>Became part of 332</a:t>
            </a:r>
            <a:r>
              <a:rPr lang="en-US" baseline="30000" dirty="0"/>
              <a:t>nd</a:t>
            </a:r>
            <a:r>
              <a:rPr lang="en-US" dirty="0"/>
              <a:t> Fighter Group</a:t>
            </a:r>
          </a:p>
          <a:p>
            <a:r>
              <a:rPr lang="en-US" dirty="0"/>
              <a:t>Flew in North Africa, Sicily, Italy, Germany</a:t>
            </a:r>
          </a:p>
          <a:p>
            <a:r>
              <a:rPr lang="en-US" dirty="0"/>
              <a:t>Great record protecting bombers</a:t>
            </a:r>
          </a:p>
        </p:txBody>
      </p:sp>
      <p:pic>
        <p:nvPicPr>
          <p:cNvPr id="7" name="Picture 6" descr="See the source image">
            <a:extLst>
              <a:ext uri="{FF2B5EF4-FFF2-40B4-BE49-F238E27FC236}">
                <a16:creationId xmlns:a16="http://schemas.microsoft.com/office/drawing/2014/main" id="{1792B02C-7958-4956-8825-BEC0C20654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934078"/>
            <a:ext cx="2438400" cy="2374647"/>
          </a:xfrm>
          <a:prstGeom prst="rect">
            <a:avLst/>
          </a:prstGeom>
          <a:noFill/>
          <a:ln>
            <a:noFill/>
          </a:ln>
        </p:spPr>
      </p:pic>
    </p:spTree>
    <p:extLst>
      <p:ext uri="{BB962C8B-B14F-4D97-AF65-F5344CB8AC3E}">
        <p14:creationId xmlns:p14="http://schemas.microsoft.com/office/powerpoint/2010/main" val="1822848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FCBA-D7C5-4F6D-95EA-2CAD7744E3C6}"/>
              </a:ext>
            </a:extLst>
          </p:cNvPr>
          <p:cNvSpPr>
            <a:spLocks noGrp="1"/>
          </p:cNvSpPr>
          <p:nvPr>
            <p:ph type="title"/>
          </p:nvPr>
        </p:nvSpPr>
        <p:spPr>
          <a:xfrm>
            <a:off x="1134687" y="274638"/>
            <a:ext cx="6858000" cy="1143000"/>
          </a:xfrm>
        </p:spPr>
        <p:txBody>
          <a:bodyPr anchor="ctr">
            <a:normAutofit/>
          </a:bodyPr>
          <a:lstStyle/>
          <a:p>
            <a:r>
              <a:rPr lang="en-US" dirty="0"/>
              <a:t>Freeman Field Mutiny</a:t>
            </a:r>
          </a:p>
        </p:txBody>
      </p:sp>
      <p:sp>
        <p:nvSpPr>
          <p:cNvPr id="3" name="Content Placeholder 2">
            <a:extLst>
              <a:ext uri="{FF2B5EF4-FFF2-40B4-BE49-F238E27FC236}">
                <a16:creationId xmlns:a16="http://schemas.microsoft.com/office/drawing/2014/main" id="{6552ECE3-D692-4A2B-AD07-818BF36F9EDD}"/>
              </a:ext>
            </a:extLst>
          </p:cNvPr>
          <p:cNvSpPr>
            <a:spLocks noGrp="1"/>
          </p:cNvSpPr>
          <p:nvPr>
            <p:ph sz="half" idx="1"/>
          </p:nvPr>
        </p:nvSpPr>
        <p:spPr>
          <a:xfrm>
            <a:off x="457200" y="1600200"/>
            <a:ext cx="4038600" cy="4525963"/>
          </a:xfrm>
        </p:spPr>
        <p:txBody>
          <a:bodyPr>
            <a:normAutofit/>
          </a:bodyPr>
          <a:lstStyle/>
          <a:p>
            <a:pPr>
              <a:lnSpc>
                <a:spcPct val="90000"/>
              </a:lnSpc>
            </a:pPr>
            <a:r>
              <a:rPr lang="en-US" sz="2200"/>
              <a:t>Pilots reacting to segregation, discrimination, and unequal treatment</a:t>
            </a:r>
          </a:p>
          <a:p>
            <a:pPr>
              <a:lnSpc>
                <a:spcPct val="90000"/>
              </a:lnSpc>
            </a:pPr>
            <a:r>
              <a:rPr lang="en-US" sz="2200"/>
              <a:t>Put in old rundown segregated facilities</a:t>
            </a:r>
          </a:p>
          <a:p>
            <a:pPr>
              <a:lnSpc>
                <a:spcPct val="90000"/>
              </a:lnSpc>
            </a:pPr>
            <a:r>
              <a:rPr lang="en-US" sz="2200"/>
              <a:t>Freeman Field, Indiana</a:t>
            </a:r>
          </a:p>
          <a:p>
            <a:pPr>
              <a:lnSpc>
                <a:spcPct val="90000"/>
              </a:lnSpc>
            </a:pPr>
            <a:r>
              <a:rPr lang="en-US" sz="2200"/>
              <a:t>Two Officers’ Clubs – one White, one Black</a:t>
            </a:r>
          </a:p>
          <a:p>
            <a:pPr>
              <a:lnSpc>
                <a:spcPct val="90000"/>
              </a:lnSpc>
            </a:pPr>
            <a:r>
              <a:rPr lang="en-US" sz="2200"/>
              <a:t>Names changed to clubs for Instructors, Trainees (saying only Whites were instructors)</a:t>
            </a:r>
          </a:p>
          <a:p>
            <a:pPr>
              <a:lnSpc>
                <a:spcPct val="90000"/>
              </a:lnSpc>
            </a:pPr>
            <a:r>
              <a:rPr lang="en-US" sz="2200"/>
              <a:t>Black officers started entering the White club</a:t>
            </a:r>
          </a:p>
        </p:txBody>
      </p:sp>
      <p:pic>
        <p:nvPicPr>
          <p:cNvPr id="4" name="Picture 3" descr="See the source image">
            <a:extLst>
              <a:ext uri="{FF2B5EF4-FFF2-40B4-BE49-F238E27FC236}">
                <a16:creationId xmlns:a16="http://schemas.microsoft.com/office/drawing/2014/main" id="{107AD2B3-CA4D-4CD4-94BD-27A33D620FD0}"/>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5038153" y="1600200"/>
            <a:ext cx="3258693" cy="4525963"/>
          </a:xfrm>
          <a:prstGeom prst="rect">
            <a:avLst/>
          </a:prstGeom>
          <a:noFill/>
          <a:ln>
            <a:noFill/>
          </a:ln>
        </p:spPr>
      </p:pic>
    </p:spTree>
    <p:extLst>
      <p:ext uri="{BB962C8B-B14F-4D97-AF65-F5344CB8AC3E}">
        <p14:creationId xmlns:p14="http://schemas.microsoft.com/office/powerpoint/2010/main" val="2239671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F682C-CBD3-488E-B3D1-219038D87F1F}"/>
              </a:ext>
            </a:extLst>
          </p:cNvPr>
          <p:cNvSpPr>
            <a:spLocks noGrp="1"/>
          </p:cNvSpPr>
          <p:nvPr>
            <p:ph type="title"/>
          </p:nvPr>
        </p:nvSpPr>
        <p:spPr/>
        <p:txBody>
          <a:bodyPr/>
          <a:lstStyle/>
          <a:p>
            <a:r>
              <a:rPr lang="en-US" dirty="0"/>
              <a:t>Freeman Field Mutiny, </a:t>
            </a:r>
            <a:r>
              <a:rPr lang="en-US" dirty="0" err="1"/>
              <a:t>con’t</a:t>
            </a:r>
            <a:endParaRPr lang="en-US" dirty="0"/>
          </a:p>
        </p:txBody>
      </p:sp>
      <p:sp>
        <p:nvSpPr>
          <p:cNvPr id="3" name="Content Placeholder 2">
            <a:extLst>
              <a:ext uri="{FF2B5EF4-FFF2-40B4-BE49-F238E27FC236}">
                <a16:creationId xmlns:a16="http://schemas.microsoft.com/office/drawing/2014/main" id="{80756BBC-92E4-47CB-878C-2A6111996236}"/>
              </a:ext>
            </a:extLst>
          </p:cNvPr>
          <p:cNvSpPr>
            <a:spLocks noGrp="1"/>
          </p:cNvSpPr>
          <p:nvPr>
            <p:ph idx="1"/>
          </p:nvPr>
        </p:nvSpPr>
        <p:spPr/>
        <p:txBody>
          <a:bodyPr>
            <a:normAutofit lnSpcReduction="10000"/>
          </a:bodyPr>
          <a:lstStyle/>
          <a:p>
            <a:r>
              <a:rPr lang="en-US" dirty="0"/>
              <a:t>Over several days, over 60 Black officers were arrested, and the club was closed</a:t>
            </a:r>
          </a:p>
          <a:p>
            <a:r>
              <a:rPr lang="en-US" dirty="0"/>
              <a:t>Required all officers to sign a statement acknowledging new regulation; 101 Black officers refused to sign</a:t>
            </a:r>
          </a:p>
          <a:p>
            <a:r>
              <a:rPr lang="en-US" dirty="0"/>
              <a:t>Tried them for refusing to obey a direct order</a:t>
            </a:r>
          </a:p>
          <a:p>
            <a:r>
              <a:rPr lang="en-US" dirty="0"/>
              <a:t>Army Chief of Staff Marshall ordered the officers released. They got Letters of Reprimand instead of trial for mutiny</a:t>
            </a:r>
          </a:p>
        </p:txBody>
      </p:sp>
    </p:spTree>
    <p:extLst>
      <p:ext uri="{BB962C8B-B14F-4D97-AF65-F5344CB8AC3E}">
        <p14:creationId xmlns:p14="http://schemas.microsoft.com/office/powerpoint/2010/main" val="35340408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E9759-D0FE-4313-81FA-10F85C2C51EA}"/>
              </a:ext>
            </a:extLst>
          </p:cNvPr>
          <p:cNvSpPr>
            <a:spLocks noGrp="1"/>
          </p:cNvSpPr>
          <p:nvPr>
            <p:ph type="title"/>
          </p:nvPr>
        </p:nvSpPr>
        <p:spPr/>
        <p:txBody>
          <a:bodyPr/>
          <a:lstStyle/>
          <a:p>
            <a:r>
              <a:rPr lang="en-US" dirty="0"/>
              <a:t>Freeman Field Mutiny, </a:t>
            </a:r>
            <a:r>
              <a:rPr lang="en-US" dirty="0" err="1"/>
              <a:t>con’t</a:t>
            </a:r>
            <a:r>
              <a:rPr lang="en-US" dirty="0"/>
              <a:t> </a:t>
            </a:r>
          </a:p>
        </p:txBody>
      </p:sp>
      <p:sp>
        <p:nvSpPr>
          <p:cNvPr id="3" name="Content Placeholder 2">
            <a:extLst>
              <a:ext uri="{FF2B5EF4-FFF2-40B4-BE49-F238E27FC236}">
                <a16:creationId xmlns:a16="http://schemas.microsoft.com/office/drawing/2014/main" id="{FC1FC39C-70B0-4904-9B13-FD427C51259F}"/>
              </a:ext>
            </a:extLst>
          </p:cNvPr>
          <p:cNvSpPr>
            <a:spLocks noGrp="1"/>
          </p:cNvSpPr>
          <p:nvPr>
            <p:ph idx="1"/>
          </p:nvPr>
        </p:nvSpPr>
        <p:spPr/>
        <p:txBody>
          <a:bodyPr>
            <a:normAutofit fontScale="92500"/>
          </a:bodyPr>
          <a:lstStyle/>
          <a:p>
            <a:r>
              <a:rPr lang="en-US" dirty="0"/>
              <a:t>Three officers, accused of shoving the Officer of the Day and disobeying a lawful order during one of the protests, were court-martialed.</a:t>
            </a:r>
          </a:p>
          <a:p>
            <a:pPr lvl="1"/>
            <a:r>
              <a:rPr lang="en-US" dirty="0"/>
              <a:t>Two were acquitted</a:t>
            </a:r>
          </a:p>
          <a:p>
            <a:pPr lvl="1"/>
            <a:r>
              <a:rPr lang="en-US" dirty="0"/>
              <a:t>One was acquitted of disobeying an order, but found guilty of assault for jostling the officer</a:t>
            </a:r>
          </a:p>
          <a:p>
            <a:pPr lvl="2"/>
            <a:r>
              <a:rPr lang="en-US" dirty="0"/>
              <a:t>$150 fine (paid by his fellow officers)</a:t>
            </a:r>
          </a:p>
          <a:p>
            <a:pPr lvl="2"/>
            <a:r>
              <a:rPr lang="en-US" dirty="0"/>
              <a:t>Dishonorable Discharge</a:t>
            </a:r>
          </a:p>
          <a:p>
            <a:pPr lvl="2"/>
            <a:r>
              <a:rPr lang="en-US" dirty="0"/>
              <a:t>In 1995 he received a full pardon, restoration of rank, and refund of the fine</a:t>
            </a:r>
          </a:p>
        </p:txBody>
      </p:sp>
    </p:spTree>
    <p:extLst>
      <p:ext uri="{BB962C8B-B14F-4D97-AF65-F5344CB8AC3E}">
        <p14:creationId xmlns:p14="http://schemas.microsoft.com/office/powerpoint/2010/main" val="2200191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pPr>
              <a:lnSpc>
                <a:spcPct val="90000"/>
              </a:lnSpc>
            </a:pPr>
            <a:r>
              <a:rPr lang="en-US" sz="3700"/>
              <a:t>Nursing During Wars</a:t>
            </a:r>
            <a:br>
              <a:rPr lang="en-US" sz="3700"/>
            </a:br>
            <a:r>
              <a:rPr lang="en-US" sz="3700"/>
              <a:t>Revolution</a:t>
            </a:r>
          </a:p>
        </p:txBody>
      </p:sp>
      <p:sp>
        <p:nvSpPr>
          <p:cNvPr id="71" name="Content Placeholder 2">
            <a:extLst>
              <a:ext uri="{FF2B5EF4-FFF2-40B4-BE49-F238E27FC236}">
                <a16:creationId xmlns:a16="http://schemas.microsoft.com/office/drawing/2014/main" id="{9CAAAD38-A20A-432D-83D2-CF112CD72966}"/>
              </a:ext>
            </a:extLst>
          </p:cNvPr>
          <p:cNvSpPr>
            <a:spLocks noGrp="1"/>
          </p:cNvSpPr>
          <p:nvPr>
            <p:ph sz="half" idx="1"/>
          </p:nvPr>
        </p:nvSpPr>
        <p:spPr>
          <a:xfrm>
            <a:off x="457200" y="1600200"/>
            <a:ext cx="4038600" cy="4525963"/>
          </a:xfrm>
        </p:spPr>
        <p:txBody>
          <a:bodyPr/>
          <a:lstStyle/>
          <a:p>
            <a:r>
              <a:rPr lang="en-US" dirty="0"/>
              <a:t>Medicine was rather primitive</a:t>
            </a:r>
          </a:p>
          <a:p>
            <a:r>
              <a:rPr lang="en-US" dirty="0"/>
              <a:t>Common soldiers tended the sick and wounded, assisted by civilian doctors and volunteer ‘nurses’</a:t>
            </a:r>
          </a:p>
        </p:txBody>
      </p:sp>
      <p:pic>
        <p:nvPicPr>
          <p:cNvPr id="1026" name="Picture 2" descr="See the source image">
            <a:extLst>
              <a:ext uri="{FF2B5EF4-FFF2-40B4-BE49-F238E27FC236}">
                <a16:creationId xmlns:a16="http://schemas.microsoft.com/office/drawing/2014/main" id="{E2A6FFD5-260D-4EF2-A704-348810461F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81" r="13887" b="-1"/>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4188198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3536-03BD-4858-B58A-FAC5054D12EA}"/>
              </a:ext>
            </a:extLst>
          </p:cNvPr>
          <p:cNvSpPr>
            <a:spLocks noGrp="1"/>
          </p:cNvSpPr>
          <p:nvPr>
            <p:ph type="title"/>
          </p:nvPr>
        </p:nvSpPr>
        <p:spPr>
          <a:xfrm>
            <a:off x="1134687" y="274638"/>
            <a:ext cx="6858000" cy="1143000"/>
          </a:xfrm>
        </p:spPr>
        <p:txBody>
          <a:bodyPr anchor="ctr">
            <a:normAutofit/>
          </a:bodyPr>
          <a:lstStyle/>
          <a:p>
            <a:r>
              <a:rPr lang="en-US" dirty="0"/>
              <a:t>477</a:t>
            </a:r>
            <a:r>
              <a:rPr lang="en-US" baseline="30000" dirty="0"/>
              <a:t>th</a:t>
            </a:r>
            <a:r>
              <a:rPr lang="en-US" dirty="0"/>
              <a:t> Bombardment Group</a:t>
            </a:r>
          </a:p>
        </p:txBody>
      </p:sp>
      <p:pic>
        <p:nvPicPr>
          <p:cNvPr id="4" name="Picture 3" descr="See the source image">
            <a:extLst>
              <a:ext uri="{FF2B5EF4-FFF2-40B4-BE49-F238E27FC236}">
                <a16:creationId xmlns:a16="http://schemas.microsoft.com/office/drawing/2014/main" id="{32C38282-390E-4BE4-A4B7-E55886FEB8A1}"/>
              </a:ext>
            </a:extLst>
          </p:cNvPr>
          <p:cNvPicPr/>
          <p:nvPr/>
        </p:nvPicPr>
        <p:blipFill rotWithShape="1">
          <a:blip r:embed="rId2">
            <a:extLst>
              <a:ext uri="{28A0092B-C50C-407E-A947-70E740481C1C}">
                <a14:useLocalDpi xmlns:a14="http://schemas.microsoft.com/office/drawing/2010/main" val="0"/>
              </a:ext>
            </a:extLst>
          </a:blip>
          <a:srcRect l="15263" r="20268" b="1"/>
          <a:stretch/>
        </p:blipFill>
        <p:spPr bwMode="auto">
          <a:xfrm>
            <a:off x="457200" y="1600200"/>
            <a:ext cx="4038600" cy="4525963"/>
          </a:xfrm>
          <a:prstGeom prst="rect">
            <a:avLst/>
          </a:prstGeom>
          <a:noFill/>
          <a:ln>
            <a:noFill/>
          </a:ln>
        </p:spPr>
      </p:pic>
      <p:sp>
        <p:nvSpPr>
          <p:cNvPr id="3" name="Content Placeholder 2">
            <a:extLst>
              <a:ext uri="{FF2B5EF4-FFF2-40B4-BE49-F238E27FC236}">
                <a16:creationId xmlns:a16="http://schemas.microsoft.com/office/drawing/2014/main" id="{CD38D958-F8A3-4878-92E5-21D882619CD4}"/>
              </a:ext>
            </a:extLst>
          </p:cNvPr>
          <p:cNvSpPr>
            <a:spLocks noGrp="1"/>
          </p:cNvSpPr>
          <p:nvPr>
            <p:ph sz="half" idx="2"/>
          </p:nvPr>
        </p:nvSpPr>
        <p:spPr>
          <a:xfrm>
            <a:off x="4648200" y="1600200"/>
            <a:ext cx="4038600" cy="4525963"/>
          </a:xfrm>
        </p:spPr>
        <p:txBody>
          <a:bodyPr>
            <a:normAutofit/>
          </a:bodyPr>
          <a:lstStyle/>
          <a:p>
            <a:pPr>
              <a:lnSpc>
                <a:spcPct val="90000"/>
              </a:lnSpc>
            </a:pPr>
            <a:r>
              <a:rPr lang="en-US" sz="2200"/>
              <a:t>Four Bombardment squadrons</a:t>
            </a:r>
          </a:p>
          <a:p>
            <a:pPr>
              <a:lnSpc>
                <a:spcPct val="90000"/>
              </a:lnSpc>
            </a:pPr>
            <a:r>
              <a:rPr lang="en-US" sz="2200"/>
              <a:t>Equipped and trained</a:t>
            </a:r>
          </a:p>
          <a:p>
            <a:pPr>
              <a:lnSpc>
                <a:spcPct val="90000"/>
              </a:lnSpc>
            </a:pPr>
            <a:r>
              <a:rPr lang="en-US" sz="2200"/>
              <a:t>Never deployed to war</a:t>
            </a:r>
          </a:p>
          <a:p>
            <a:pPr>
              <a:lnSpc>
                <a:spcPct val="90000"/>
              </a:lnSpc>
            </a:pPr>
            <a:r>
              <a:rPr lang="en-US" sz="2200"/>
              <a:t>After Freeman Mutiny, 2 squadrons inactivated</a:t>
            </a:r>
          </a:p>
          <a:p>
            <a:pPr>
              <a:lnSpc>
                <a:spcPct val="90000"/>
              </a:lnSpc>
            </a:pPr>
            <a:r>
              <a:rPr lang="en-US" sz="2200"/>
              <a:t>Group command changed to Col Ben Davis, 99</a:t>
            </a:r>
            <a:r>
              <a:rPr lang="en-US" sz="2200" baseline="30000"/>
              <a:t>th</a:t>
            </a:r>
            <a:r>
              <a:rPr lang="en-US" sz="2200"/>
              <a:t> Pursuit Squadron transferred to 477</a:t>
            </a:r>
            <a:r>
              <a:rPr lang="en-US" sz="2200" baseline="30000"/>
              <a:t>th</a:t>
            </a:r>
            <a:r>
              <a:rPr lang="en-US" sz="2200"/>
              <a:t>, and Group was redesignated a “composite group”</a:t>
            </a:r>
          </a:p>
          <a:p>
            <a:pPr>
              <a:lnSpc>
                <a:spcPct val="90000"/>
              </a:lnSpc>
            </a:pPr>
            <a:r>
              <a:rPr lang="en-US" sz="2200"/>
              <a:t>Inactivated in 1947</a:t>
            </a:r>
          </a:p>
        </p:txBody>
      </p:sp>
    </p:spTree>
    <p:extLst>
      <p:ext uri="{BB962C8B-B14F-4D97-AF65-F5344CB8AC3E}">
        <p14:creationId xmlns:p14="http://schemas.microsoft.com/office/powerpoint/2010/main" val="3688048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7B5E28-15F1-4BA3-8944-4E9442F04499}"/>
              </a:ext>
            </a:extLst>
          </p:cNvPr>
          <p:cNvSpPr>
            <a:spLocks noGrp="1"/>
          </p:cNvSpPr>
          <p:nvPr>
            <p:ph type="title"/>
          </p:nvPr>
        </p:nvSpPr>
        <p:spPr>
          <a:xfrm>
            <a:off x="1066800" y="273050"/>
            <a:ext cx="7010400" cy="1327150"/>
          </a:xfrm>
        </p:spPr>
        <p:txBody>
          <a:bodyPr/>
          <a:lstStyle/>
          <a:p>
            <a:r>
              <a:rPr lang="en-US" dirty="0"/>
              <a:t>Col </a:t>
            </a:r>
            <a:r>
              <a:rPr lang="en-US" dirty="0" err="1"/>
              <a:t>Benjamen</a:t>
            </a:r>
            <a:r>
              <a:rPr lang="en-US" dirty="0"/>
              <a:t> O. Davis, Jr.</a:t>
            </a:r>
          </a:p>
        </p:txBody>
      </p:sp>
      <p:pic>
        <p:nvPicPr>
          <p:cNvPr id="4" name="Picture 3" descr="See the source image">
            <a:extLst>
              <a:ext uri="{FF2B5EF4-FFF2-40B4-BE49-F238E27FC236}">
                <a16:creationId xmlns:a16="http://schemas.microsoft.com/office/drawing/2014/main" id="{9329E8BA-41F4-497B-8F08-778A2CDB34FB}"/>
              </a:ext>
            </a:extLst>
          </p:cNvPr>
          <p:cNvPicPr/>
          <p:nvPr/>
        </p:nvPicPr>
        <p:blipFill rotWithShape="1">
          <a:blip r:embed="rId2">
            <a:extLst>
              <a:ext uri="{28A0092B-C50C-407E-A947-70E740481C1C}">
                <a14:useLocalDpi xmlns:a14="http://schemas.microsoft.com/office/drawing/2010/main" val="0"/>
              </a:ext>
            </a:extLst>
          </a:blip>
          <a:srcRect l="16507" r="3" b="11938"/>
          <a:stretch/>
        </p:blipFill>
        <p:spPr bwMode="auto">
          <a:xfrm>
            <a:off x="4953000" y="1600199"/>
            <a:ext cx="3886200" cy="4984751"/>
          </a:xfrm>
          <a:prstGeom prst="rect">
            <a:avLst/>
          </a:prstGeom>
          <a:noFill/>
          <a:ln>
            <a:noFill/>
          </a:ln>
        </p:spPr>
      </p:pic>
      <p:sp>
        <p:nvSpPr>
          <p:cNvPr id="11" name="Text Placeholder 3">
            <a:extLst>
              <a:ext uri="{FF2B5EF4-FFF2-40B4-BE49-F238E27FC236}">
                <a16:creationId xmlns:a16="http://schemas.microsoft.com/office/drawing/2014/main" id="{0975660C-15B2-4996-AD6D-46B353BB1085}"/>
              </a:ext>
            </a:extLst>
          </p:cNvPr>
          <p:cNvSpPr>
            <a:spLocks noGrp="1"/>
          </p:cNvSpPr>
          <p:nvPr>
            <p:ph type="body" sz="half" idx="2"/>
          </p:nvPr>
        </p:nvSpPr>
        <p:spPr>
          <a:xfrm>
            <a:off x="457200" y="1600200"/>
            <a:ext cx="4114800" cy="4984750"/>
          </a:xfrm>
        </p:spPr>
        <p:txBody>
          <a:bodyPr>
            <a:normAutofit fontScale="92500" lnSpcReduction="10000"/>
          </a:bodyPr>
          <a:lstStyle/>
          <a:p>
            <a:pPr marL="285750" indent="-285750">
              <a:buFont typeface="Arial" panose="020B0604020202020204" pitchFamily="34" charset="0"/>
              <a:buChar char="•"/>
            </a:pPr>
            <a:r>
              <a:rPr lang="en-US" sz="2400" dirty="0"/>
              <a:t>West Point Class of 1932</a:t>
            </a:r>
          </a:p>
          <a:p>
            <a:pPr marL="285750" indent="-285750">
              <a:buFont typeface="Arial" panose="020B0604020202020204" pitchFamily="34" charset="0"/>
              <a:buChar char="•"/>
            </a:pPr>
            <a:r>
              <a:rPr lang="en-US" sz="2400" dirty="0"/>
              <a:t>Son of BG Benjamin O. Davis, Sr</a:t>
            </a:r>
          </a:p>
          <a:p>
            <a:pPr marL="742950" lvl="1" indent="-285750">
              <a:buFont typeface="Arial" panose="020B0604020202020204" pitchFamily="34" charset="0"/>
              <a:buChar char="•"/>
            </a:pPr>
            <a:r>
              <a:rPr lang="en-US" sz="1800" dirty="0"/>
              <a:t>1</a:t>
            </a:r>
            <a:r>
              <a:rPr lang="en-US" sz="1800" baseline="30000" dirty="0"/>
              <a:t>st</a:t>
            </a:r>
            <a:r>
              <a:rPr lang="en-US" sz="1800" dirty="0"/>
              <a:t> Black Brigadier General</a:t>
            </a:r>
          </a:p>
          <a:p>
            <a:pPr marL="285750" indent="-285750">
              <a:buFont typeface="Arial" panose="020B0604020202020204" pitchFamily="34" charset="0"/>
              <a:buChar char="•"/>
            </a:pPr>
            <a:r>
              <a:rPr lang="en-US" sz="2200" dirty="0"/>
              <a:t>First class of Tuskegee Airmen</a:t>
            </a:r>
          </a:p>
          <a:p>
            <a:pPr marL="285750" indent="-285750">
              <a:buFont typeface="Arial" panose="020B0604020202020204" pitchFamily="34" charset="0"/>
              <a:buChar char="•"/>
            </a:pPr>
            <a:r>
              <a:rPr lang="en-US" sz="2200" dirty="0"/>
              <a:t>Commanded 99</a:t>
            </a:r>
            <a:r>
              <a:rPr lang="en-US" sz="2200" baseline="30000" dirty="0"/>
              <a:t>th</a:t>
            </a:r>
            <a:r>
              <a:rPr lang="en-US" sz="2200" dirty="0"/>
              <a:t> Pursuit </a:t>
            </a:r>
            <a:r>
              <a:rPr lang="en-US" sz="2200" dirty="0" err="1"/>
              <a:t>Sqdn</a:t>
            </a:r>
            <a:endParaRPr lang="en-US" sz="2200" dirty="0"/>
          </a:p>
          <a:p>
            <a:pPr marL="285750" indent="-285750">
              <a:buFont typeface="Arial" panose="020B0604020202020204" pitchFamily="34" charset="0"/>
              <a:buChar char="•"/>
            </a:pPr>
            <a:r>
              <a:rPr lang="en-US" sz="2200" dirty="0"/>
              <a:t>Commanded 332</a:t>
            </a:r>
            <a:r>
              <a:rPr lang="en-US" sz="2200" baseline="30000" dirty="0"/>
              <a:t>nd</a:t>
            </a:r>
            <a:r>
              <a:rPr lang="en-US" sz="2200" dirty="0"/>
              <a:t> Fighter </a:t>
            </a:r>
            <a:r>
              <a:rPr lang="en-US" sz="2200" dirty="0" err="1"/>
              <a:t>Gp</a:t>
            </a:r>
            <a:endParaRPr lang="en-US" sz="2200" dirty="0"/>
          </a:p>
          <a:p>
            <a:pPr marL="285750" indent="-285750">
              <a:buFont typeface="Arial" panose="020B0604020202020204" pitchFamily="34" charset="0"/>
              <a:buChar char="•"/>
            </a:pPr>
            <a:r>
              <a:rPr lang="en-US" sz="2200" dirty="0"/>
              <a:t>Commanded 447</a:t>
            </a:r>
            <a:r>
              <a:rPr lang="en-US" sz="2200" baseline="30000" dirty="0"/>
              <a:t>th</a:t>
            </a:r>
            <a:r>
              <a:rPr lang="en-US" sz="2200" dirty="0"/>
              <a:t> Bomb Group</a:t>
            </a:r>
          </a:p>
          <a:p>
            <a:pPr marL="285750" indent="-285750">
              <a:buFont typeface="Arial" panose="020B0604020202020204" pitchFamily="34" charset="0"/>
              <a:buChar char="•"/>
            </a:pPr>
            <a:r>
              <a:rPr lang="en-US" sz="2200" dirty="0"/>
              <a:t>Commanded 51</a:t>
            </a:r>
            <a:r>
              <a:rPr lang="en-US" sz="2200" baseline="30000" dirty="0"/>
              <a:t>st</a:t>
            </a:r>
            <a:r>
              <a:rPr lang="en-US" sz="2200" dirty="0"/>
              <a:t> Fighter-Interceptor Wing in Korea</a:t>
            </a:r>
          </a:p>
          <a:p>
            <a:pPr marL="285750" indent="-285750">
              <a:buFont typeface="Arial" panose="020B0604020202020204" pitchFamily="34" charset="0"/>
              <a:buChar char="•"/>
            </a:pPr>
            <a:r>
              <a:rPr lang="en-US" sz="2200" dirty="0"/>
              <a:t>Vice-Commander, 13</a:t>
            </a:r>
            <a:r>
              <a:rPr lang="en-US" sz="2200" baseline="30000" dirty="0"/>
              <a:t>th</a:t>
            </a:r>
            <a:r>
              <a:rPr lang="en-US" sz="2200" dirty="0"/>
              <a:t> Air Force</a:t>
            </a:r>
          </a:p>
          <a:p>
            <a:pPr marL="285750" indent="-285750">
              <a:buFont typeface="Arial" panose="020B0604020202020204" pitchFamily="34" charset="0"/>
              <a:buChar char="•"/>
            </a:pPr>
            <a:r>
              <a:rPr lang="en-US" sz="2200" dirty="0"/>
              <a:t>Chief of Staff UN Command and US Forces in Korea</a:t>
            </a:r>
          </a:p>
          <a:p>
            <a:pPr marL="285750" indent="-285750">
              <a:buFont typeface="Arial" panose="020B0604020202020204" pitchFamily="34" charset="0"/>
              <a:buChar char="•"/>
            </a:pPr>
            <a:r>
              <a:rPr lang="en-US" sz="2200" dirty="0"/>
              <a:t>Commander 13</a:t>
            </a:r>
            <a:r>
              <a:rPr lang="en-US" sz="2200" baseline="30000" dirty="0"/>
              <a:t>th</a:t>
            </a:r>
            <a:r>
              <a:rPr lang="en-US" sz="2200" dirty="0"/>
              <a:t> Air Force</a:t>
            </a:r>
          </a:p>
          <a:p>
            <a:pPr marL="285750" indent="-285750">
              <a:buFont typeface="Arial" panose="020B0604020202020204" pitchFamily="34" charset="0"/>
              <a:buChar char="•"/>
            </a:pPr>
            <a:r>
              <a:rPr lang="en-US" sz="2200" dirty="0"/>
              <a:t>4-Star General upon retirement</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3482240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453268-3D9C-45A3-920F-99F4E43374A5}"/>
              </a:ext>
            </a:extLst>
          </p:cNvPr>
          <p:cNvSpPr>
            <a:spLocks noGrp="1"/>
          </p:cNvSpPr>
          <p:nvPr>
            <p:ph type="title"/>
          </p:nvPr>
        </p:nvSpPr>
        <p:spPr/>
        <p:txBody>
          <a:bodyPr/>
          <a:lstStyle/>
          <a:p>
            <a:r>
              <a:rPr lang="en-US" dirty="0"/>
              <a:t>Tuskegee Airmen</a:t>
            </a:r>
          </a:p>
        </p:txBody>
      </p:sp>
      <p:sp>
        <p:nvSpPr>
          <p:cNvPr id="6" name="Content Placeholder 5">
            <a:extLst>
              <a:ext uri="{FF2B5EF4-FFF2-40B4-BE49-F238E27FC236}">
                <a16:creationId xmlns:a16="http://schemas.microsoft.com/office/drawing/2014/main" id="{3584106E-9427-403B-8BFA-BD93CE6E74D5}"/>
              </a:ext>
            </a:extLst>
          </p:cNvPr>
          <p:cNvSpPr>
            <a:spLocks noGrp="1"/>
          </p:cNvSpPr>
          <p:nvPr>
            <p:ph idx="1"/>
          </p:nvPr>
        </p:nvSpPr>
        <p:spPr/>
        <p:txBody>
          <a:bodyPr/>
          <a:lstStyle/>
          <a:p>
            <a:r>
              <a:rPr lang="en-US" dirty="0"/>
              <a:t>Trained 992 pilots 1941-1946</a:t>
            </a:r>
          </a:p>
          <a:p>
            <a:r>
              <a:rPr lang="en-US" dirty="0"/>
              <a:t>335 deployed overseas</a:t>
            </a:r>
          </a:p>
          <a:p>
            <a:r>
              <a:rPr lang="en-US" dirty="0"/>
              <a:t>66 killed in action</a:t>
            </a:r>
          </a:p>
          <a:p>
            <a:r>
              <a:rPr lang="en-US" dirty="0"/>
              <a:t>12 killed in training</a:t>
            </a:r>
          </a:p>
          <a:p>
            <a:r>
              <a:rPr lang="en-US" dirty="0"/>
              <a:t>32 captured as prisoners of war</a:t>
            </a:r>
          </a:p>
          <a:p>
            <a:r>
              <a:rPr lang="en-US" dirty="0"/>
              <a:t>Fought against systematic racial injustice</a:t>
            </a:r>
          </a:p>
          <a:p>
            <a:r>
              <a:rPr lang="en-US" dirty="0"/>
              <a:t>Influenced later desegregation of the military</a:t>
            </a:r>
          </a:p>
        </p:txBody>
      </p:sp>
    </p:spTree>
    <p:extLst>
      <p:ext uri="{BB962C8B-B14F-4D97-AF65-F5344CB8AC3E}">
        <p14:creationId xmlns:p14="http://schemas.microsoft.com/office/powerpoint/2010/main" val="25997737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Where is the Tuskegee Institute?</a:t>
            </a:r>
          </a:p>
          <a:p>
            <a:pPr marL="514350" indent="-514350">
              <a:lnSpc>
                <a:spcPct val="110000"/>
              </a:lnSpc>
              <a:spcBef>
                <a:spcPts val="0"/>
              </a:spcBef>
              <a:buFont typeface="+mj-lt"/>
              <a:buAutoNum type="arabicPeriod"/>
            </a:pPr>
            <a:r>
              <a:rPr lang="en-US" dirty="0"/>
              <a:t>Who visited the program and helped it along through the publicity of her support?</a:t>
            </a:r>
          </a:p>
          <a:p>
            <a:pPr marL="514350" indent="-514350">
              <a:lnSpc>
                <a:spcPct val="110000"/>
              </a:lnSpc>
              <a:spcBef>
                <a:spcPts val="0"/>
              </a:spcBef>
              <a:buFont typeface="+mj-lt"/>
              <a:buAutoNum type="arabicPeriod"/>
            </a:pPr>
            <a:r>
              <a:rPr lang="en-US" dirty="0"/>
              <a:t>What was the Freeman Field Mutiny about?</a:t>
            </a:r>
          </a:p>
          <a:p>
            <a:pPr marL="514350" indent="-514350">
              <a:lnSpc>
                <a:spcPct val="110000"/>
              </a:lnSpc>
              <a:spcBef>
                <a:spcPts val="0"/>
              </a:spcBef>
              <a:buFont typeface="+mj-lt"/>
              <a:buAutoNum type="arabicPeriod"/>
            </a:pPr>
            <a:r>
              <a:rPr lang="en-US" dirty="0"/>
              <a:t>Which of these units fought in Europe?</a:t>
            </a:r>
          </a:p>
          <a:p>
            <a:pPr marL="914400" lvl="1" indent="-514350">
              <a:lnSpc>
                <a:spcPct val="110000"/>
              </a:lnSpc>
              <a:spcBef>
                <a:spcPts val="0"/>
              </a:spcBef>
              <a:buFont typeface="+mj-lt"/>
              <a:buAutoNum type="alphaLcParenR"/>
            </a:pPr>
            <a:r>
              <a:rPr lang="en-US" dirty="0"/>
              <a:t>477</a:t>
            </a:r>
            <a:r>
              <a:rPr lang="en-US" baseline="30000" dirty="0"/>
              <a:t>th</a:t>
            </a:r>
            <a:r>
              <a:rPr lang="en-US" dirty="0"/>
              <a:t> Bombardment Group</a:t>
            </a:r>
          </a:p>
          <a:p>
            <a:pPr marL="914400" lvl="1" indent="-514350">
              <a:lnSpc>
                <a:spcPct val="110000"/>
              </a:lnSpc>
              <a:spcBef>
                <a:spcPts val="0"/>
              </a:spcBef>
              <a:buFont typeface="+mj-lt"/>
              <a:buAutoNum type="alphaLcParenR"/>
            </a:pPr>
            <a:r>
              <a:rPr lang="en-US" dirty="0"/>
              <a:t>332</a:t>
            </a:r>
            <a:r>
              <a:rPr lang="en-US" baseline="30000" dirty="0"/>
              <a:t>nd</a:t>
            </a:r>
            <a:r>
              <a:rPr lang="en-US" dirty="0"/>
              <a:t> Fighter Group</a:t>
            </a:r>
          </a:p>
          <a:p>
            <a:pPr marL="914400" lvl="1" indent="-514350">
              <a:lnSpc>
                <a:spcPct val="110000"/>
              </a:lnSpc>
              <a:spcBef>
                <a:spcPts val="0"/>
              </a:spcBef>
              <a:buFont typeface="+mj-lt"/>
              <a:buAutoNum type="alphaLcParenR"/>
            </a:pPr>
            <a:r>
              <a:rPr lang="en-US" dirty="0"/>
              <a:t>99</a:t>
            </a:r>
            <a:r>
              <a:rPr lang="en-US" baseline="30000" dirty="0"/>
              <a:t>th</a:t>
            </a:r>
            <a:r>
              <a:rPr lang="en-US" dirty="0"/>
              <a:t> Pursuit Squadron</a:t>
            </a:r>
          </a:p>
          <a:p>
            <a:pPr marL="514350" indent="-514350">
              <a:lnSpc>
                <a:spcPct val="110000"/>
              </a:lnSpc>
              <a:spcBef>
                <a:spcPts val="0"/>
              </a:spcBef>
              <a:buFont typeface="+mj-lt"/>
              <a:buAutoNum type="arabicPeriod"/>
            </a:pPr>
            <a:endParaRPr lang="en-US" dirty="0"/>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921328" y="337586"/>
            <a:ext cx="2216046" cy="175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129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fontScale="90000"/>
          </a:bodyPr>
          <a:lstStyle/>
          <a:p>
            <a:r>
              <a:rPr lang="en-US" dirty="0"/>
              <a:t>African American Units in WWII</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lnSpcReduction="1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1000"/>
              </a:spcAft>
              <a:buFont typeface="+mj-lt"/>
              <a:buAutoNum type="arabicPeriod" startAt="12"/>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Discuss the African American segregated units during World War II, name two of the most significant what they did, and what their challenges were.</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What were the major segregated African American units in World War II, what did they accomplish, and what were the major challenges they faced?</a:t>
            </a:r>
            <a:endParaRPr lang="en-US" sz="4000" dirty="0">
              <a:solidFill>
                <a:schemeClr val="tx1"/>
              </a:solidFill>
            </a:endParaRPr>
          </a:p>
        </p:txBody>
      </p:sp>
    </p:spTree>
    <p:extLst>
      <p:ext uri="{BB962C8B-B14F-4D97-AF65-F5344CB8AC3E}">
        <p14:creationId xmlns:p14="http://schemas.microsoft.com/office/powerpoint/2010/main" val="41762957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p:txBody>
          <a:bodyPr/>
          <a:lstStyle/>
          <a:p>
            <a:r>
              <a:rPr lang="en-US" dirty="0"/>
              <a:t>Segregated Units</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idx="1"/>
          </p:nvPr>
        </p:nvSpPr>
        <p:spPr/>
        <p:txBody>
          <a:bodyPr>
            <a:normAutofit fontScale="92500" lnSpcReduction="20000"/>
          </a:bodyPr>
          <a:lstStyle/>
          <a:p>
            <a:r>
              <a:rPr lang="en-US" dirty="0"/>
              <a:t>Prior to 1948, the Army segregated African Americans in their own units, sometimes with white officers</a:t>
            </a:r>
          </a:p>
          <a:p>
            <a:r>
              <a:rPr lang="en-US" dirty="0"/>
              <a:t>Black units were often given unequal treatment, and suffered from discrimination</a:t>
            </a:r>
          </a:p>
          <a:p>
            <a:r>
              <a:rPr lang="en-US" dirty="0"/>
              <a:t>African Americans wanted to serve their country, and this was the only way they were allowed, so they did</a:t>
            </a:r>
          </a:p>
          <a:p>
            <a:r>
              <a:rPr lang="en-US" dirty="0"/>
              <a:t>Sometimes when numbers were small, Blacks were integrated into training or units with Whites. There was usually a lot of discrimination.</a:t>
            </a:r>
          </a:p>
        </p:txBody>
      </p:sp>
    </p:spTree>
    <p:extLst>
      <p:ext uri="{BB962C8B-B14F-4D97-AF65-F5344CB8AC3E}">
        <p14:creationId xmlns:p14="http://schemas.microsoft.com/office/powerpoint/2010/main" val="2661723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CB5F-E353-4D5E-B60C-C29CCD62309E}"/>
              </a:ext>
            </a:extLst>
          </p:cNvPr>
          <p:cNvSpPr>
            <a:spLocks noGrp="1"/>
          </p:cNvSpPr>
          <p:nvPr>
            <p:ph type="title"/>
          </p:nvPr>
        </p:nvSpPr>
        <p:spPr/>
        <p:txBody>
          <a:bodyPr/>
          <a:lstStyle/>
          <a:p>
            <a:r>
              <a:rPr lang="en-US" dirty="0"/>
              <a:t>World War II</a:t>
            </a:r>
          </a:p>
        </p:txBody>
      </p:sp>
      <p:sp>
        <p:nvSpPr>
          <p:cNvPr id="3" name="Content Placeholder 2">
            <a:extLst>
              <a:ext uri="{FF2B5EF4-FFF2-40B4-BE49-F238E27FC236}">
                <a16:creationId xmlns:a16="http://schemas.microsoft.com/office/drawing/2014/main" id="{1257E42A-1141-4A6C-8346-F560817A070F}"/>
              </a:ext>
            </a:extLst>
          </p:cNvPr>
          <p:cNvSpPr>
            <a:spLocks noGrp="1"/>
          </p:cNvSpPr>
          <p:nvPr>
            <p:ph idx="1"/>
          </p:nvPr>
        </p:nvSpPr>
        <p:spPr/>
        <p:txBody>
          <a:bodyPr/>
          <a:lstStyle/>
          <a:p>
            <a:r>
              <a:rPr lang="en-US" dirty="0"/>
              <a:t>The US needed all Americans to serve</a:t>
            </a:r>
          </a:p>
          <a:p>
            <a:r>
              <a:rPr lang="en-US" dirty="0"/>
              <a:t>We’ve studied the Tuskegee Airmen; here are some other successful segregated units:</a:t>
            </a:r>
          </a:p>
          <a:p>
            <a:pPr lvl="1"/>
            <a:r>
              <a:rPr lang="en-US" dirty="0"/>
              <a:t>92</a:t>
            </a:r>
            <a:r>
              <a:rPr lang="en-US" baseline="30000" dirty="0"/>
              <a:t>nd</a:t>
            </a:r>
            <a:r>
              <a:rPr lang="en-US" dirty="0"/>
              <a:t> Infantry Division</a:t>
            </a:r>
          </a:p>
          <a:p>
            <a:pPr lvl="1"/>
            <a:r>
              <a:rPr lang="en-US" dirty="0"/>
              <a:t>93</a:t>
            </a:r>
            <a:r>
              <a:rPr lang="en-US" baseline="30000" dirty="0"/>
              <a:t>rd</a:t>
            </a:r>
            <a:r>
              <a:rPr lang="en-US" dirty="0"/>
              <a:t> Infantry Division</a:t>
            </a:r>
          </a:p>
          <a:p>
            <a:pPr lvl="1"/>
            <a:r>
              <a:rPr lang="en-US" dirty="0"/>
              <a:t>Red Ball Express</a:t>
            </a:r>
          </a:p>
          <a:p>
            <a:pPr lvl="1"/>
            <a:r>
              <a:rPr lang="en-US" dirty="0"/>
              <a:t>761</a:t>
            </a:r>
            <a:r>
              <a:rPr lang="en-US" baseline="30000" dirty="0"/>
              <a:t>st</a:t>
            </a:r>
            <a:r>
              <a:rPr lang="en-US" dirty="0"/>
              <a:t> Tank Battalion</a:t>
            </a:r>
          </a:p>
          <a:p>
            <a:pPr lvl="1"/>
            <a:r>
              <a:rPr lang="en-US" dirty="0"/>
              <a:t>Support Units</a:t>
            </a:r>
          </a:p>
        </p:txBody>
      </p:sp>
      <p:pic>
        <p:nvPicPr>
          <p:cNvPr id="4" name="Picture 3" descr="See the source image">
            <a:extLst>
              <a:ext uri="{FF2B5EF4-FFF2-40B4-BE49-F238E27FC236}">
                <a16:creationId xmlns:a16="http://schemas.microsoft.com/office/drawing/2014/main" id="{7CF93CB2-1F95-4011-AB84-FDACB640734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581400"/>
            <a:ext cx="3581400" cy="2763768"/>
          </a:xfrm>
          <a:prstGeom prst="rect">
            <a:avLst/>
          </a:prstGeom>
          <a:noFill/>
          <a:ln>
            <a:noFill/>
          </a:ln>
        </p:spPr>
      </p:pic>
    </p:spTree>
    <p:extLst>
      <p:ext uri="{BB962C8B-B14F-4D97-AF65-F5344CB8AC3E}">
        <p14:creationId xmlns:p14="http://schemas.microsoft.com/office/powerpoint/2010/main" val="36347701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C0CF-22B6-4B83-B2ED-9D6ADAA30192}"/>
              </a:ext>
            </a:extLst>
          </p:cNvPr>
          <p:cNvSpPr>
            <a:spLocks noGrp="1"/>
          </p:cNvSpPr>
          <p:nvPr>
            <p:ph type="title"/>
          </p:nvPr>
        </p:nvSpPr>
        <p:spPr/>
        <p:txBody>
          <a:bodyPr/>
          <a:lstStyle/>
          <a:p>
            <a:r>
              <a:rPr lang="en-US" dirty="0"/>
              <a:t>Teamwork Wins</a:t>
            </a:r>
          </a:p>
        </p:txBody>
      </p:sp>
      <p:pic>
        <p:nvPicPr>
          <p:cNvPr id="4" name="Online Media 3" title="AFRICAN AMERICANS IN WORLD WAR II   RED BALL EXPRESS  &quot;TEAMWORK&quot;  FILM  53254">
            <a:hlinkClick r:id="" action="ppaction://media"/>
            <a:extLst>
              <a:ext uri="{FF2B5EF4-FFF2-40B4-BE49-F238E27FC236}">
                <a16:creationId xmlns:a16="http://schemas.microsoft.com/office/drawing/2014/main" id="{41F2DED3-2F49-4B30-84FB-58EBB206DD3C}"/>
              </a:ext>
            </a:extLst>
          </p:cNvPr>
          <p:cNvPicPr>
            <a:picLocks noRot="1" noChangeAspect="1"/>
          </p:cNvPicPr>
          <p:nvPr>
            <a:videoFile r:link="rId1"/>
          </p:nvPr>
        </p:nvPicPr>
        <p:blipFill>
          <a:blip r:embed="rId3"/>
          <a:stretch>
            <a:fillRect/>
          </a:stretch>
        </p:blipFill>
        <p:spPr>
          <a:xfrm>
            <a:off x="745066" y="1905000"/>
            <a:ext cx="7653867" cy="4305300"/>
          </a:xfrm>
          <a:prstGeom prst="rect">
            <a:avLst/>
          </a:prstGeom>
        </p:spPr>
      </p:pic>
    </p:spTree>
    <p:extLst>
      <p:ext uri="{BB962C8B-B14F-4D97-AF65-F5344CB8AC3E}">
        <p14:creationId xmlns:p14="http://schemas.microsoft.com/office/powerpoint/2010/main" val="91141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CB2F37-F1F5-41F5-8148-7C755015B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966" y="2514600"/>
            <a:ext cx="1724025"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D453268-3D9C-45A3-920F-99F4E43374A5}"/>
              </a:ext>
            </a:extLst>
          </p:cNvPr>
          <p:cNvSpPr>
            <a:spLocks noGrp="1"/>
          </p:cNvSpPr>
          <p:nvPr>
            <p:ph type="title"/>
          </p:nvPr>
        </p:nvSpPr>
        <p:spPr/>
        <p:txBody>
          <a:bodyPr/>
          <a:lstStyle/>
          <a:p>
            <a:r>
              <a:rPr lang="en-US" dirty="0"/>
              <a:t>92</a:t>
            </a:r>
            <a:r>
              <a:rPr lang="en-US" baseline="30000" dirty="0"/>
              <a:t>nd</a:t>
            </a:r>
            <a:r>
              <a:rPr lang="en-US" dirty="0"/>
              <a:t> Division</a:t>
            </a:r>
          </a:p>
        </p:txBody>
      </p:sp>
      <p:sp>
        <p:nvSpPr>
          <p:cNvPr id="6" name="Content Placeholder 5">
            <a:extLst>
              <a:ext uri="{FF2B5EF4-FFF2-40B4-BE49-F238E27FC236}">
                <a16:creationId xmlns:a16="http://schemas.microsoft.com/office/drawing/2014/main" id="{3584106E-9427-403B-8BFA-BD93CE6E74D5}"/>
              </a:ext>
            </a:extLst>
          </p:cNvPr>
          <p:cNvSpPr>
            <a:spLocks noGrp="1"/>
          </p:cNvSpPr>
          <p:nvPr>
            <p:ph idx="1"/>
          </p:nvPr>
        </p:nvSpPr>
        <p:spPr/>
        <p:txBody>
          <a:bodyPr/>
          <a:lstStyle/>
          <a:p>
            <a:r>
              <a:rPr lang="en-US" dirty="0"/>
              <a:t>Active in World War I – Buffalo Soldier Division</a:t>
            </a:r>
          </a:p>
          <a:p>
            <a:r>
              <a:rPr lang="en-US" dirty="0"/>
              <a:t>Activated for World War II in 1942</a:t>
            </a:r>
          </a:p>
          <a:p>
            <a:r>
              <a:rPr lang="en-US" dirty="0"/>
              <a:t>Deployed to Europe SEP 1944</a:t>
            </a:r>
          </a:p>
          <a:p>
            <a:r>
              <a:rPr lang="en-US" dirty="0"/>
              <a:t>Fought in Italy</a:t>
            </a:r>
          </a:p>
          <a:p>
            <a:r>
              <a:rPr lang="en-US" dirty="0"/>
              <a:t>Poor reputation as a unit</a:t>
            </a:r>
          </a:p>
          <a:p>
            <a:pPr lvl="1"/>
            <a:r>
              <a:rPr lang="en-US" dirty="0"/>
              <a:t>Likely due to racism</a:t>
            </a:r>
          </a:p>
          <a:p>
            <a:r>
              <a:rPr lang="en-US" dirty="0"/>
              <a:t>2 Medals of Honor awarded (upgraded in 1997) for heroism in Italian Campaign</a:t>
            </a:r>
          </a:p>
        </p:txBody>
      </p:sp>
    </p:spTree>
    <p:extLst>
      <p:ext uri="{BB962C8B-B14F-4D97-AF65-F5344CB8AC3E}">
        <p14:creationId xmlns:p14="http://schemas.microsoft.com/office/powerpoint/2010/main" val="2386462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453268-3D9C-45A3-920F-99F4E43374A5}"/>
              </a:ext>
            </a:extLst>
          </p:cNvPr>
          <p:cNvSpPr>
            <a:spLocks noGrp="1"/>
          </p:cNvSpPr>
          <p:nvPr>
            <p:ph type="title"/>
          </p:nvPr>
        </p:nvSpPr>
        <p:spPr/>
        <p:txBody>
          <a:bodyPr/>
          <a:lstStyle/>
          <a:p>
            <a:r>
              <a:rPr lang="en-US" dirty="0"/>
              <a:t>93</a:t>
            </a:r>
            <a:r>
              <a:rPr lang="en-US" baseline="30000" dirty="0"/>
              <a:t>rd</a:t>
            </a:r>
            <a:r>
              <a:rPr lang="en-US" dirty="0"/>
              <a:t> Infantry Division</a:t>
            </a:r>
          </a:p>
        </p:txBody>
      </p:sp>
      <p:sp>
        <p:nvSpPr>
          <p:cNvPr id="6" name="Content Placeholder 5">
            <a:extLst>
              <a:ext uri="{FF2B5EF4-FFF2-40B4-BE49-F238E27FC236}">
                <a16:creationId xmlns:a16="http://schemas.microsoft.com/office/drawing/2014/main" id="{3584106E-9427-403B-8BFA-BD93CE6E74D5}"/>
              </a:ext>
            </a:extLst>
          </p:cNvPr>
          <p:cNvSpPr>
            <a:spLocks noGrp="1"/>
          </p:cNvSpPr>
          <p:nvPr>
            <p:ph idx="1"/>
          </p:nvPr>
        </p:nvSpPr>
        <p:spPr>
          <a:xfrm>
            <a:off x="561975" y="1781175"/>
            <a:ext cx="8229600" cy="4525963"/>
          </a:xfrm>
        </p:spPr>
        <p:txBody>
          <a:bodyPr>
            <a:normAutofit fontScale="92500" lnSpcReduction="10000"/>
          </a:bodyPr>
          <a:lstStyle/>
          <a:p>
            <a:r>
              <a:rPr lang="en-US" dirty="0"/>
              <a:t>Activated for World War I but HQ never deployed. IN Regiments fought under French</a:t>
            </a:r>
          </a:p>
          <a:p>
            <a:r>
              <a:rPr lang="en-US" dirty="0"/>
              <a:t>Activated for World War II in 1942</a:t>
            </a:r>
          </a:p>
          <a:p>
            <a:r>
              <a:rPr lang="en-US" dirty="0"/>
              <a:t>Deployed to South Pacific in 1944</a:t>
            </a:r>
          </a:p>
          <a:p>
            <a:pPr lvl="1"/>
            <a:r>
              <a:rPr lang="en-US" dirty="0"/>
              <a:t>Guadalcanal, New Guinea, Bougainville, Bismarck Archipelago</a:t>
            </a:r>
          </a:p>
          <a:p>
            <a:r>
              <a:rPr lang="en-US" dirty="0"/>
              <a:t>Mostly used for combat support missions</a:t>
            </a:r>
          </a:p>
          <a:p>
            <a:r>
              <a:rPr lang="en-US" dirty="0"/>
              <a:t>Poor reputation as a unit</a:t>
            </a:r>
          </a:p>
          <a:p>
            <a:pPr lvl="1"/>
            <a:r>
              <a:rPr lang="en-US" dirty="0"/>
              <a:t>Mostly due to racism – not given missions to fight</a:t>
            </a:r>
          </a:p>
          <a:p>
            <a:endParaRPr lang="en-US" dirty="0"/>
          </a:p>
          <a:p>
            <a:endParaRPr lang="en-US" dirty="0"/>
          </a:p>
        </p:txBody>
      </p:sp>
      <p:pic>
        <p:nvPicPr>
          <p:cNvPr id="2050" name="Picture 2">
            <a:extLst>
              <a:ext uri="{FF2B5EF4-FFF2-40B4-BE49-F238E27FC236}">
                <a16:creationId xmlns:a16="http://schemas.microsoft.com/office/drawing/2014/main" id="{87BD766B-1976-4BA2-959D-59AB6E998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
            <a:ext cx="1898374" cy="189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166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e the source image">
            <a:extLst>
              <a:ext uri="{FF2B5EF4-FFF2-40B4-BE49-F238E27FC236}">
                <a16:creationId xmlns:a16="http://schemas.microsoft.com/office/drawing/2014/main" id="{A9CACBFA-D331-4B78-85ED-D47C9F4DB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84983"/>
            <a:ext cx="5174974" cy="3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p:txBody>
          <a:bodyPr>
            <a:normAutofit fontScale="90000"/>
          </a:bodyPr>
          <a:lstStyle/>
          <a:p>
            <a:r>
              <a:rPr lang="en-US" dirty="0"/>
              <a:t>Nursing During Wars</a:t>
            </a:r>
            <a:br>
              <a:rPr lang="en-US" dirty="0"/>
            </a:br>
            <a:r>
              <a:rPr lang="en-US" dirty="0"/>
              <a:t>Civil War</a:t>
            </a:r>
          </a:p>
        </p:txBody>
      </p:sp>
      <p:sp>
        <p:nvSpPr>
          <p:cNvPr id="5" name="Content Placeholder 4">
            <a:extLst>
              <a:ext uri="{FF2B5EF4-FFF2-40B4-BE49-F238E27FC236}">
                <a16:creationId xmlns:a16="http://schemas.microsoft.com/office/drawing/2014/main" id="{83A75B73-E741-4AC2-ABED-00626248FDFE}"/>
              </a:ext>
            </a:extLst>
          </p:cNvPr>
          <p:cNvSpPr>
            <a:spLocks noGrp="1"/>
          </p:cNvSpPr>
          <p:nvPr>
            <p:ph idx="1"/>
          </p:nvPr>
        </p:nvSpPr>
        <p:spPr>
          <a:xfrm>
            <a:off x="457199" y="1600200"/>
            <a:ext cx="8490483" cy="4525963"/>
          </a:xfrm>
        </p:spPr>
        <p:txBody>
          <a:bodyPr>
            <a:normAutofit lnSpcReduction="10000"/>
          </a:bodyPr>
          <a:lstStyle/>
          <a:p>
            <a:r>
              <a:rPr lang="en-US" dirty="0"/>
              <a:t>Nursing had advanced during the Crimean War in Europe</a:t>
            </a:r>
          </a:p>
          <a:p>
            <a:r>
              <a:rPr lang="en-US" dirty="0"/>
              <a:t>Doctors and orderlies aided by volunteer civilian women serving as nurses</a:t>
            </a:r>
          </a:p>
          <a:p>
            <a:r>
              <a:rPr lang="en-US" dirty="0"/>
              <a:t>US Sanitary </a:t>
            </a:r>
          </a:p>
          <a:p>
            <a:pPr marL="0" indent="0">
              <a:spcBef>
                <a:spcPts val="0"/>
              </a:spcBef>
              <a:buNone/>
            </a:pPr>
            <a:r>
              <a:rPr lang="en-US" dirty="0"/>
              <a:t>     Commission</a:t>
            </a:r>
          </a:p>
          <a:p>
            <a:pPr>
              <a:spcBef>
                <a:spcPts val="24"/>
              </a:spcBef>
            </a:pPr>
            <a:r>
              <a:rPr lang="en-US" dirty="0"/>
              <a:t>Nuns</a:t>
            </a:r>
          </a:p>
          <a:p>
            <a:pPr>
              <a:spcBef>
                <a:spcPts val="24"/>
              </a:spcBef>
            </a:pPr>
            <a:r>
              <a:rPr lang="en-US" dirty="0"/>
              <a:t>Dorothea Dix:</a:t>
            </a:r>
          </a:p>
          <a:p>
            <a:pPr marL="0" indent="0">
              <a:spcBef>
                <a:spcPts val="24"/>
              </a:spcBef>
              <a:buNone/>
            </a:pPr>
            <a:r>
              <a:rPr lang="en-US" dirty="0"/>
              <a:t>      Superintendent </a:t>
            </a:r>
          </a:p>
        </p:txBody>
      </p:sp>
    </p:spTree>
    <p:extLst>
      <p:ext uri="{BB962C8B-B14F-4D97-AF65-F5344CB8AC3E}">
        <p14:creationId xmlns:p14="http://schemas.microsoft.com/office/powerpoint/2010/main" val="24109797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Red Ball Express</a:t>
            </a:r>
          </a:p>
        </p:txBody>
      </p:sp>
      <p:sp>
        <p:nvSpPr>
          <p:cNvPr id="11" name="Content Placeholder 2">
            <a:extLst>
              <a:ext uri="{FF2B5EF4-FFF2-40B4-BE49-F238E27FC236}">
                <a16:creationId xmlns:a16="http://schemas.microsoft.com/office/drawing/2014/main" id="{EFF6C50F-8E81-4AB9-95CA-CB11B6EF3636}"/>
              </a:ext>
            </a:extLst>
          </p:cNvPr>
          <p:cNvSpPr>
            <a:spLocks noGrp="1"/>
          </p:cNvSpPr>
          <p:nvPr>
            <p:ph sz="half" idx="1"/>
          </p:nvPr>
        </p:nvSpPr>
        <p:spPr>
          <a:xfrm>
            <a:off x="457200" y="1600200"/>
            <a:ext cx="4038600" cy="4983162"/>
          </a:xfrm>
        </p:spPr>
        <p:txBody>
          <a:bodyPr>
            <a:normAutofit lnSpcReduction="10000"/>
          </a:bodyPr>
          <a:lstStyle/>
          <a:p>
            <a:r>
              <a:rPr lang="en-US" dirty="0"/>
              <a:t>Truck convoy system</a:t>
            </a:r>
          </a:p>
          <a:p>
            <a:r>
              <a:rPr lang="en-US" dirty="0"/>
              <a:t>Supplied Allied forces moving through Europe from D-Day beaches</a:t>
            </a:r>
          </a:p>
          <a:p>
            <a:r>
              <a:rPr lang="en-US" dirty="0"/>
              <a:t>One-way roads to the front, return routes</a:t>
            </a:r>
          </a:p>
          <a:p>
            <a:r>
              <a:rPr lang="en-US" dirty="0"/>
              <a:t>24/7 resupply operation</a:t>
            </a:r>
          </a:p>
          <a:p>
            <a:r>
              <a:rPr lang="en-US" dirty="0"/>
              <a:t>75% African Americans</a:t>
            </a:r>
          </a:p>
          <a:p>
            <a:r>
              <a:rPr lang="en-US" dirty="0"/>
              <a:t>We couldn’t have won the war without this effort</a:t>
            </a:r>
          </a:p>
        </p:txBody>
      </p:sp>
      <p:pic>
        <p:nvPicPr>
          <p:cNvPr id="6" name="Picture 5" descr="See the source image">
            <a:extLst>
              <a:ext uri="{FF2B5EF4-FFF2-40B4-BE49-F238E27FC236}">
                <a16:creationId xmlns:a16="http://schemas.microsoft.com/office/drawing/2014/main" id="{104E1660-0CFA-421D-8953-DADF2132C83B}"/>
              </a:ext>
            </a:extLst>
          </p:cNvPr>
          <p:cNvPicPr/>
          <p:nvPr/>
        </p:nvPicPr>
        <p:blipFill rotWithShape="1">
          <a:blip r:embed="rId2" cstate="print">
            <a:extLst>
              <a:ext uri="{28A0092B-C50C-407E-A947-70E740481C1C}">
                <a14:useLocalDpi xmlns:a14="http://schemas.microsoft.com/office/drawing/2010/main" val="0"/>
              </a:ext>
            </a:extLst>
          </a:blip>
          <a:srcRect r="33078" b="3"/>
          <a:stretch/>
        </p:blipFill>
        <p:spPr bwMode="auto">
          <a:xfrm>
            <a:off x="4648200" y="1600200"/>
            <a:ext cx="4038600" cy="4525963"/>
          </a:xfrm>
          <a:prstGeom prst="rect">
            <a:avLst/>
          </a:prstGeom>
          <a:noFill/>
          <a:ln>
            <a:noFill/>
          </a:ln>
        </p:spPr>
      </p:pic>
    </p:spTree>
    <p:extLst>
      <p:ext uri="{BB962C8B-B14F-4D97-AF65-F5344CB8AC3E}">
        <p14:creationId xmlns:p14="http://schemas.microsoft.com/office/powerpoint/2010/main" val="31101926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a:xfrm>
            <a:off x="1134687" y="274638"/>
            <a:ext cx="6858000" cy="1143000"/>
          </a:xfrm>
        </p:spPr>
        <p:txBody>
          <a:bodyPr anchor="ctr">
            <a:normAutofit/>
          </a:bodyPr>
          <a:lstStyle/>
          <a:p>
            <a:r>
              <a:rPr lang="en-US" dirty="0"/>
              <a:t>761</a:t>
            </a:r>
            <a:r>
              <a:rPr lang="en-US" baseline="30000" dirty="0"/>
              <a:t>st</a:t>
            </a:r>
            <a:r>
              <a:rPr lang="en-US" dirty="0"/>
              <a:t> Tank Battalion</a:t>
            </a:r>
          </a:p>
        </p:txBody>
      </p:sp>
      <p:sp>
        <p:nvSpPr>
          <p:cNvPr id="71" name="Content Placeholder 2">
            <a:extLst>
              <a:ext uri="{FF2B5EF4-FFF2-40B4-BE49-F238E27FC236}">
                <a16:creationId xmlns:a16="http://schemas.microsoft.com/office/drawing/2014/main" id="{E2AFE01B-4CF7-40FE-95D4-2E5EE683BEFD}"/>
              </a:ext>
            </a:extLst>
          </p:cNvPr>
          <p:cNvSpPr>
            <a:spLocks noGrp="1"/>
          </p:cNvSpPr>
          <p:nvPr>
            <p:ph sz="half" idx="1"/>
          </p:nvPr>
        </p:nvSpPr>
        <p:spPr>
          <a:xfrm>
            <a:off x="457200" y="1600200"/>
            <a:ext cx="4038600" cy="4525963"/>
          </a:xfrm>
        </p:spPr>
        <p:txBody>
          <a:bodyPr>
            <a:normAutofit fontScale="92500"/>
          </a:bodyPr>
          <a:lstStyle/>
          <a:p>
            <a:r>
              <a:rPr lang="en-US" dirty="0"/>
              <a:t>Patton’s Third Army</a:t>
            </a:r>
          </a:p>
          <a:p>
            <a:r>
              <a:rPr lang="en-US" dirty="0"/>
              <a:t>Outstanding performance in battle</a:t>
            </a:r>
          </a:p>
          <a:p>
            <a:r>
              <a:rPr lang="en-US" dirty="0"/>
              <a:t>Segregated Black unit with Black and White officers</a:t>
            </a:r>
          </a:p>
          <a:p>
            <a:r>
              <a:rPr lang="en-US" dirty="0"/>
              <a:t>4 campaigns</a:t>
            </a:r>
          </a:p>
          <a:p>
            <a:r>
              <a:rPr lang="en-US" dirty="0"/>
              <a:t>1 Medal of Honor, 11 Silver, 69 Bronze Stars</a:t>
            </a:r>
          </a:p>
          <a:p>
            <a:r>
              <a:rPr lang="en-US" dirty="0"/>
              <a:t>Presidential Unit Citation</a:t>
            </a:r>
          </a:p>
        </p:txBody>
      </p:sp>
      <p:pic>
        <p:nvPicPr>
          <p:cNvPr id="3074" name="Picture 2" descr="See the source image">
            <a:extLst>
              <a:ext uri="{FF2B5EF4-FFF2-40B4-BE49-F238E27FC236}">
                <a16:creationId xmlns:a16="http://schemas.microsoft.com/office/drawing/2014/main" id="{D8716778-BA37-4C14-9B57-83BC5F08F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42" r="21664" b="-2"/>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16267831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BC1350-10BA-43E1-95C5-26DCE3A9F8C5}"/>
              </a:ext>
            </a:extLst>
          </p:cNvPr>
          <p:cNvSpPr>
            <a:spLocks noGrp="1"/>
          </p:cNvSpPr>
          <p:nvPr>
            <p:ph type="title"/>
          </p:nvPr>
        </p:nvSpPr>
        <p:spPr>
          <a:xfrm>
            <a:off x="1134687" y="274638"/>
            <a:ext cx="6858000" cy="1143000"/>
          </a:xfrm>
        </p:spPr>
        <p:txBody>
          <a:bodyPr anchor="ctr">
            <a:normAutofit/>
          </a:bodyPr>
          <a:lstStyle/>
          <a:p>
            <a:r>
              <a:rPr lang="en-US" dirty="0"/>
              <a:t>WACS and WAVES</a:t>
            </a:r>
          </a:p>
        </p:txBody>
      </p:sp>
      <p:pic>
        <p:nvPicPr>
          <p:cNvPr id="6" name="Picture 5" descr="See the source image">
            <a:extLst>
              <a:ext uri="{FF2B5EF4-FFF2-40B4-BE49-F238E27FC236}">
                <a16:creationId xmlns:a16="http://schemas.microsoft.com/office/drawing/2014/main" id="{330C5C17-8DCB-4690-89E1-D34733A16BE6}"/>
              </a:ext>
            </a:extLst>
          </p:cNvPr>
          <p:cNvPicPr/>
          <p:nvPr/>
        </p:nvPicPr>
        <p:blipFill rotWithShape="1">
          <a:blip r:embed="rId2" cstate="print">
            <a:extLst>
              <a:ext uri="{28A0092B-C50C-407E-A947-70E740481C1C}">
                <a14:useLocalDpi xmlns:a14="http://schemas.microsoft.com/office/drawing/2010/main" val="0"/>
              </a:ext>
            </a:extLst>
          </a:blip>
          <a:srcRect l="33644" r="8357" b="3"/>
          <a:stretch/>
        </p:blipFill>
        <p:spPr bwMode="auto">
          <a:xfrm>
            <a:off x="457200" y="1600201"/>
            <a:ext cx="2895600" cy="3048000"/>
          </a:xfrm>
          <a:prstGeom prst="rect">
            <a:avLst/>
          </a:prstGeom>
          <a:noFill/>
          <a:ln>
            <a:noFill/>
          </a:ln>
        </p:spPr>
      </p:pic>
      <p:sp>
        <p:nvSpPr>
          <p:cNvPr id="5" name="Content Placeholder 4">
            <a:extLst>
              <a:ext uri="{FF2B5EF4-FFF2-40B4-BE49-F238E27FC236}">
                <a16:creationId xmlns:a16="http://schemas.microsoft.com/office/drawing/2014/main" id="{83A75B73-E741-4AC2-ABED-00626248FDFE}"/>
              </a:ext>
            </a:extLst>
          </p:cNvPr>
          <p:cNvSpPr>
            <a:spLocks noGrp="1"/>
          </p:cNvSpPr>
          <p:nvPr>
            <p:ph sz="half" idx="2"/>
          </p:nvPr>
        </p:nvSpPr>
        <p:spPr>
          <a:xfrm>
            <a:off x="3352799" y="1600201"/>
            <a:ext cx="5546725" cy="2819399"/>
          </a:xfrm>
        </p:spPr>
        <p:txBody>
          <a:bodyPr>
            <a:normAutofit fontScale="92500"/>
          </a:bodyPr>
          <a:lstStyle/>
          <a:p>
            <a:pPr>
              <a:lnSpc>
                <a:spcPct val="90000"/>
              </a:lnSpc>
            </a:pPr>
            <a:r>
              <a:rPr lang="en-US" sz="2400" dirty="0"/>
              <a:t>Around 4000 African American women served in the Women’s Army Corps during World War II</a:t>
            </a:r>
          </a:p>
          <a:p>
            <a:pPr>
              <a:lnSpc>
                <a:spcPct val="90000"/>
              </a:lnSpc>
            </a:pPr>
            <a:r>
              <a:rPr lang="en-US" sz="2400" dirty="0"/>
              <a:t>Like white women, they served in support roles</a:t>
            </a:r>
          </a:p>
          <a:p>
            <a:pPr>
              <a:lnSpc>
                <a:spcPct val="90000"/>
              </a:lnSpc>
            </a:pPr>
            <a:r>
              <a:rPr lang="en-US" sz="2400" dirty="0"/>
              <a:t>Postal units, nurses, clerical</a:t>
            </a:r>
          </a:p>
          <a:p>
            <a:pPr>
              <a:lnSpc>
                <a:spcPct val="90000"/>
              </a:lnSpc>
            </a:pPr>
            <a:r>
              <a:rPr lang="en-US" sz="2400" dirty="0"/>
              <a:t>Black women served in the WAVES (Navy Women’s Reserve) too (not on ships)</a:t>
            </a:r>
          </a:p>
          <a:p>
            <a:pPr>
              <a:lnSpc>
                <a:spcPct val="90000"/>
              </a:lnSpc>
            </a:pPr>
            <a:endParaRPr lang="en-US" sz="2400" dirty="0"/>
          </a:p>
        </p:txBody>
      </p:sp>
      <p:pic>
        <p:nvPicPr>
          <p:cNvPr id="4098" name="Picture 2" descr="See the source image">
            <a:extLst>
              <a:ext uri="{FF2B5EF4-FFF2-40B4-BE49-F238E27FC236}">
                <a16:creationId xmlns:a16="http://schemas.microsoft.com/office/drawing/2014/main" id="{4EBFCE20-4891-44CF-8891-76A7813FBD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610" y="4419600"/>
            <a:ext cx="3077915"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90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DF8D-503A-4817-B407-16C6509821ED}"/>
              </a:ext>
            </a:extLst>
          </p:cNvPr>
          <p:cNvSpPr>
            <a:spLocks noGrp="1"/>
          </p:cNvSpPr>
          <p:nvPr>
            <p:ph type="title"/>
          </p:nvPr>
        </p:nvSpPr>
        <p:spPr>
          <a:xfrm>
            <a:off x="1134687" y="274638"/>
            <a:ext cx="6858000" cy="1143000"/>
          </a:xfrm>
        </p:spPr>
        <p:txBody>
          <a:bodyPr anchor="ctr">
            <a:normAutofit/>
          </a:bodyPr>
          <a:lstStyle/>
          <a:p>
            <a:r>
              <a:rPr lang="en-US" dirty="0"/>
              <a:t>Blacks in the Navy</a:t>
            </a:r>
          </a:p>
        </p:txBody>
      </p:sp>
      <p:sp>
        <p:nvSpPr>
          <p:cNvPr id="3" name="Content Placeholder 2">
            <a:extLst>
              <a:ext uri="{FF2B5EF4-FFF2-40B4-BE49-F238E27FC236}">
                <a16:creationId xmlns:a16="http://schemas.microsoft.com/office/drawing/2014/main" id="{6038F05B-DDAE-4C09-9C5E-BC03C517850B}"/>
              </a:ext>
            </a:extLst>
          </p:cNvPr>
          <p:cNvSpPr>
            <a:spLocks noGrp="1"/>
          </p:cNvSpPr>
          <p:nvPr>
            <p:ph sz="half" idx="1"/>
          </p:nvPr>
        </p:nvSpPr>
        <p:spPr>
          <a:xfrm>
            <a:off x="438150" y="1752600"/>
            <a:ext cx="4038600" cy="4525963"/>
          </a:xfrm>
        </p:spPr>
        <p:txBody>
          <a:bodyPr>
            <a:normAutofit/>
          </a:bodyPr>
          <a:lstStyle/>
          <a:p>
            <a:pPr>
              <a:lnSpc>
                <a:spcPct val="90000"/>
              </a:lnSpc>
            </a:pPr>
            <a:r>
              <a:rPr lang="en-US" sz="2200" dirty="0"/>
              <a:t>Navy leaders didn’t want to integrate</a:t>
            </a:r>
          </a:p>
          <a:p>
            <a:pPr>
              <a:lnSpc>
                <a:spcPct val="90000"/>
              </a:lnSpc>
            </a:pPr>
            <a:r>
              <a:rPr lang="en-US" sz="2200" dirty="0"/>
              <a:t>President Roosevelt overruled them and demanded they open jobs to Blacks</a:t>
            </a:r>
          </a:p>
          <a:p>
            <a:pPr>
              <a:lnSpc>
                <a:spcPct val="90000"/>
              </a:lnSpc>
            </a:pPr>
            <a:r>
              <a:rPr lang="en-US" sz="2200" dirty="0"/>
              <a:t>Mostly trained as quartermasters, machinists, electricians, and mess attendants</a:t>
            </a:r>
          </a:p>
          <a:p>
            <a:pPr>
              <a:lnSpc>
                <a:spcPct val="90000"/>
              </a:lnSpc>
            </a:pPr>
            <a:r>
              <a:rPr lang="en-US" sz="2200" dirty="0"/>
              <a:t>Finally opened a small path to officer commissions, but weren’t allowed to serve in significant leadership roles</a:t>
            </a:r>
          </a:p>
        </p:txBody>
      </p:sp>
      <p:pic>
        <p:nvPicPr>
          <p:cNvPr id="4" name="Picture 3" descr="Naval officers in February 1944">
            <a:extLst>
              <a:ext uri="{FF2B5EF4-FFF2-40B4-BE49-F238E27FC236}">
                <a16:creationId xmlns:a16="http://schemas.microsoft.com/office/drawing/2014/main" id="{4BD3A599-F806-4C8C-A7D2-243E3CD21824}"/>
              </a:ext>
            </a:extLst>
          </p:cNvPr>
          <p:cNvPicPr/>
          <p:nvPr/>
        </p:nvPicPr>
        <p:blipFill rotWithShape="1">
          <a:blip r:embed="rId2" cstate="print">
            <a:extLst>
              <a:ext uri="{28A0092B-C50C-407E-A947-70E740481C1C}">
                <a14:useLocalDpi xmlns:a14="http://schemas.microsoft.com/office/drawing/2010/main" val="0"/>
              </a:ext>
            </a:extLst>
          </a:blip>
          <a:srcRect l="20451" r="20064" b="5"/>
          <a:stretch/>
        </p:blipFill>
        <p:spPr bwMode="auto">
          <a:xfrm>
            <a:off x="4648200" y="1600200"/>
            <a:ext cx="4038600" cy="4525963"/>
          </a:xfrm>
          <a:prstGeom prst="rect">
            <a:avLst/>
          </a:prstGeom>
          <a:noFill/>
          <a:ln>
            <a:noFill/>
          </a:ln>
        </p:spPr>
      </p:pic>
    </p:spTree>
    <p:extLst>
      <p:ext uri="{BB962C8B-B14F-4D97-AF65-F5344CB8AC3E}">
        <p14:creationId xmlns:p14="http://schemas.microsoft.com/office/powerpoint/2010/main" val="4178767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27612-1489-4950-BEB1-AD690AF34E49}"/>
              </a:ext>
            </a:extLst>
          </p:cNvPr>
          <p:cNvSpPr>
            <a:spLocks noGrp="1"/>
          </p:cNvSpPr>
          <p:nvPr>
            <p:ph type="title"/>
          </p:nvPr>
        </p:nvSpPr>
        <p:spPr>
          <a:xfrm>
            <a:off x="1134687" y="274638"/>
            <a:ext cx="6858000" cy="1143000"/>
          </a:xfrm>
        </p:spPr>
        <p:txBody>
          <a:bodyPr anchor="ctr">
            <a:normAutofit/>
          </a:bodyPr>
          <a:lstStyle/>
          <a:p>
            <a:r>
              <a:rPr lang="en-US" dirty="0"/>
              <a:t>Port Chicago 50</a:t>
            </a:r>
          </a:p>
        </p:txBody>
      </p:sp>
      <p:pic>
        <p:nvPicPr>
          <p:cNvPr id="5" name="Picture 4" descr="See the source image">
            <a:extLst>
              <a:ext uri="{FF2B5EF4-FFF2-40B4-BE49-F238E27FC236}">
                <a16:creationId xmlns:a16="http://schemas.microsoft.com/office/drawing/2014/main" id="{715F0642-8DAA-45A0-9CB4-7CB19A4F1E7F}"/>
              </a:ext>
            </a:extLst>
          </p:cNvPr>
          <p:cNvPicPr/>
          <p:nvPr/>
        </p:nvPicPr>
        <p:blipFill rotWithShape="1">
          <a:blip r:embed="rId2" cstate="print">
            <a:extLst>
              <a:ext uri="{28A0092B-C50C-407E-A947-70E740481C1C}">
                <a14:useLocalDpi xmlns:a14="http://schemas.microsoft.com/office/drawing/2010/main" val="0"/>
              </a:ext>
            </a:extLst>
          </a:blip>
          <a:srcRect l="16744" r="18564" b="1"/>
          <a:stretch/>
        </p:blipFill>
        <p:spPr bwMode="auto">
          <a:xfrm>
            <a:off x="457200" y="1600200"/>
            <a:ext cx="4038600" cy="4525963"/>
          </a:xfrm>
          <a:prstGeom prst="rect">
            <a:avLst/>
          </a:prstGeom>
          <a:noFill/>
          <a:ln>
            <a:noFill/>
          </a:ln>
        </p:spPr>
      </p:pic>
      <p:sp>
        <p:nvSpPr>
          <p:cNvPr id="3" name="Content Placeholder 2">
            <a:extLst>
              <a:ext uri="{FF2B5EF4-FFF2-40B4-BE49-F238E27FC236}">
                <a16:creationId xmlns:a16="http://schemas.microsoft.com/office/drawing/2014/main" id="{293D84F3-5C5F-4782-8CA5-66A8E3B87498}"/>
              </a:ext>
            </a:extLst>
          </p:cNvPr>
          <p:cNvSpPr>
            <a:spLocks noGrp="1"/>
          </p:cNvSpPr>
          <p:nvPr>
            <p:ph sz="half" idx="2"/>
          </p:nvPr>
        </p:nvSpPr>
        <p:spPr>
          <a:xfrm>
            <a:off x="4648200" y="1600200"/>
            <a:ext cx="4038600" cy="4983162"/>
          </a:xfrm>
        </p:spPr>
        <p:txBody>
          <a:bodyPr>
            <a:normAutofit/>
          </a:bodyPr>
          <a:lstStyle/>
          <a:p>
            <a:pPr>
              <a:lnSpc>
                <a:spcPct val="90000"/>
              </a:lnSpc>
            </a:pPr>
            <a:r>
              <a:rPr lang="en-US" sz="2000" dirty="0"/>
              <a:t>Deadliest stateside disaster of WW2</a:t>
            </a:r>
          </a:p>
          <a:p>
            <a:pPr>
              <a:lnSpc>
                <a:spcPct val="90000"/>
              </a:lnSpc>
            </a:pPr>
            <a:r>
              <a:rPr lang="en-US" sz="2000" dirty="0"/>
              <a:t>Port Chicago – just east of San Francisco</a:t>
            </a:r>
          </a:p>
          <a:p>
            <a:pPr lvl="1">
              <a:lnSpc>
                <a:spcPct val="90000"/>
              </a:lnSpc>
            </a:pPr>
            <a:r>
              <a:rPr lang="en-US" sz="2000" dirty="0"/>
              <a:t>Base where ammo/explosives loaded onto ships</a:t>
            </a:r>
          </a:p>
          <a:p>
            <a:pPr lvl="1">
              <a:lnSpc>
                <a:spcPct val="90000"/>
              </a:lnSpc>
            </a:pPr>
            <a:r>
              <a:rPr lang="en-US" sz="2000" dirty="0"/>
              <a:t>Hard, dangerous work</a:t>
            </a:r>
          </a:p>
          <a:p>
            <a:pPr lvl="1">
              <a:lnSpc>
                <a:spcPct val="90000"/>
              </a:lnSpc>
            </a:pPr>
            <a:r>
              <a:rPr lang="en-US" sz="2000" dirty="0"/>
              <a:t>Mostly African American sailors </a:t>
            </a:r>
          </a:p>
          <a:p>
            <a:pPr lvl="1">
              <a:lnSpc>
                <a:spcPct val="90000"/>
              </a:lnSpc>
            </a:pPr>
            <a:r>
              <a:rPr lang="en-US" sz="2000" dirty="0"/>
              <a:t>Little training or emphasis on safety</a:t>
            </a:r>
          </a:p>
          <a:p>
            <a:pPr>
              <a:lnSpc>
                <a:spcPct val="90000"/>
              </a:lnSpc>
            </a:pPr>
            <a:r>
              <a:rPr lang="en-US" sz="2000" dirty="0"/>
              <a:t>Two ships and the dock between them blew up</a:t>
            </a:r>
          </a:p>
          <a:p>
            <a:pPr>
              <a:lnSpc>
                <a:spcPct val="90000"/>
              </a:lnSpc>
            </a:pPr>
            <a:r>
              <a:rPr lang="en-US" sz="2000" dirty="0"/>
              <a:t>Killed 320 men</a:t>
            </a:r>
          </a:p>
        </p:txBody>
      </p:sp>
    </p:spTree>
    <p:extLst>
      <p:ext uri="{BB962C8B-B14F-4D97-AF65-F5344CB8AC3E}">
        <p14:creationId xmlns:p14="http://schemas.microsoft.com/office/powerpoint/2010/main" val="5384103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671B-5BFA-4924-925F-47189F092317}"/>
              </a:ext>
            </a:extLst>
          </p:cNvPr>
          <p:cNvSpPr>
            <a:spLocks noGrp="1"/>
          </p:cNvSpPr>
          <p:nvPr>
            <p:ph type="title"/>
          </p:nvPr>
        </p:nvSpPr>
        <p:spPr>
          <a:xfrm>
            <a:off x="1134687" y="274638"/>
            <a:ext cx="6858000" cy="1143000"/>
          </a:xfrm>
        </p:spPr>
        <p:txBody>
          <a:bodyPr anchor="ctr">
            <a:normAutofit/>
          </a:bodyPr>
          <a:lstStyle/>
          <a:p>
            <a:r>
              <a:rPr lang="en-US" dirty="0"/>
              <a:t>Port Chicago 50</a:t>
            </a:r>
          </a:p>
        </p:txBody>
      </p:sp>
      <p:sp>
        <p:nvSpPr>
          <p:cNvPr id="3" name="Content Placeholder 2">
            <a:extLst>
              <a:ext uri="{FF2B5EF4-FFF2-40B4-BE49-F238E27FC236}">
                <a16:creationId xmlns:a16="http://schemas.microsoft.com/office/drawing/2014/main" id="{CB45FE0C-3263-4640-B896-4BA8470C4468}"/>
              </a:ext>
            </a:extLst>
          </p:cNvPr>
          <p:cNvSpPr>
            <a:spLocks noGrp="1"/>
          </p:cNvSpPr>
          <p:nvPr>
            <p:ph sz="half" idx="1"/>
          </p:nvPr>
        </p:nvSpPr>
        <p:spPr>
          <a:xfrm>
            <a:off x="457200" y="1600200"/>
            <a:ext cx="4038600" cy="4983162"/>
          </a:xfrm>
        </p:spPr>
        <p:txBody>
          <a:bodyPr>
            <a:normAutofit/>
          </a:bodyPr>
          <a:lstStyle/>
          <a:p>
            <a:pPr>
              <a:lnSpc>
                <a:spcPct val="90000"/>
              </a:lnSpc>
            </a:pPr>
            <a:r>
              <a:rPr lang="en-US" sz="1800" dirty="0"/>
              <a:t>After rubble was cleared, sailors ordered back to work</a:t>
            </a:r>
          </a:p>
          <a:p>
            <a:pPr lvl="1">
              <a:lnSpc>
                <a:spcPct val="90000"/>
              </a:lnSpc>
            </a:pPr>
            <a:r>
              <a:rPr lang="en-US" sz="1800" dirty="0"/>
              <a:t>No change in conditions or safety improvements</a:t>
            </a:r>
          </a:p>
          <a:p>
            <a:pPr>
              <a:lnSpc>
                <a:spcPct val="90000"/>
              </a:lnSpc>
            </a:pPr>
            <a:r>
              <a:rPr lang="en-US" sz="1800" dirty="0"/>
              <a:t>250 men refused to return to the docks</a:t>
            </a:r>
          </a:p>
          <a:p>
            <a:pPr>
              <a:lnSpc>
                <a:spcPct val="90000"/>
              </a:lnSpc>
            </a:pPr>
            <a:r>
              <a:rPr lang="en-US" sz="1800" dirty="0"/>
              <a:t>Navy labeled it a mutiny, arrested the sailors</a:t>
            </a:r>
          </a:p>
          <a:p>
            <a:pPr lvl="1">
              <a:lnSpc>
                <a:spcPct val="90000"/>
              </a:lnSpc>
            </a:pPr>
            <a:r>
              <a:rPr lang="en-US" sz="1800" dirty="0"/>
              <a:t>208 sailors then went back to work</a:t>
            </a:r>
          </a:p>
          <a:p>
            <a:pPr lvl="1">
              <a:lnSpc>
                <a:spcPct val="90000"/>
              </a:lnSpc>
            </a:pPr>
            <a:r>
              <a:rPr lang="en-US" sz="1800" dirty="0"/>
              <a:t>50 were prosecuted for mutiny, conspiring to undermine the authority of officers, disobeying orders</a:t>
            </a:r>
          </a:p>
          <a:p>
            <a:pPr>
              <a:lnSpc>
                <a:spcPct val="90000"/>
              </a:lnSpc>
            </a:pPr>
            <a:r>
              <a:rPr lang="en-US" sz="1800" dirty="0"/>
              <a:t>All 50 found guilty, sentenced to 8-15 years prison and dishonorable discharge</a:t>
            </a:r>
          </a:p>
        </p:txBody>
      </p:sp>
      <p:pic>
        <p:nvPicPr>
          <p:cNvPr id="4" name="Picture 3" descr="See the source image">
            <a:extLst>
              <a:ext uri="{FF2B5EF4-FFF2-40B4-BE49-F238E27FC236}">
                <a16:creationId xmlns:a16="http://schemas.microsoft.com/office/drawing/2014/main" id="{90A55E25-FBB7-4313-B7AD-8DD29CFB6F59}"/>
              </a:ext>
            </a:extLst>
          </p:cNvPr>
          <p:cNvPicPr/>
          <p:nvPr/>
        </p:nvPicPr>
        <p:blipFill rotWithShape="1">
          <a:blip r:embed="rId2">
            <a:extLst>
              <a:ext uri="{28A0092B-C50C-407E-A947-70E740481C1C}">
                <a14:useLocalDpi xmlns:a14="http://schemas.microsoft.com/office/drawing/2010/main" val="0"/>
              </a:ext>
            </a:extLst>
          </a:blip>
          <a:srcRect l="9593" r="6228" b="3"/>
          <a:stretch/>
        </p:blipFill>
        <p:spPr bwMode="auto">
          <a:xfrm>
            <a:off x="4648200" y="1600200"/>
            <a:ext cx="4038600" cy="4525963"/>
          </a:xfrm>
          <a:prstGeom prst="rect">
            <a:avLst/>
          </a:prstGeom>
          <a:noFill/>
          <a:ln>
            <a:noFill/>
          </a:ln>
        </p:spPr>
      </p:pic>
    </p:spTree>
    <p:extLst>
      <p:ext uri="{BB962C8B-B14F-4D97-AF65-F5344CB8AC3E}">
        <p14:creationId xmlns:p14="http://schemas.microsoft.com/office/powerpoint/2010/main" val="33313158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AD82-95EC-4F25-9846-0646BCF98CC1}"/>
              </a:ext>
            </a:extLst>
          </p:cNvPr>
          <p:cNvSpPr>
            <a:spLocks noGrp="1"/>
          </p:cNvSpPr>
          <p:nvPr>
            <p:ph type="title"/>
          </p:nvPr>
        </p:nvSpPr>
        <p:spPr>
          <a:xfrm>
            <a:off x="1134687" y="274638"/>
            <a:ext cx="6858000" cy="1143000"/>
          </a:xfrm>
        </p:spPr>
        <p:txBody>
          <a:bodyPr anchor="ctr">
            <a:normAutofit/>
          </a:bodyPr>
          <a:lstStyle/>
          <a:p>
            <a:r>
              <a:rPr lang="en-US" dirty="0"/>
              <a:t>Port Chicago 50</a:t>
            </a:r>
          </a:p>
        </p:txBody>
      </p:sp>
      <p:sp>
        <p:nvSpPr>
          <p:cNvPr id="3" name="Content Placeholder 2">
            <a:extLst>
              <a:ext uri="{FF2B5EF4-FFF2-40B4-BE49-F238E27FC236}">
                <a16:creationId xmlns:a16="http://schemas.microsoft.com/office/drawing/2014/main" id="{DF974C40-5B46-4AB0-B574-C3A9D116D81B}"/>
              </a:ext>
            </a:extLst>
          </p:cNvPr>
          <p:cNvSpPr>
            <a:spLocks noGrp="1"/>
          </p:cNvSpPr>
          <p:nvPr>
            <p:ph sz="half" idx="1"/>
          </p:nvPr>
        </p:nvSpPr>
        <p:spPr>
          <a:xfrm>
            <a:off x="457200" y="1600200"/>
            <a:ext cx="4038600" cy="4525963"/>
          </a:xfrm>
        </p:spPr>
        <p:txBody>
          <a:bodyPr>
            <a:normAutofit/>
          </a:bodyPr>
          <a:lstStyle/>
          <a:p>
            <a:pPr>
              <a:lnSpc>
                <a:spcPct val="90000"/>
              </a:lnSpc>
            </a:pPr>
            <a:r>
              <a:rPr lang="en-US" sz="1800"/>
              <a:t>2 white divisions sent to work at Port Chicago alongside the Blacks</a:t>
            </a:r>
          </a:p>
          <a:p>
            <a:pPr lvl="1">
              <a:lnSpc>
                <a:spcPct val="90000"/>
              </a:lnSpc>
            </a:pPr>
            <a:r>
              <a:rPr lang="en-US" sz="1800"/>
              <a:t>This effectively integrated the mission</a:t>
            </a:r>
          </a:p>
          <a:p>
            <a:pPr lvl="1">
              <a:lnSpc>
                <a:spcPct val="90000"/>
              </a:lnSpc>
            </a:pPr>
            <a:r>
              <a:rPr lang="en-US" sz="1800"/>
              <a:t>Integration increased around the Navy</a:t>
            </a:r>
          </a:p>
          <a:p>
            <a:pPr>
              <a:lnSpc>
                <a:spcPct val="90000"/>
              </a:lnSpc>
            </a:pPr>
            <a:r>
              <a:rPr lang="en-US" sz="1800"/>
              <a:t>This helped pave the way for integration among the US military in 1948</a:t>
            </a:r>
          </a:p>
          <a:p>
            <a:pPr>
              <a:lnSpc>
                <a:spcPct val="90000"/>
              </a:lnSpc>
            </a:pPr>
            <a:r>
              <a:rPr lang="en-US" sz="1800"/>
              <a:t>The convicted sailors were quietly released after 18 months in federal prison. Most were shipped out to serve in the Pacific after the war ended</a:t>
            </a:r>
          </a:p>
          <a:p>
            <a:pPr>
              <a:lnSpc>
                <a:spcPct val="90000"/>
              </a:lnSpc>
            </a:pPr>
            <a:r>
              <a:rPr lang="en-US" sz="1800"/>
              <a:t>Last living survivor pardoned by President Clinton</a:t>
            </a:r>
          </a:p>
        </p:txBody>
      </p:sp>
      <p:pic>
        <p:nvPicPr>
          <p:cNvPr id="5122" name="Picture 2" descr="See the source image">
            <a:extLst>
              <a:ext uri="{FF2B5EF4-FFF2-40B4-BE49-F238E27FC236}">
                <a16:creationId xmlns:a16="http://schemas.microsoft.com/office/drawing/2014/main" id="{A700E2D7-F379-4FA3-BE3B-585FC92CF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71" r="20683" b="2"/>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740475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E615-E7D2-467B-9EED-A47C42280A72}"/>
              </a:ext>
            </a:extLst>
          </p:cNvPr>
          <p:cNvSpPr>
            <a:spLocks noGrp="1"/>
          </p:cNvSpPr>
          <p:nvPr>
            <p:ph type="title"/>
          </p:nvPr>
        </p:nvSpPr>
        <p:spPr/>
        <p:txBody>
          <a:bodyPr/>
          <a:lstStyle/>
          <a:p>
            <a:r>
              <a:rPr lang="en-US" dirty="0"/>
              <a:t>Check on Learning</a:t>
            </a:r>
          </a:p>
        </p:txBody>
      </p:sp>
      <p:sp>
        <p:nvSpPr>
          <p:cNvPr id="3" name="Content Placeholder 2">
            <a:extLst>
              <a:ext uri="{FF2B5EF4-FFF2-40B4-BE49-F238E27FC236}">
                <a16:creationId xmlns:a16="http://schemas.microsoft.com/office/drawing/2014/main" id="{2425B0EC-BEAE-4D13-AD41-B7AF4BED8D55}"/>
              </a:ext>
            </a:extLst>
          </p:cNvPr>
          <p:cNvSpPr>
            <a:spLocks noGrp="1"/>
          </p:cNvSpPr>
          <p:nvPr>
            <p:ph idx="1"/>
          </p:nvPr>
        </p:nvSpPr>
        <p:spPr>
          <a:xfrm>
            <a:off x="685800" y="1600200"/>
            <a:ext cx="8001000" cy="4983162"/>
          </a:xfrm>
        </p:spPr>
        <p:txBody>
          <a:bodyPr>
            <a:normAutofit/>
          </a:bodyPr>
          <a:lstStyle/>
          <a:p>
            <a:pPr marL="514350" indent="-514350">
              <a:lnSpc>
                <a:spcPct val="110000"/>
              </a:lnSpc>
              <a:spcBef>
                <a:spcPts val="0"/>
              </a:spcBef>
              <a:buFont typeface="+mj-lt"/>
              <a:buAutoNum type="arabicPeriod"/>
            </a:pPr>
            <a:r>
              <a:rPr lang="en-US" dirty="0"/>
              <a:t>There were two Black Army Divisions in World War II. What were their designation?</a:t>
            </a:r>
          </a:p>
          <a:p>
            <a:pPr marL="514350" indent="-514350">
              <a:lnSpc>
                <a:spcPct val="110000"/>
              </a:lnSpc>
              <a:spcBef>
                <a:spcPts val="0"/>
              </a:spcBef>
              <a:buFont typeface="+mj-lt"/>
              <a:buAutoNum type="arabicPeriod"/>
            </a:pPr>
            <a:r>
              <a:rPr lang="en-US" dirty="0"/>
              <a:t>What did the men of the Red Ball Express accomplish in the months after D-Day?</a:t>
            </a:r>
          </a:p>
          <a:p>
            <a:pPr marL="514350" indent="-514350">
              <a:lnSpc>
                <a:spcPct val="110000"/>
              </a:lnSpc>
              <a:spcBef>
                <a:spcPts val="0"/>
              </a:spcBef>
              <a:buFont typeface="+mj-lt"/>
              <a:buAutoNum type="arabicPeriod"/>
            </a:pPr>
            <a:r>
              <a:rPr lang="en-US" dirty="0"/>
              <a:t>What famous commanding general did the 761</a:t>
            </a:r>
            <a:r>
              <a:rPr lang="en-US" baseline="30000" dirty="0"/>
              <a:t>st</a:t>
            </a:r>
            <a:r>
              <a:rPr lang="en-US" dirty="0"/>
              <a:t> Tank Battalion work for?</a:t>
            </a:r>
          </a:p>
          <a:p>
            <a:pPr marL="514350" indent="-514350">
              <a:lnSpc>
                <a:spcPct val="110000"/>
              </a:lnSpc>
              <a:spcBef>
                <a:spcPts val="0"/>
              </a:spcBef>
              <a:buFont typeface="+mj-lt"/>
              <a:buAutoNum type="arabicPeriod"/>
            </a:pPr>
            <a:r>
              <a:rPr lang="en-US" dirty="0"/>
              <a:t>What were the Chicago 50 court-martialed for doing?</a:t>
            </a:r>
          </a:p>
          <a:p>
            <a:pPr marL="514350" indent="-514350">
              <a:lnSpc>
                <a:spcPct val="110000"/>
              </a:lnSpc>
              <a:spcBef>
                <a:spcPts val="0"/>
              </a:spcBef>
              <a:buFont typeface="+mj-lt"/>
              <a:buAutoNum type="arabicPeriod"/>
            </a:pPr>
            <a:endParaRPr lang="en-US" dirty="0"/>
          </a:p>
        </p:txBody>
      </p:sp>
      <p:pic>
        <p:nvPicPr>
          <p:cNvPr id="5" name="Picture 2" descr="See the source image">
            <a:extLst>
              <a:ext uri="{FF2B5EF4-FFF2-40B4-BE49-F238E27FC236}">
                <a16:creationId xmlns:a16="http://schemas.microsoft.com/office/drawing/2014/main" id="{8C9E6FFA-95FC-42F4-B994-6E435D214A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8" b="89910" l="10000" r="90000">
                        <a14:foregroundMark x1="29881" y1="12973" x2="29881" y2="12973"/>
                        <a14:foregroundMark x1="29881" y1="12973" x2="29881" y2="12973"/>
                        <a14:foregroundMark x1="36190" y1="17297" x2="36190" y2="17297"/>
                        <a14:foregroundMark x1="36190" y1="17117" x2="36190" y2="17117"/>
                        <a14:foregroundMark x1="31310" y1="13694" x2="24167" y2="40901"/>
                        <a14:foregroundMark x1="24167" y1="40901" x2="17381" y2="79459"/>
                        <a14:foregroundMark x1="17381" y1="79459" x2="24762" y2="82342"/>
                        <a14:foregroundMark x1="24762" y1="82342" x2="46310" y2="74955"/>
                        <a14:foregroundMark x1="46310" y1="74955" x2="52381" y2="80000"/>
                        <a14:foregroundMark x1="52381" y1="80000" x2="55833" y2="72613"/>
                        <a14:foregroundMark x1="55833" y1="72613" x2="58810" y2="34054"/>
                        <a14:foregroundMark x1="58810" y1="34054" x2="64167" y2="15676"/>
                        <a14:foregroundMark x1="64167" y1="15676" x2="58571" y2="10631"/>
                        <a14:foregroundMark x1="58571" y1="10631" x2="36905" y2="15135"/>
                        <a14:foregroundMark x1="36905" y1="15135" x2="32262" y2="22162"/>
                        <a14:foregroundMark x1="32262" y1="22162" x2="36548" y2="29550"/>
                        <a14:foregroundMark x1="36548" y1="29550" x2="44762" y2="29369"/>
                        <a14:foregroundMark x1="44762" y1="29369" x2="36548" y2="41982"/>
                        <a14:foregroundMark x1="36548" y1="41982" x2="44048" y2="50631"/>
                        <a14:foregroundMark x1="44048" y1="50631" x2="32381" y2="65766"/>
                        <a14:foregroundMark x1="32381" y1="65766" x2="40952" y2="68108"/>
                        <a14:foregroundMark x1="40952" y1="68108" x2="40714" y2="70450"/>
                        <a14:foregroundMark x1="32857" y1="13694" x2="32857" y2="13694"/>
                        <a14:foregroundMark x1="33810" y1="14054" x2="33810" y2="14054"/>
                        <a14:foregroundMark x1="34762" y1="12973" x2="34762" y2="12973"/>
                        <a14:foregroundMark x1="35238" y1="12613" x2="35238" y2="12613"/>
                        <a14:foregroundMark x1="36310" y1="12613" x2="36310" y2="12613"/>
                        <a14:foregroundMark x1="37262" y1="13514" x2="37857" y2="13874"/>
                        <a14:foregroundMark x1="37976" y1="13874" x2="37976" y2="13874"/>
                        <a14:foregroundMark x1="38929" y1="12613" x2="39524" y2="12613"/>
                        <a14:foregroundMark x1="64048" y1="12252" x2="64048" y2="12252"/>
                        <a14:foregroundMark x1="64048" y1="12252" x2="64048" y2="12252"/>
                        <a14:foregroundMark x1="68095" y1="12252" x2="68095" y2="12252"/>
                        <a14:foregroundMark x1="60833" y1="17477" x2="60833" y2="17477"/>
                        <a14:foregroundMark x1="60833" y1="17477" x2="60833" y2="17477"/>
                        <a14:foregroundMark x1="53690" y1="20721" x2="53690" y2="20721"/>
                        <a14:foregroundMark x1="53690" y1="20721" x2="53690" y2="20721"/>
                        <a14:foregroundMark x1="38810" y1="16216" x2="54405" y2="17838"/>
                        <a14:foregroundMark x1="54405" y1="17838" x2="37262" y2="23604"/>
                        <a14:foregroundMark x1="37262" y1="23604" x2="50119" y2="26486"/>
                        <a14:foregroundMark x1="50119" y1="26486" x2="54286" y2="33694"/>
                        <a14:foregroundMark x1="54286" y1="33694" x2="52381" y2="42883"/>
                        <a14:foregroundMark x1="52381" y1="42883" x2="47500" y2="48468"/>
                        <a14:foregroundMark x1="57500" y1="15135" x2="54167" y2="24505"/>
                        <a14:foregroundMark x1="54167" y1="24505" x2="58571" y2="30811"/>
                        <a14:foregroundMark x1="58571" y1="30811" x2="55238" y2="49189"/>
                        <a14:foregroundMark x1="55238" y1="49189" x2="54167" y2="38198"/>
                        <a14:foregroundMark x1="54167" y1="38198" x2="56071" y2="28649"/>
                        <a14:foregroundMark x1="56071" y1="28649" x2="55476" y2="19640"/>
                        <a14:foregroundMark x1="55476" y1="19640" x2="51905" y2="38919"/>
                        <a14:foregroundMark x1="51905" y1="38919" x2="54762" y2="26667"/>
                        <a14:foregroundMark x1="54762" y1="26667" x2="53452" y2="37838"/>
                        <a14:foregroundMark x1="53452" y1="37838" x2="53452" y2="27027"/>
                        <a14:foregroundMark x1="53452" y1="27027" x2="46071" y2="56757"/>
                        <a14:foregroundMark x1="46071" y1="56757" x2="48333" y2="29550"/>
                        <a14:foregroundMark x1="48333" y1="29550" x2="44405" y2="44144"/>
                        <a14:foregroundMark x1="44405" y1="44144" x2="45595" y2="34955"/>
                        <a14:foregroundMark x1="45595" y1="34955" x2="37619" y2="54414"/>
                        <a14:foregroundMark x1="37619" y1="54414" x2="35714" y2="43243"/>
                        <a14:foregroundMark x1="35714" y1="43243" x2="30476" y2="57838"/>
                        <a14:foregroundMark x1="30476" y1="57838" x2="38452" y2="23964"/>
                        <a14:foregroundMark x1="38452" y1="23964" x2="25476" y2="65225"/>
                        <a14:foregroundMark x1="25476" y1="65225" x2="28452" y2="46126"/>
                        <a14:foregroundMark x1="32500" y1="36937" x2="32500" y2="36937"/>
                        <a14:foregroundMark x1="32262" y1="36577" x2="32262" y2="36577"/>
                        <a14:foregroundMark x1="31905" y1="36577" x2="31071" y2="36937"/>
                        <a14:foregroundMark x1="30000" y1="32793" x2="25595" y2="43784"/>
                        <a14:foregroundMark x1="25595" y1="43784" x2="28333" y2="35315"/>
                        <a14:foregroundMark x1="28333" y1="35315" x2="26190" y2="44324"/>
                        <a14:foregroundMark x1="26190" y1="44324" x2="31429" y2="30991"/>
                        <a14:foregroundMark x1="31429" y1="30991" x2="32619" y2="40901"/>
                        <a14:foregroundMark x1="32619" y1="40901" x2="36071" y2="32793"/>
                        <a14:foregroundMark x1="36071" y1="32793" x2="35476" y2="32613"/>
                        <a14:foregroundMark x1="58214" y1="24144" x2="58214" y2="24144"/>
                        <a14:foregroundMark x1="58333" y1="23784" x2="58333" y2="23784"/>
                        <a14:foregroundMark x1="58333" y1="23604" x2="58333" y2="23604"/>
                        <a14:foregroundMark x1="22738" y1="42703" x2="22738" y2="42703"/>
                        <a14:foregroundMark x1="21667" y1="46667" x2="21667" y2="46667"/>
                        <a14:foregroundMark x1="18571" y1="83063" x2="18571" y2="83063"/>
                        <a14:foregroundMark x1="18333" y1="84144" x2="18333" y2="84144"/>
                        <a14:foregroundMark x1="17143" y1="87928" x2="17143" y2="87928"/>
                        <a14:foregroundMark x1="20595" y1="86126" x2="20595" y2="86126"/>
                        <a14:foregroundMark x1="16071" y1="82703" x2="23571" y2="84324"/>
                        <a14:foregroundMark x1="23571" y1="84324" x2="44762" y2="78559"/>
                        <a14:foregroundMark x1="44762" y1="78559" x2="51071" y2="80360"/>
                        <a14:foregroundMark x1="51071" y1="80360" x2="54286" y2="76757"/>
                        <a14:foregroundMark x1="23690" y1="64324" x2="20238" y2="72252"/>
                        <a14:foregroundMark x1="20238" y1="72252" x2="24881" y2="78739"/>
                        <a14:foregroundMark x1="24881" y1="78739" x2="41548" y2="79459"/>
                        <a14:foregroundMark x1="41548" y1="79459" x2="47381" y2="77838"/>
                        <a14:foregroundMark x1="47381" y1="77838" x2="53214" y2="70090"/>
                        <a14:foregroundMark x1="53214" y1="70090" x2="54881" y2="49730"/>
                        <a14:foregroundMark x1="54881" y1="49730" x2="40952" y2="56036"/>
                        <a14:foregroundMark x1="40952" y1="56036" x2="35714" y2="51171"/>
                        <a14:foregroundMark x1="35714" y1="51171" x2="31786" y2="59640"/>
                        <a14:foregroundMark x1="31786" y1="59640" x2="25952" y2="65766"/>
                        <a14:foregroundMark x1="25952" y1="65766" x2="22262" y2="64865"/>
                        <a14:foregroundMark x1="28690" y1="69369" x2="28333" y2="78739"/>
                        <a14:foregroundMark x1="28333" y1="78739" x2="52500" y2="69369"/>
                        <a14:foregroundMark x1="52500" y1="69369" x2="52857" y2="59279"/>
                        <a14:foregroundMark x1="52857" y1="59279" x2="47024" y2="61982"/>
                        <a14:foregroundMark x1="47024" y1="61982" x2="41071" y2="62162"/>
                        <a14:foregroundMark x1="41071" y1="62162" x2="36071" y2="67207"/>
                        <a14:foregroundMark x1="36071" y1="67207" x2="29167" y2="67027"/>
                        <a14:foregroundMark x1="29167" y1="67027" x2="29643" y2="64144"/>
                        <a14:foregroundMark x1="45952" y1="67748" x2="45952" y2="67748"/>
                        <a14:foregroundMark x1="47262" y1="65766" x2="47381" y2="65225"/>
                        <a14:foregroundMark x1="30714" y1="12973" x2="30714" y2="12973"/>
                        <a14:foregroundMark x1="28810" y1="15495" x2="28810" y2="15495"/>
                        <a14:foregroundMark x1="25714" y1="23063" x2="16071" y2="67928"/>
                        <a14:foregroundMark x1="16071" y1="67928" x2="15000" y2="86126"/>
                        <a14:foregroundMark x1="15000" y1="86126" x2="15714" y2="90270"/>
                        <a14:foregroundMark x1="15714" y1="90090" x2="18690" y2="88829"/>
                        <a14:foregroundMark x1="20714" y1="84324" x2="20714" y2="84324"/>
                        <a14:foregroundMark x1="38452" y1="10090" x2="44643" y2="11171"/>
                        <a14:foregroundMark x1="44643" y1="11171" x2="56667" y2="8288"/>
                        <a14:foregroundMark x1="56667" y1="8288" x2="70952" y2="10450"/>
                        <a14:foregroundMark x1="46667" y1="8468" x2="58929" y2="7748"/>
                        <a14:foregroundMark x1="58929" y1="7748" x2="70000" y2="9550"/>
                      </a14:backgroundRemoval>
                    </a14:imgEffect>
                  </a14:imgLayer>
                </a14:imgProps>
              </a:ext>
              <a:ext uri="{28A0092B-C50C-407E-A947-70E740481C1C}">
                <a14:useLocalDpi xmlns:a14="http://schemas.microsoft.com/office/drawing/2010/main" val="0"/>
              </a:ext>
            </a:extLst>
          </a:blip>
          <a:srcRect l="13333" t="5234" r="13333" b="6838"/>
          <a:stretch/>
        </p:blipFill>
        <p:spPr bwMode="auto">
          <a:xfrm>
            <a:off x="6854877" y="-457200"/>
            <a:ext cx="259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028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312737"/>
            <a:ext cx="7772400" cy="838200"/>
          </a:xfrm>
        </p:spPr>
        <p:txBody>
          <a:bodyPr>
            <a:normAutofit/>
          </a:bodyPr>
          <a:lstStyle/>
          <a:p>
            <a:r>
              <a:rPr lang="en-US" dirty="0"/>
              <a:t>Nisei in WWII</a:t>
            </a:r>
          </a:p>
        </p:txBody>
      </p:sp>
      <p:sp>
        <p:nvSpPr>
          <p:cNvPr id="6" name="Content Placeholder 3">
            <a:extLst>
              <a:ext uri="{FF2B5EF4-FFF2-40B4-BE49-F238E27FC236}">
                <a16:creationId xmlns:a16="http://schemas.microsoft.com/office/drawing/2014/main" id="{F77968FF-64EA-435B-AC00-0D0D59569009}"/>
              </a:ext>
            </a:extLst>
          </p:cNvPr>
          <p:cNvSpPr txBox="1">
            <a:spLocks/>
          </p:cNvSpPr>
          <p:nvPr/>
        </p:nvSpPr>
        <p:spPr>
          <a:xfrm>
            <a:off x="838200" y="1600200"/>
            <a:ext cx="7772400" cy="4525963"/>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b="1" u="sng" dirty="0">
                <a:solidFill>
                  <a:schemeClr val="tx1"/>
                </a:solidFill>
              </a:rPr>
              <a:t>OBJECTIVES</a:t>
            </a:r>
          </a:p>
          <a:p>
            <a:r>
              <a:rPr lang="en-US" b="1" dirty="0">
                <a:solidFill>
                  <a:schemeClr val="tx1"/>
                </a:solidFill>
              </a:rPr>
              <a:t> </a:t>
            </a:r>
            <a:endParaRPr lang="en-US" dirty="0">
              <a:solidFill>
                <a:schemeClr val="tx1"/>
              </a:solidFill>
            </a:endParaRPr>
          </a:p>
          <a:p>
            <a:r>
              <a:rPr lang="en-US" b="1" dirty="0">
                <a:solidFill>
                  <a:schemeClr val="tx1"/>
                </a:solidFill>
              </a:rPr>
              <a:t>DESIRED OUTCOME (Followership)</a:t>
            </a:r>
            <a:endParaRPr lang="en-US" dirty="0">
              <a:solidFill>
                <a:schemeClr val="tx1"/>
              </a:solidFill>
            </a:endParaRPr>
          </a:p>
          <a:p>
            <a:pPr marL="0" marR="0">
              <a:lnSpc>
                <a:spcPct val="115000"/>
              </a:lnSpc>
              <a:spcBef>
                <a:spcPts val="0"/>
              </a:spcBef>
              <a:spcAft>
                <a:spcPts val="0"/>
              </a:spcAft>
            </a:pPr>
            <a:r>
              <a:rPr lang="en-US"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the conclusion of this training, Cadets will be able to describe groups who have sacrificed for the benefit of the United States despite challenges and obstacles.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chemeClr val="tx1"/>
                </a:solidFill>
              </a:rPr>
              <a:t> </a:t>
            </a:r>
            <a:endParaRPr lang="en-US" dirty="0">
              <a:solidFill>
                <a:schemeClr val="tx1"/>
              </a:solidFill>
            </a:endParaRPr>
          </a:p>
          <a:p>
            <a:r>
              <a:rPr lang="en-US" u="sng" dirty="0">
                <a:solidFill>
                  <a:schemeClr val="tx1"/>
                </a:solidFill>
              </a:rPr>
              <a:t>Plan of Action</a:t>
            </a:r>
            <a:r>
              <a:rPr lang="en-US" dirty="0">
                <a:solidFill>
                  <a:schemeClr val="tx1"/>
                </a:solidFill>
              </a:rPr>
              <a:t>:</a:t>
            </a:r>
            <a:r>
              <a:rPr lang="en-US" i="1" dirty="0">
                <a:solidFill>
                  <a:schemeClr val="tx1"/>
                </a:solidFill>
              </a:rPr>
              <a:t> </a:t>
            </a:r>
            <a:endParaRPr lang="en-US" dirty="0">
              <a:solidFill>
                <a:schemeClr val="tx1"/>
              </a:solidFill>
            </a:endParaRPr>
          </a:p>
          <a:p>
            <a:pPr marL="342900" marR="0" lvl="0" indent="-342900">
              <a:lnSpc>
                <a:spcPct val="115000"/>
              </a:lnSpc>
              <a:spcBef>
                <a:spcPts val="0"/>
              </a:spcBef>
              <a:spcAft>
                <a:spcPts val="0"/>
              </a:spcAft>
              <a:buFont typeface="+mj-lt"/>
              <a:buAutoNum type="arabicPeriod" startAt="13"/>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history of the 442</a:t>
            </a:r>
            <a:r>
              <a:rPr lang="en-US" sz="18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Regimental Combat Team / 100</a:t>
            </a:r>
            <a:r>
              <a:rPr lang="en-US" sz="1800" baseline="30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Infantry Battalion, how they were formed and what they’re known for.</a:t>
            </a:r>
          </a:p>
          <a:p>
            <a:pPr marL="342900" marR="0" lvl="0" indent="-342900">
              <a:lnSpc>
                <a:spcPct val="115000"/>
              </a:lnSpc>
              <a:spcBef>
                <a:spcPts val="0"/>
              </a:spcBef>
              <a:spcAft>
                <a:spcPts val="1000"/>
              </a:spcAft>
              <a:buFont typeface="+mj-lt"/>
              <a:buAutoNum type="arabicPeriod" startAt="13"/>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Describe the role played by Nisei who served in the Army during World War II in the Pacific Theater.</a:t>
            </a:r>
          </a:p>
          <a:p>
            <a:pPr marL="400050" lvl="1">
              <a:lnSpc>
                <a:spcPct val="120000"/>
              </a:lnSpc>
              <a:spcBef>
                <a:spcPts val="0"/>
              </a:spcBef>
            </a:pPr>
            <a:endParaRPr lang="en-US" dirty="0">
              <a:solidFill>
                <a:schemeClr val="tx1"/>
              </a:solidFill>
            </a:endParaRPr>
          </a:p>
          <a:p>
            <a:r>
              <a:rPr lang="en-US" dirty="0">
                <a:solidFill>
                  <a:schemeClr val="tx1"/>
                </a:solidFill>
              </a:rPr>
              <a:t> </a:t>
            </a:r>
          </a:p>
          <a:p>
            <a:r>
              <a:rPr lang="en-US" dirty="0">
                <a:solidFill>
                  <a:schemeClr val="tx1"/>
                </a:solidFill>
              </a:rPr>
              <a:t> </a:t>
            </a:r>
            <a:r>
              <a:rPr lang="en-US" b="1" u="sng" dirty="0">
                <a:solidFill>
                  <a:schemeClr val="tx1"/>
                </a:solidFill>
              </a:rPr>
              <a:t>Essential Question</a:t>
            </a:r>
            <a:r>
              <a:rPr lang="en-US" dirty="0">
                <a:solidFill>
                  <a:schemeClr val="tx1"/>
                </a:solidFill>
              </a:rPr>
              <a:t>: How were Nisei units formed in the US Army during World War II, what did they accomplish, and how?</a:t>
            </a:r>
            <a:endParaRPr lang="en-US" sz="4000" dirty="0">
              <a:solidFill>
                <a:schemeClr val="tx1"/>
              </a:solidFill>
            </a:endParaRPr>
          </a:p>
        </p:txBody>
      </p:sp>
    </p:spTree>
    <p:extLst>
      <p:ext uri="{BB962C8B-B14F-4D97-AF65-F5344CB8AC3E}">
        <p14:creationId xmlns:p14="http://schemas.microsoft.com/office/powerpoint/2010/main" val="371558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A2DD9-7E31-4199-B4A5-164435A75C9E}"/>
              </a:ext>
            </a:extLst>
          </p:cNvPr>
          <p:cNvSpPr>
            <a:spLocks noGrp="1"/>
          </p:cNvSpPr>
          <p:nvPr>
            <p:ph type="title"/>
          </p:nvPr>
        </p:nvSpPr>
        <p:spPr>
          <a:xfrm>
            <a:off x="1134687" y="274638"/>
            <a:ext cx="6858000" cy="1143000"/>
          </a:xfrm>
        </p:spPr>
        <p:txBody>
          <a:bodyPr anchor="ctr">
            <a:normAutofit/>
          </a:bodyPr>
          <a:lstStyle/>
          <a:p>
            <a:r>
              <a:rPr lang="en-US" dirty="0"/>
              <a:t>What’s a Nisei?</a:t>
            </a:r>
          </a:p>
        </p:txBody>
      </p:sp>
      <p:sp>
        <p:nvSpPr>
          <p:cNvPr id="5" name="Content Placeholder 4">
            <a:extLst>
              <a:ext uri="{FF2B5EF4-FFF2-40B4-BE49-F238E27FC236}">
                <a16:creationId xmlns:a16="http://schemas.microsoft.com/office/drawing/2014/main" id="{B62FA704-CD06-4D99-9466-C6FA437ABB90}"/>
              </a:ext>
            </a:extLst>
          </p:cNvPr>
          <p:cNvSpPr>
            <a:spLocks noGrp="1"/>
          </p:cNvSpPr>
          <p:nvPr>
            <p:ph sz="half" idx="1"/>
          </p:nvPr>
        </p:nvSpPr>
        <p:spPr>
          <a:xfrm>
            <a:off x="457200" y="1600200"/>
            <a:ext cx="4953000" cy="4525963"/>
          </a:xfrm>
        </p:spPr>
        <p:txBody>
          <a:bodyPr>
            <a:normAutofit/>
          </a:bodyPr>
          <a:lstStyle/>
          <a:p>
            <a:pPr marL="0" marR="0" indent="0">
              <a:lnSpc>
                <a:spcPct val="90000"/>
              </a:lnSpc>
              <a:spcBef>
                <a:spcPts val="0"/>
              </a:spcBef>
              <a:spcAft>
                <a:spcPts val="0"/>
              </a:spcAft>
              <a:buNone/>
            </a:pPr>
            <a:r>
              <a:rPr lang="en-US" sz="2400" b="1" dirty="0">
                <a:effectLst/>
              </a:rPr>
              <a:t>Nisei is the Japanese term for second-generation immigrant, the children of Japanese who immigrated to America from Japan</a:t>
            </a:r>
          </a:p>
          <a:p>
            <a:pPr marL="0" marR="0">
              <a:lnSpc>
                <a:spcPct val="90000"/>
              </a:lnSpc>
              <a:spcBef>
                <a:spcPts val="0"/>
              </a:spcBef>
              <a:spcAft>
                <a:spcPts val="0"/>
              </a:spcAft>
            </a:pPr>
            <a:endParaRPr lang="en-US" sz="2400" i="1" dirty="0"/>
          </a:p>
          <a:p>
            <a:pPr marL="0" marR="0">
              <a:lnSpc>
                <a:spcPct val="90000"/>
              </a:lnSpc>
              <a:spcBef>
                <a:spcPts val="0"/>
              </a:spcBef>
              <a:spcAft>
                <a:spcPts val="0"/>
              </a:spcAft>
            </a:pPr>
            <a:r>
              <a:rPr lang="en-US" sz="2400" i="1" u="sng" dirty="0">
                <a:effectLst/>
              </a:rPr>
              <a:t>First Generation </a:t>
            </a:r>
            <a:r>
              <a:rPr lang="en-US" sz="2400" i="1" dirty="0">
                <a:effectLst/>
              </a:rPr>
              <a:t>Immigrants (those who moved here) = </a:t>
            </a:r>
            <a:r>
              <a:rPr lang="en-US" sz="2400" b="1" i="1" dirty="0">
                <a:solidFill>
                  <a:srgbClr val="FF0000"/>
                </a:solidFill>
                <a:effectLst/>
              </a:rPr>
              <a:t>Issei</a:t>
            </a:r>
            <a:endParaRPr lang="en-US" sz="2400" dirty="0">
              <a:solidFill>
                <a:srgbClr val="FF0000"/>
              </a:solidFill>
              <a:effectLst/>
            </a:endParaRPr>
          </a:p>
          <a:p>
            <a:pPr marL="0" marR="0">
              <a:lnSpc>
                <a:spcPct val="90000"/>
              </a:lnSpc>
              <a:spcBef>
                <a:spcPts val="0"/>
              </a:spcBef>
              <a:spcAft>
                <a:spcPts val="0"/>
              </a:spcAft>
            </a:pPr>
            <a:r>
              <a:rPr lang="en-US" sz="2400" i="1" u="sng" dirty="0">
                <a:effectLst/>
              </a:rPr>
              <a:t>Second Generation </a:t>
            </a:r>
            <a:r>
              <a:rPr lang="en-US" sz="2400" i="1" dirty="0">
                <a:effectLst/>
              </a:rPr>
              <a:t>(children of Issei) = </a:t>
            </a:r>
            <a:r>
              <a:rPr lang="en-US" sz="2400" b="1" i="1" dirty="0">
                <a:solidFill>
                  <a:srgbClr val="FF0000"/>
                </a:solidFill>
                <a:effectLst/>
              </a:rPr>
              <a:t>Nisei</a:t>
            </a:r>
            <a:endParaRPr lang="en-US" sz="2400" dirty="0">
              <a:solidFill>
                <a:srgbClr val="FF0000"/>
              </a:solidFill>
              <a:effectLst/>
            </a:endParaRPr>
          </a:p>
          <a:p>
            <a:pPr marL="0" marR="0">
              <a:lnSpc>
                <a:spcPct val="90000"/>
              </a:lnSpc>
              <a:spcBef>
                <a:spcPts val="0"/>
              </a:spcBef>
              <a:spcAft>
                <a:spcPts val="0"/>
              </a:spcAft>
            </a:pPr>
            <a:r>
              <a:rPr lang="en-US" sz="2400" i="1" u="sng" dirty="0">
                <a:effectLst/>
              </a:rPr>
              <a:t>Third Generation </a:t>
            </a:r>
            <a:r>
              <a:rPr lang="en-US" sz="2400" i="1" dirty="0">
                <a:effectLst/>
              </a:rPr>
              <a:t>(grandchildren of Issei) = </a:t>
            </a:r>
            <a:r>
              <a:rPr lang="en-US" sz="2400" b="1" i="1" dirty="0">
                <a:solidFill>
                  <a:srgbClr val="FF0000"/>
                </a:solidFill>
                <a:effectLst/>
              </a:rPr>
              <a:t>Sansei</a:t>
            </a:r>
            <a:endParaRPr lang="en-US" sz="2400" dirty="0">
              <a:solidFill>
                <a:srgbClr val="FF0000"/>
              </a:solidFill>
              <a:effectLst/>
            </a:endParaRPr>
          </a:p>
          <a:p>
            <a:pPr>
              <a:lnSpc>
                <a:spcPct val="90000"/>
              </a:lnSpc>
            </a:pPr>
            <a:endParaRPr lang="en-US" sz="2400" dirty="0"/>
          </a:p>
        </p:txBody>
      </p:sp>
      <p:pic>
        <p:nvPicPr>
          <p:cNvPr id="6146" name="Picture 2" descr="See the source image">
            <a:extLst>
              <a:ext uri="{FF2B5EF4-FFF2-40B4-BE49-F238E27FC236}">
                <a16:creationId xmlns:a16="http://schemas.microsoft.com/office/drawing/2014/main" id="{2523A389-F96C-4F56-96FD-F5A274A965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90" r="10688" b="3"/>
          <a:stretch/>
        </p:blipFill>
        <p:spPr bwMode="auto">
          <a:xfrm>
            <a:off x="5559046" y="1600201"/>
            <a:ext cx="3127754" cy="3505200"/>
          </a:xfrm>
          <a:prstGeom prst="rect">
            <a:avLst/>
          </a:prstGeom>
          <a:solidFill>
            <a:srgbClr val="FFFFFF"/>
          </a:solidFill>
        </p:spPr>
      </p:pic>
    </p:spTree>
    <p:extLst>
      <p:ext uri="{BB962C8B-B14F-4D97-AF65-F5344CB8AC3E}">
        <p14:creationId xmlns:p14="http://schemas.microsoft.com/office/powerpoint/2010/main" val="2443508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A00655A302474D88B2B49F2E449606" ma:contentTypeVersion="12" ma:contentTypeDescription="Create a new document." ma:contentTypeScope="" ma:versionID="f216cd87623845bc0d84cdbf854e4cfe">
  <xsd:schema xmlns:xsd="http://www.w3.org/2001/XMLSchema" xmlns:xs="http://www.w3.org/2001/XMLSchema" xmlns:p="http://schemas.microsoft.com/office/2006/metadata/properties" xmlns:ns2="2665fec4-cfca-41c5-9f2f-25aa23ac4cd6" xmlns:ns3="8c6ba933-d8ba-4763-869f-28ea2b188e6f" targetNamespace="http://schemas.microsoft.com/office/2006/metadata/properties" ma:root="true" ma:fieldsID="be0b24c83c9f7e726db38c948ca0ec3f" ns2:_="" ns3:_="">
    <xsd:import namespace="2665fec4-cfca-41c5-9f2f-25aa23ac4cd6"/>
    <xsd:import namespace="8c6ba933-d8ba-4763-869f-28ea2b188e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65fec4-cfca-41c5-9f2f-25aa23ac4c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6ba933-d8ba-4763-869f-28ea2b188e6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1ADF0A-3631-4432-BEBF-0E6935DD71E5}">
  <ds:schemaRefs>
    <ds:schemaRef ds:uri="http://schemas.microsoft.com/sharepoint/v3/contenttype/forms"/>
  </ds:schemaRefs>
</ds:datastoreItem>
</file>

<file path=customXml/itemProps2.xml><?xml version="1.0" encoding="utf-8"?>
<ds:datastoreItem xmlns:ds="http://schemas.openxmlformats.org/officeDocument/2006/customXml" ds:itemID="{BC3BF1FA-09A6-4E8A-B2BA-10A467A331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65fec4-cfca-41c5-9f2f-25aa23ac4cd6"/>
    <ds:schemaRef ds:uri="8c6ba933-d8ba-4763-869f-28ea2b188e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5B669D-C493-4369-A173-5428A5B0425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TotalTime>
  <Words>6008</Words>
  <Application>Microsoft Macintosh PowerPoint</Application>
  <PresentationFormat>On-screen Show (4:3)</PresentationFormat>
  <Paragraphs>809</Paragraphs>
  <Slides>116</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116</vt:i4>
      </vt:variant>
    </vt:vector>
  </HeadingPairs>
  <TitlesOfParts>
    <vt:vector size="120" baseType="lpstr">
      <vt:lpstr>Arial</vt:lpstr>
      <vt:lpstr>Calibri</vt:lpstr>
      <vt:lpstr>Times New Roman</vt:lpstr>
      <vt:lpstr>Office Theme</vt:lpstr>
      <vt:lpstr>PowerPoint Presentation</vt:lpstr>
      <vt:lpstr>Great Americans</vt:lpstr>
      <vt:lpstr>Native American Warriors</vt:lpstr>
      <vt:lpstr>The Warrior Tradition</vt:lpstr>
      <vt:lpstr>The Warrior Tradition</vt:lpstr>
      <vt:lpstr>Check on Learning</vt:lpstr>
      <vt:lpstr>Military Nurses</vt:lpstr>
      <vt:lpstr>Nursing During Wars Revolution</vt:lpstr>
      <vt:lpstr>Nursing During Wars Civil War</vt:lpstr>
      <vt:lpstr>Nursing During Wars Spanish American War</vt:lpstr>
      <vt:lpstr>Army Nurse Corps</vt:lpstr>
      <vt:lpstr>Navy Nurses</vt:lpstr>
      <vt:lpstr>PowerPoint Presentation</vt:lpstr>
      <vt:lpstr>Check on Learning</vt:lpstr>
      <vt:lpstr>Suffragettes</vt:lpstr>
      <vt:lpstr>Suffrage</vt:lpstr>
      <vt:lpstr>History of Suffrage in the US</vt:lpstr>
      <vt:lpstr>Women’s Suffrage</vt:lpstr>
      <vt:lpstr>Suffragette Leaders Started Movement</vt:lpstr>
      <vt:lpstr>Suffrage Movement</vt:lpstr>
      <vt:lpstr>Suffragist Activities</vt:lpstr>
      <vt:lpstr>Check on Learning</vt:lpstr>
      <vt:lpstr>Buffalo Soldiers</vt:lpstr>
      <vt:lpstr>Buffalo Soldiers</vt:lpstr>
      <vt:lpstr>Buffalo Soldier Missions</vt:lpstr>
      <vt:lpstr>Where They Served</vt:lpstr>
      <vt:lpstr>Why “Buffalo Soldier”?</vt:lpstr>
      <vt:lpstr>Who Were Buffalo Soldiers?</vt:lpstr>
      <vt:lpstr>Who Were Buffalo Soldiers?</vt:lpstr>
      <vt:lpstr>African Americans vs  Native Americans</vt:lpstr>
      <vt:lpstr>Spanish-American War</vt:lpstr>
      <vt:lpstr>Buffalo Soldiers</vt:lpstr>
      <vt:lpstr>Check on Learning</vt:lpstr>
      <vt:lpstr>65th Infantry Regiment “Borinqueneers” and other Hispanic units</vt:lpstr>
      <vt:lpstr>65th Infantry Regiment</vt:lpstr>
      <vt:lpstr>World Wars I and II</vt:lpstr>
      <vt:lpstr>Korean War</vt:lpstr>
      <vt:lpstr>Court Martials</vt:lpstr>
      <vt:lpstr>Desegregration</vt:lpstr>
      <vt:lpstr>Other Mostly Hispanic Units</vt:lpstr>
      <vt:lpstr>Check on Learning</vt:lpstr>
      <vt:lpstr>Lafayette Flying Corps</vt:lpstr>
      <vt:lpstr>World War I</vt:lpstr>
      <vt:lpstr>Lafayette Escadrille</vt:lpstr>
      <vt:lpstr>Americans in Other Units</vt:lpstr>
      <vt:lpstr>America Enters the War</vt:lpstr>
      <vt:lpstr>American Air Service</vt:lpstr>
      <vt:lpstr>Disbanding Lafayette Escadrille</vt:lpstr>
      <vt:lpstr>Check on Learning</vt:lpstr>
      <vt:lpstr>Doolittle Raiders</vt:lpstr>
      <vt:lpstr>Pearl Harbor Attack</vt:lpstr>
      <vt:lpstr>US Response</vt:lpstr>
      <vt:lpstr>3 Goals</vt:lpstr>
      <vt:lpstr>The Raiders</vt:lpstr>
      <vt:lpstr>Executing the Plan</vt:lpstr>
      <vt:lpstr>The Targets</vt:lpstr>
      <vt:lpstr>The Get-Away Plan</vt:lpstr>
      <vt:lpstr>The Results</vt:lpstr>
      <vt:lpstr>The Results</vt:lpstr>
      <vt:lpstr>Videos</vt:lpstr>
      <vt:lpstr>Check on Learning</vt:lpstr>
      <vt:lpstr>Navajo Code Talkers</vt:lpstr>
      <vt:lpstr>Video</vt:lpstr>
      <vt:lpstr>Context</vt:lpstr>
      <vt:lpstr>President Bush’s Speech Congressional Gold Medal</vt:lpstr>
      <vt:lpstr>Navajo Code Talkers</vt:lpstr>
      <vt:lpstr>Practical Exercise</vt:lpstr>
      <vt:lpstr>The Code</vt:lpstr>
      <vt:lpstr>Alphabet Code</vt:lpstr>
      <vt:lpstr>The Code</vt:lpstr>
      <vt:lpstr>Check on Learning</vt:lpstr>
      <vt:lpstr>Tuskegee Airmen</vt:lpstr>
      <vt:lpstr>Training Pilots in Tuskegee</vt:lpstr>
      <vt:lpstr>First Lady Helps Out</vt:lpstr>
      <vt:lpstr>Who Were the Tuskegee Pilots</vt:lpstr>
      <vt:lpstr>99th Pursuit Squadron</vt:lpstr>
      <vt:lpstr>Freeman Field Mutiny</vt:lpstr>
      <vt:lpstr>Freeman Field Mutiny, con’t</vt:lpstr>
      <vt:lpstr>Freeman Field Mutiny, con’t </vt:lpstr>
      <vt:lpstr>477th Bombardment Group</vt:lpstr>
      <vt:lpstr>Col Benjamen O. Davis, Jr.</vt:lpstr>
      <vt:lpstr>Tuskegee Airmen</vt:lpstr>
      <vt:lpstr>Check on Learning</vt:lpstr>
      <vt:lpstr>African American Units in WWII</vt:lpstr>
      <vt:lpstr>Segregated Units</vt:lpstr>
      <vt:lpstr>World War II</vt:lpstr>
      <vt:lpstr>Teamwork Wins</vt:lpstr>
      <vt:lpstr>92nd Division</vt:lpstr>
      <vt:lpstr>93rd Infantry Division</vt:lpstr>
      <vt:lpstr>Red Ball Express</vt:lpstr>
      <vt:lpstr>761st Tank Battalion</vt:lpstr>
      <vt:lpstr>WACS and WAVES</vt:lpstr>
      <vt:lpstr>Blacks in the Navy</vt:lpstr>
      <vt:lpstr>Port Chicago 50</vt:lpstr>
      <vt:lpstr>Port Chicago 50</vt:lpstr>
      <vt:lpstr>Port Chicago 50</vt:lpstr>
      <vt:lpstr>Check on Learning</vt:lpstr>
      <vt:lpstr>Nisei in WWII</vt:lpstr>
      <vt:lpstr>What’s a Nisei?</vt:lpstr>
      <vt:lpstr>Pearl Harbor Aftermath</vt:lpstr>
      <vt:lpstr>Internment</vt:lpstr>
      <vt:lpstr>Japanese in the Army</vt:lpstr>
      <vt:lpstr>1st Segregated Japanese Unit</vt:lpstr>
      <vt:lpstr>100th Infantry Battalion</vt:lpstr>
      <vt:lpstr>442d Regimental Combat Team</vt:lpstr>
      <vt:lpstr>100th/442nd RCT</vt:lpstr>
      <vt:lpstr>442nd Reputation</vt:lpstr>
      <vt:lpstr>Legacy</vt:lpstr>
      <vt:lpstr>Video</vt:lpstr>
      <vt:lpstr>Video</vt:lpstr>
      <vt:lpstr>Video</vt:lpstr>
      <vt:lpstr>Other Nisei Heroes</vt:lpstr>
      <vt:lpstr>MIS Linguists</vt:lpstr>
      <vt:lpstr>Those Who Served</vt:lpstr>
      <vt:lpstr>Congressional Gold Medal</vt:lpstr>
      <vt:lpstr>Check on Learning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Edinboro, COL, CACC</dc:creator>
  <cp:lastModifiedBy>Microsoft Office User</cp:lastModifiedBy>
  <cp:revision>4</cp:revision>
  <dcterms:created xsi:type="dcterms:W3CDTF">2020-11-21T00:15:37Z</dcterms:created>
  <dcterms:modified xsi:type="dcterms:W3CDTF">2020-11-24T02:52:15Z</dcterms:modified>
</cp:coreProperties>
</file>