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3"/>
  </p:notesMasterIdLst>
  <p:sldIdLst>
    <p:sldId id="321" r:id="rId5"/>
    <p:sldId id="327" r:id="rId6"/>
    <p:sldId id="391" r:id="rId7"/>
    <p:sldId id="320" r:id="rId8"/>
    <p:sldId id="390" r:id="rId9"/>
    <p:sldId id="323" r:id="rId10"/>
    <p:sldId id="407" r:id="rId11"/>
    <p:sldId id="479" r:id="rId12"/>
    <p:sldId id="480" r:id="rId13"/>
    <p:sldId id="326" r:id="rId14"/>
    <p:sldId id="329" r:id="rId15"/>
    <p:sldId id="330" r:id="rId16"/>
    <p:sldId id="481" r:id="rId17"/>
    <p:sldId id="482" r:id="rId18"/>
    <p:sldId id="483" r:id="rId19"/>
    <p:sldId id="335" r:id="rId20"/>
    <p:sldId id="484" r:id="rId21"/>
    <p:sldId id="485" r:id="rId22"/>
    <p:sldId id="486" r:id="rId23"/>
    <p:sldId id="487" r:id="rId24"/>
    <p:sldId id="333" r:id="rId25"/>
    <p:sldId id="352" r:id="rId26"/>
    <p:sldId id="353" r:id="rId27"/>
    <p:sldId id="489" r:id="rId28"/>
    <p:sldId id="501" r:id="rId29"/>
    <p:sldId id="498" r:id="rId30"/>
    <p:sldId id="499" r:id="rId31"/>
    <p:sldId id="500" r:id="rId32"/>
    <p:sldId id="502" r:id="rId33"/>
    <p:sldId id="356" r:id="rId34"/>
    <p:sldId id="357" r:id="rId35"/>
    <p:sldId id="490" r:id="rId36"/>
    <p:sldId id="491" r:id="rId37"/>
    <p:sldId id="492" r:id="rId38"/>
    <p:sldId id="494" r:id="rId39"/>
    <p:sldId id="493" r:id="rId40"/>
    <p:sldId id="495" r:id="rId41"/>
    <p:sldId id="362" r:id="rId42"/>
    <p:sldId id="419" r:id="rId43"/>
    <p:sldId id="439" r:id="rId44"/>
    <p:sldId id="433" r:id="rId45"/>
    <p:sldId id="418" r:id="rId46"/>
    <p:sldId id="443" r:id="rId47"/>
    <p:sldId id="496" r:id="rId48"/>
    <p:sldId id="497" r:id="rId49"/>
    <p:sldId id="503" r:id="rId50"/>
    <p:sldId id="504" r:id="rId51"/>
    <p:sldId id="438"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100"/>
    <a:srgbClr val="FFFF00"/>
    <a:srgbClr val="FFCC00"/>
    <a:srgbClr val="BFB550"/>
    <a:srgbClr val="BBB24F"/>
    <a:srgbClr val="FFF0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34" autoAdjust="0"/>
    <p:restoredTop sz="93794" autoAdjust="0"/>
  </p:normalViewPr>
  <p:slideViewPr>
    <p:cSldViewPr>
      <p:cViewPr varScale="1">
        <p:scale>
          <a:sx n="70" d="100"/>
          <a:sy n="70" d="100"/>
        </p:scale>
        <p:origin x="60" y="79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C26584-2668-4297-A9DF-DBE757257231}" type="doc">
      <dgm:prSet loTypeId="urn:microsoft.com/office/officeart/2008/layout/HorizontalMultiLevelHierarchy" loCatId="hierarchy" qsTypeId="urn:microsoft.com/office/officeart/2005/8/quickstyle/3d1" qsCatId="3D" csTypeId="urn:microsoft.com/office/officeart/2005/8/colors/colorful2" csCatId="colorful" phldr="1"/>
      <dgm:spPr/>
      <dgm:t>
        <a:bodyPr/>
        <a:lstStyle/>
        <a:p>
          <a:endParaRPr lang="en-US"/>
        </a:p>
      </dgm:t>
    </dgm:pt>
    <dgm:pt modelId="{44EBF692-6831-4948-9872-D2BEDD216CF1}">
      <dgm:prSet/>
      <dgm:spPr/>
      <dgm:t>
        <a:bodyPr/>
        <a:lstStyle/>
        <a:p>
          <a:r>
            <a:rPr lang="en-US" dirty="0"/>
            <a:t>Nutrition for the Cadet</a:t>
          </a:r>
        </a:p>
      </dgm:t>
    </dgm:pt>
    <dgm:pt modelId="{2E41BD51-02EC-479E-ACE7-E684D5E959F9}" type="parTrans" cxnId="{E97B4713-A9BD-409C-A62A-BF107B9152E2}">
      <dgm:prSet/>
      <dgm:spPr/>
      <dgm:t>
        <a:bodyPr/>
        <a:lstStyle/>
        <a:p>
          <a:endParaRPr lang="en-US"/>
        </a:p>
      </dgm:t>
    </dgm:pt>
    <dgm:pt modelId="{4E4D9C86-9C98-4C84-96E8-F9B248CA7F42}" type="sibTrans" cxnId="{E97B4713-A9BD-409C-A62A-BF107B9152E2}">
      <dgm:prSet/>
      <dgm:spPr/>
      <dgm:t>
        <a:bodyPr/>
        <a:lstStyle/>
        <a:p>
          <a:endParaRPr lang="en-US"/>
        </a:p>
      </dgm:t>
    </dgm:pt>
    <dgm:pt modelId="{E28200AA-678D-496E-8184-A5445A61DFE1}">
      <dgm:prSet custT="1"/>
      <dgm:spPr/>
      <dgm:t>
        <a:bodyPr/>
        <a:lstStyle/>
        <a:p>
          <a:r>
            <a:rPr lang="en-US" sz="1400">
              <a:solidFill>
                <a:sysClr val="windowText" lastClr="000000"/>
              </a:solidFill>
            </a:rPr>
            <a:t>Caloric Requirements</a:t>
          </a:r>
        </a:p>
      </dgm:t>
    </dgm:pt>
    <dgm:pt modelId="{89CAC191-8CFB-47BA-A78D-E698F0FE3020}" type="parTrans" cxnId="{D169ACCA-EDA5-4009-B85C-943E21E9F879}">
      <dgm:prSet/>
      <dgm:spPr/>
      <dgm:t>
        <a:bodyPr/>
        <a:lstStyle/>
        <a:p>
          <a:endParaRPr lang="en-US"/>
        </a:p>
      </dgm:t>
    </dgm:pt>
    <dgm:pt modelId="{77621870-2DFA-4260-A20A-5E038B837185}" type="sibTrans" cxnId="{D169ACCA-EDA5-4009-B85C-943E21E9F879}">
      <dgm:prSet/>
      <dgm:spPr/>
      <dgm:t>
        <a:bodyPr/>
        <a:lstStyle/>
        <a:p>
          <a:endParaRPr lang="en-US"/>
        </a:p>
      </dgm:t>
    </dgm:pt>
    <dgm:pt modelId="{16A17884-8884-4BD9-BFC0-0F37D1069F35}">
      <dgm:prSet custT="1"/>
      <dgm:spPr/>
      <dgm:t>
        <a:bodyPr/>
        <a:lstStyle/>
        <a:p>
          <a:r>
            <a:rPr lang="en-US" sz="1400" dirty="0"/>
            <a:t>Disciplined Eating Patterns</a:t>
          </a:r>
        </a:p>
      </dgm:t>
    </dgm:pt>
    <dgm:pt modelId="{27CCE3AB-C454-4B53-AE64-86FC047A0474}" type="parTrans" cxnId="{598CE4C6-23DC-4441-8072-3D3F2F64BE53}">
      <dgm:prSet/>
      <dgm:spPr/>
      <dgm:t>
        <a:bodyPr/>
        <a:lstStyle/>
        <a:p>
          <a:endParaRPr lang="en-US"/>
        </a:p>
      </dgm:t>
    </dgm:pt>
    <dgm:pt modelId="{92DBB623-86E2-437B-B852-7925C41E93BB}" type="sibTrans" cxnId="{598CE4C6-23DC-4441-8072-3D3F2F64BE53}">
      <dgm:prSet/>
      <dgm:spPr/>
      <dgm:t>
        <a:bodyPr/>
        <a:lstStyle/>
        <a:p>
          <a:endParaRPr lang="en-US"/>
        </a:p>
      </dgm:t>
    </dgm:pt>
    <dgm:pt modelId="{1BDD915E-7679-467B-9720-FC600062B443}">
      <dgm:prSet/>
      <dgm:spPr/>
      <dgm:t>
        <a:bodyPr/>
        <a:lstStyle/>
        <a:p>
          <a:r>
            <a:rPr lang="en-US">
              <a:solidFill>
                <a:schemeClr val="bg1"/>
              </a:solidFill>
            </a:rPr>
            <a:t>Reading Food Labels</a:t>
          </a:r>
        </a:p>
      </dgm:t>
    </dgm:pt>
    <dgm:pt modelId="{B6903DC4-A86C-4698-A150-7B292D8C1B66}" type="parTrans" cxnId="{6382B2EF-3B9E-42A4-806F-3A7D1FCD785D}">
      <dgm:prSet/>
      <dgm:spPr/>
      <dgm:t>
        <a:bodyPr/>
        <a:lstStyle/>
        <a:p>
          <a:endParaRPr lang="en-US"/>
        </a:p>
      </dgm:t>
    </dgm:pt>
    <dgm:pt modelId="{A01E3E93-ADD0-437D-BDA7-97A21305DE78}" type="sibTrans" cxnId="{6382B2EF-3B9E-42A4-806F-3A7D1FCD785D}">
      <dgm:prSet/>
      <dgm:spPr/>
      <dgm:t>
        <a:bodyPr/>
        <a:lstStyle/>
        <a:p>
          <a:endParaRPr lang="en-US"/>
        </a:p>
      </dgm:t>
    </dgm:pt>
    <dgm:pt modelId="{87B46E3B-F513-419C-9AAE-D45CE7C3F360}">
      <dgm:prSet custT="1"/>
      <dgm:spPr/>
      <dgm:t>
        <a:bodyPr/>
        <a:lstStyle/>
        <a:p>
          <a:r>
            <a:rPr lang="en-US" sz="1400">
              <a:solidFill>
                <a:sysClr val="windowText" lastClr="000000"/>
              </a:solidFill>
            </a:rPr>
            <a:t>Fad Diets</a:t>
          </a:r>
        </a:p>
      </dgm:t>
    </dgm:pt>
    <dgm:pt modelId="{C7F1849F-E5F5-4880-AFB0-39E3547B8B49}" type="parTrans" cxnId="{4CB8FAC6-8051-4070-A50D-C68A3F354C62}">
      <dgm:prSet/>
      <dgm:spPr/>
      <dgm:t>
        <a:bodyPr/>
        <a:lstStyle/>
        <a:p>
          <a:endParaRPr lang="en-US"/>
        </a:p>
      </dgm:t>
    </dgm:pt>
    <dgm:pt modelId="{BFD4B452-F66A-4975-9476-EB54822DE65A}" type="sibTrans" cxnId="{4CB8FAC6-8051-4070-A50D-C68A3F354C62}">
      <dgm:prSet/>
      <dgm:spPr/>
      <dgm:t>
        <a:bodyPr/>
        <a:lstStyle/>
        <a:p>
          <a:endParaRPr lang="en-US"/>
        </a:p>
      </dgm:t>
    </dgm:pt>
    <dgm:pt modelId="{028622A9-BF48-4C3B-A68A-6E2822D81ABA}">
      <dgm:prSet custT="1"/>
      <dgm:spPr/>
      <dgm:t>
        <a:bodyPr/>
        <a:lstStyle/>
        <a:p>
          <a:r>
            <a:rPr lang="en-US" sz="1400">
              <a:solidFill>
                <a:sysClr val="windowText" lastClr="000000"/>
              </a:solidFill>
            </a:rPr>
            <a:t>PT Tests</a:t>
          </a:r>
        </a:p>
      </dgm:t>
    </dgm:pt>
    <dgm:pt modelId="{551BCE38-CA6E-4218-A0DA-D98210428478}" type="parTrans" cxnId="{01A3F159-DB6C-4C0C-A2BA-D31D040CB706}">
      <dgm:prSet/>
      <dgm:spPr/>
      <dgm:t>
        <a:bodyPr/>
        <a:lstStyle/>
        <a:p>
          <a:endParaRPr lang="en-US"/>
        </a:p>
      </dgm:t>
    </dgm:pt>
    <dgm:pt modelId="{3A5D22AE-6D6B-4BF8-B659-C51BB63EAF5F}" type="sibTrans" cxnId="{01A3F159-DB6C-4C0C-A2BA-D31D040CB706}">
      <dgm:prSet/>
      <dgm:spPr/>
      <dgm:t>
        <a:bodyPr/>
        <a:lstStyle/>
        <a:p>
          <a:endParaRPr lang="en-US"/>
        </a:p>
      </dgm:t>
    </dgm:pt>
    <dgm:pt modelId="{BF8F2A7F-6BBE-4413-99E1-B7EAB6294750}">
      <dgm:prSet custT="1"/>
      <dgm:spPr/>
      <dgm:t>
        <a:bodyPr/>
        <a:lstStyle/>
        <a:p>
          <a:r>
            <a:rPr lang="en-US" sz="1400">
              <a:solidFill>
                <a:sysClr val="windowText" lastClr="000000"/>
              </a:solidFill>
            </a:rPr>
            <a:t>Hydration</a:t>
          </a:r>
        </a:p>
      </dgm:t>
    </dgm:pt>
    <dgm:pt modelId="{9D5F9BFE-281E-4651-AB86-5C8CE61A1C67}" type="parTrans" cxnId="{4DC0E99A-B97D-41DD-A01E-83FBE82A79B6}">
      <dgm:prSet/>
      <dgm:spPr/>
      <dgm:t>
        <a:bodyPr/>
        <a:lstStyle/>
        <a:p>
          <a:endParaRPr lang="en-US"/>
        </a:p>
      </dgm:t>
    </dgm:pt>
    <dgm:pt modelId="{CDA41D63-71F7-4447-AC46-3E50414A729C}" type="sibTrans" cxnId="{4DC0E99A-B97D-41DD-A01E-83FBE82A79B6}">
      <dgm:prSet/>
      <dgm:spPr/>
      <dgm:t>
        <a:bodyPr/>
        <a:lstStyle/>
        <a:p>
          <a:endParaRPr lang="en-US"/>
        </a:p>
      </dgm:t>
    </dgm:pt>
    <dgm:pt modelId="{DDE47259-BC81-48B7-99F1-4FB961DF7839}">
      <dgm:prSet custT="1"/>
      <dgm:spPr/>
      <dgm:t>
        <a:bodyPr/>
        <a:lstStyle/>
        <a:p>
          <a:r>
            <a:rPr lang="en-US" sz="1400">
              <a:solidFill>
                <a:schemeClr val="bg1"/>
              </a:solidFill>
            </a:rPr>
            <a:t>Supplements</a:t>
          </a:r>
        </a:p>
      </dgm:t>
    </dgm:pt>
    <dgm:pt modelId="{96825C54-0E59-47CA-A62B-540322BB5F81}" type="sibTrans" cxnId="{F0539A64-6C31-41CB-997E-8AC1B7748F0A}">
      <dgm:prSet/>
      <dgm:spPr/>
      <dgm:t>
        <a:bodyPr/>
        <a:lstStyle/>
        <a:p>
          <a:endParaRPr lang="en-US"/>
        </a:p>
      </dgm:t>
    </dgm:pt>
    <dgm:pt modelId="{43CEEA9F-F084-45AE-8EBD-5D9F00968E3F}" type="parTrans" cxnId="{F0539A64-6C31-41CB-997E-8AC1B7748F0A}">
      <dgm:prSet/>
      <dgm:spPr/>
      <dgm:t>
        <a:bodyPr/>
        <a:lstStyle/>
        <a:p>
          <a:endParaRPr lang="en-US"/>
        </a:p>
      </dgm:t>
    </dgm:pt>
    <dgm:pt modelId="{3EF0A236-8A97-4F18-91BB-F770F59976A2}">
      <dgm:prSet custT="1"/>
      <dgm:spPr/>
      <dgm:t>
        <a:bodyPr/>
        <a:lstStyle/>
        <a:p>
          <a:r>
            <a:rPr lang="en-US" sz="1400" dirty="0">
              <a:solidFill>
                <a:schemeClr val="bg1"/>
              </a:solidFill>
            </a:rPr>
            <a:t>Preservatives</a:t>
          </a:r>
        </a:p>
      </dgm:t>
    </dgm:pt>
    <dgm:pt modelId="{3EE70D5F-C905-4455-9486-DB7757D5964A}" type="parTrans" cxnId="{03C375B8-D099-42D2-923F-B6B6E456242A}">
      <dgm:prSet/>
      <dgm:spPr/>
      <dgm:t>
        <a:bodyPr/>
        <a:lstStyle/>
        <a:p>
          <a:endParaRPr lang="en-US"/>
        </a:p>
      </dgm:t>
    </dgm:pt>
    <dgm:pt modelId="{FFF799E9-69B9-4103-88A8-FF32B397EAA0}" type="sibTrans" cxnId="{03C375B8-D099-42D2-923F-B6B6E456242A}">
      <dgm:prSet/>
      <dgm:spPr/>
      <dgm:t>
        <a:bodyPr/>
        <a:lstStyle/>
        <a:p>
          <a:endParaRPr lang="en-US"/>
        </a:p>
      </dgm:t>
    </dgm:pt>
    <dgm:pt modelId="{4F9CD135-2CDA-43EA-A862-3E215E20971E}">
      <dgm:prSet custT="1"/>
      <dgm:spPr/>
      <dgm:t>
        <a:bodyPr/>
        <a:lstStyle/>
        <a:p>
          <a:r>
            <a:rPr lang="en-US" sz="1400">
              <a:solidFill>
                <a:schemeClr val="bg1"/>
              </a:solidFill>
            </a:rPr>
            <a:t>Competitions</a:t>
          </a:r>
        </a:p>
      </dgm:t>
    </dgm:pt>
    <dgm:pt modelId="{17236F79-6C20-4875-B188-8956A454B131}" type="parTrans" cxnId="{61E6368F-9B18-456F-9F76-D28D47C3DEB2}">
      <dgm:prSet/>
      <dgm:spPr/>
      <dgm:t>
        <a:bodyPr/>
        <a:lstStyle/>
        <a:p>
          <a:endParaRPr lang="en-US"/>
        </a:p>
      </dgm:t>
    </dgm:pt>
    <dgm:pt modelId="{D0B5EBB4-4A7A-40CE-844E-BABA86CA476D}" type="sibTrans" cxnId="{61E6368F-9B18-456F-9F76-D28D47C3DEB2}">
      <dgm:prSet/>
      <dgm:spPr/>
      <dgm:t>
        <a:bodyPr/>
        <a:lstStyle/>
        <a:p>
          <a:endParaRPr lang="en-US"/>
        </a:p>
      </dgm:t>
    </dgm:pt>
    <dgm:pt modelId="{E283837A-B4D9-45FC-AE48-34BD64FD1857}">
      <dgm:prSet custT="1"/>
      <dgm:spPr/>
      <dgm:t>
        <a:bodyPr/>
        <a:lstStyle/>
        <a:p>
          <a:r>
            <a:rPr lang="en-US" sz="1400">
              <a:solidFill>
                <a:schemeClr val="bg1"/>
              </a:solidFill>
            </a:rPr>
            <a:t>Fitness Tests</a:t>
          </a:r>
        </a:p>
      </dgm:t>
    </dgm:pt>
    <dgm:pt modelId="{AD2B3EFB-8B19-45BA-9E46-E6DC8DE5EEE9}" type="parTrans" cxnId="{3C5856ED-367D-4943-A603-2781D02979A6}">
      <dgm:prSet/>
      <dgm:spPr/>
      <dgm:t>
        <a:bodyPr/>
        <a:lstStyle/>
        <a:p>
          <a:endParaRPr lang="en-US"/>
        </a:p>
      </dgm:t>
    </dgm:pt>
    <dgm:pt modelId="{30E21E4D-B994-4CC8-99E9-405BFC46A21C}" type="sibTrans" cxnId="{3C5856ED-367D-4943-A603-2781D02979A6}">
      <dgm:prSet/>
      <dgm:spPr/>
      <dgm:t>
        <a:bodyPr/>
        <a:lstStyle/>
        <a:p>
          <a:endParaRPr lang="en-US"/>
        </a:p>
      </dgm:t>
    </dgm:pt>
    <dgm:pt modelId="{99B49BAE-4647-4869-A3F9-691025191508}">
      <dgm:prSet custT="1"/>
      <dgm:spPr/>
      <dgm:t>
        <a:bodyPr/>
        <a:lstStyle/>
        <a:p>
          <a:r>
            <a:rPr lang="en-US" sz="1400">
              <a:solidFill>
                <a:sysClr val="windowText" lastClr="000000"/>
              </a:solidFill>
            </a:rPr>
            <a:t>Healthy Eating Patterns</a:t>
          </a:r>
        </a:p>
      </dgm:t>
    </dgm:pt>
    <dgm:pt modelId="{A134CAD8-D12B-4559-B8FC-1F6772D8E082}" type="parTrans" cxnId="{942F3EB4-11B8-43ED-81F2-153914168441}">
      <dgm:prSet/>
      <dgm:spPr/>
      <dgm:t>
        <a:bodyPr/>
        <a:lstStyle/>
        <a:p>
          <a:endParaRPr lang="en-US"/>
        </a:p>
      </dgm:t>
    </dgm:pt>
    <dgm:pt modelId="{584CDDE1-B3E1-4A48-97DD-991155466C70}" type="sibTrans" cxnId="{942F3EB4-11B8-43ED-81F2-153914168441}">
      <dgm:prSet/>
      <dgm:spPr/>
      <dgm:t>
        <a:bodyPr/>
        <a:lstStyle/>
        <a:p>
          <a:endParaRPr lang="en-US"/>
        </a:p>
      </dgm:t>
    </dgm:pt>
    <dgm:pt modelId="{48F86D35-B29E-451C-9190-544A09CBCD3E}" type="pres">
      <dgm:prSet presAssocID="{D7C26584-2668-4297-A9DF-DBE757257231}" presName="Name0" presStyleCnt="0">
        <dgm:presLayoutVars>
          <dgm:chPref val="1"/>
          <dgm:dir/>
          <dgm:animOne val="branch"/>
          <dgm:animLvl val="lvl"/>
          <dgm:resizeHandles val="exact"/>
        </dgm:presLayoutVars>
      </dgm:prSet>
      <dgm:spPr/>
    </dgm:pt>
    <dgm:pt modelId="{233B305F-FCD8-47BC-A211-E4003A400ED2}" type="pres">
      <dgm:prSet presAssocID="{44EBF692-6831-4948-9872-D2BEDD216CF1}" presName="root1" presStyleCnt="0"/>
      <dgm:spPr/>
    </dgm:pt>
    <dgm:pt modelId="{51B4813D-53D8-4BA0-B216-BF1C5E3A7782}" type="pres">
      <dgm:prSet presAssocID="{44EBF692-6831-4948-9872-D2BEDD216CF1}" presName="LevelOneTextNode" presStyleLbl="node0" presStyleIdx="0" presStyleCnt="1" custScaleX="191895" custScaleY="255441" custLinFactX="-1479522" custLinFactNeighborX="-1500000" custLinFactNeighborY="-6182">
        <dgm:presLayoutVars>
          <dgm:chPref val="3"/>
        </dgm:presLayoutVars>
      </dgm:prSet>
      <dgm:spPr/>
    </dgm:pt>
    <dgm:pt modelId="{044152B0-E676-4D0E-88B0-337DB1AD158C}" type="pres">
      <dgm:prSet presAssocID="{44EBF692-6831-4948-9872-D2BEDD216CF1}" presName="level2hierChild" presStyleCnt="0"/>
      <dgm:spPr/>
    </dgm:pt>
    <dgm:pt modelId="{B60CD661-6796-41EC-89F4-6E0CA4ADF7E5}" type="pres">
      <dgm:prSet presAssocID="{89CAC191-8CFB-47BA-A78D-E698F0FE3020}" presName="conn2-1" presStyleLbl="parChTrans1D2" presStyleIdx="0" presStyleCnt="5"/>
      <dgm:spPr/>
    </dgm:pt>
    <dgm:pt modelId="{CDA93EF5-7A54-49A2-9FE5-7D9E8ADC681D}" type="pres">
      <dgm:prSet presAssocID="{89CAC191-8CFB-47BA-A78D-E698F0FE3020}" presName="connTx" presStyleLbl="parChTrans1D2" presStyleIdx="0" presStyleCnt="5"/>
      <dgm:spPr/>
    </dgm:pt>
    <dgm:pt modelId="{52435C83-0D42-496D-8E7F-62CD77B664EC}" type="pres">
      <dgm:prSet presAssocID="{E28200AA-678D-496E-8184-A5445A61DFE1}" presName="root2" presStyleCnt="0"/>
      <dgm:spPr/>
    </dgm:pt>
    <dgm:pt modelId="{91E4F339-2E44-4CBB-AB43-6F8DB4325B95}" type="pres">
      <dgm:prSet presAssocID="{E28200AA-678D-496E-8184-A5445A61DFE1}" presName="LevelTwoTextNode" presStyleLbl="node2" presStyleIdx="0" presStyleCnt="5" custScaleX="163011" custScaleY="111900" custLinFactNeighborX="-42452">
        <dgm:presLayoutVars>
          <dgm:chPref val="3"/>
        </dgm:presLayoutVars>
      </dgm:prSet>
      <dgm:spPr/>
    </dgm:pt>
    <dgm:pt modelId="{7C46ABAF-2ADA-4016-AB9F-DEF3BAC73F79}" type="pres">
      <dgm:prSet presAssocID="{E28200AA-678D-496E-8184-A5445A61DFE1}" presName="level3hierChild" presStyleCnt="0"/>
      <dgm:spPr/>
    </dgm:pt>
    <dgm:pt modelId="{EBA346CA-60F7-4DC2-BD53-AA93467BB538}" type="pres">
      <dgm:prSet presAssocID="{A134CAD8-D12B-4559-B8FC-1F6772D8E082}" presName="conn2-1" presStyleLbl="parChTrans1D2" presStyleIdx="1" presStyleCnt="5"/>
      <dgm:spPr/>
    </dgm:pt>
    <dgm:pt modelId="{4E496EEF-EC7F-42C8-AC9E-46EA7C01B003}" type="pres">
      <dgm:prSet presAssocID="{A134CAD8-D12B-4559-B8FC-1F6772D8E082}" presName="connTx" presStyleLbl="parChTrans1D2" presStyleIdx="1" presStyleCnt="5"/>
      <dgm:spPr/>
    </dgm:pt>
    <dgm:pt modelId="{43EFAC9A-BB06-4185-A454-926E7D945147}" type="pres">
      <dgm:prSet presAssocID="{99B49BAE-4647-4869-A3F9-691025191508}" presName="root2" presStyleCnt="0"/>
      <dgm:spPr/>
    </dgm:pt>
    <dgm:pt modelId="{A697C8CF-CCB5-49E4-9069-74D4CC2D2248}" type="pres">
      <dgm:prSet presAssocID="{99B49BAE-4647-4869-A3F9-691025191508}" presName="LevelTwoTextNode" presStyleLbl="node2" presStyleIdx="1" presStyleCnt="5" custScaleX="164351" custScaleY="113003" custLinFactNeighborX="-42229" custLinFactNeighborY="17589">
        <dgm:presLayoutVars>
          <dgm:chPref val="3"/>
        </dgm:presLayoutVars>
      </dgm:prSet>
      <dgm:spPr/>
    </dgm:pt>
    <dgm:pt modelId="{83FC063A-E5AE-460F-8D66-9644D76CA1B2}" type="pres">
      <dgm:prSet presAssocID="{99B49BAE-4647-4869-A3F9-691025191508}" presName="level3hierChild" presStyleCnt="0"/>
      <dgm:spPr/>
    </dgm:pt>
    <dgm:pt modelId="{8EB420F3-B9CE-4CD4-B0C9-71747328A5A1}" type="pres">
      <dgm:prSet presAssocID="{27CCE3AB-C454-4B53-AE64-86FC047A0474}" presName="conn2-1" presStyleLbl="parChTrans1D3" presStyleIdx="0" presStyleCnt="6"/>
      <dgm:spPr/>
    </dgm:pt>
    <dgm:pt modelId="{CFA592C1-90A1-49EE-9197-FAF6714C4DB7}" type="pres">
      <dgm:prSet presAssocID="{27CCE3AB-C454-4B53-AE64-86FC047A0474}" presName="connTx" presStyleLbl="parChTrans1D3" presStyleIdx="0" presStyleCnt="6"/>
      <dgm:spPr/>
    </dgm:pt>
    <dgm:pt modelId="{8D79584C-60E3-495A-AE35-5D1D7C2D856A}" type="pres">
      <dgm:prSet presAssocID="{16A17884-8884-4BD9-BFC0-0F37D1069F35}" presName="root2" presStyleCnt="0"/>
      <dgm:spPr/>
    </dgm:pt>
    <dgm:pt modelId="{E595E68E-008F-4A02-87E0-67AE073A12E4}" type="pres">
      <dgm:prSet presAssocID="{16A17884-8884-4BD9-BFC0-0F37D1069F35}" presName="LevelTwoTextNode" presStyleLbl="node3" presStyleIdx="0" presStyleCnt="6" custScaleX="114896" custScaleY="128107" custLinFactNeighborX="2979">
        <dgm:presLayoutVars>
          <dgm:chPref val="3"/>
        </dgm:presLayoutVars>
      </dgm:prSet>
      <dgm:spPr/>
    </dgm:pt>
    <dgm:pt modelId="{E6E6B819-A277-4035-81DC-A2D3542699B6}" type="pres">
      <dgm:prSet presAssocID="{16A17884-8884-4BD9-BFC0-0F37D1069F35}" presName="level3hierChild" presStyleCnt="0"/>
      <dgm:spPr/>
    </dgm:pt>
    <dgm:pt modelId="{64E174C8-3147-4027-ACD2-FCC731A7BF41}" type="pres">
      <dgm:prSet presAssocID="{B6903DC4-A86C-4698-A150-7B292D8C1B66}" presName="conn2-1" presStyleLbl="parChTrans1D3" presStyleIdx="1" presStyleCnt="6"/>
      <dgm:spPr/>
    </dgm:pt>
    <dgm:pt modelId="{9795B91C-40AB-4E9A-9579-D3C794307904}" type="pres">
      <dgm:prSet presAssocID="{B6903DC4-A86C-4698-A150-7B292D8C1B66}" presName="connTx" presStyleLbl="parChTrans1D3" presStyleIdx="1" presStyleCnt="6"/>
      <dgm:spPr/>
    </dgm:pt>
    <dgm:pt modelId="{7C835125-63C7-4286-8022-738C18660D85}" type="pres">
      <dgm:prSet presAssocID="{1BDD915E-7679-467B-9720-FC600062B443}" presName="root2" presStyleCnt="0"/>
      <dgm:spPr/>
    </dgm:pt>
    <dgm:pt modelId="{123B5EB2-9B44-4FED-81CE-203DE28334E9}" type="pres">
      <dgm:prSet presAssocID="{1BDD915E-7679-467B-9720-FC600062B443}" presName="LevelTwoTextNode" presStyleLbl="node3" presStyleIdx="1" presStyleCnt="6" custScaleX="117154" custScaleY="130617" custLinFactNeighborX="1637" custLinFactNeighborY="-8098">
        <dgm:presLayoutVars>
          <dgm:chPref val="3"/>
        </dgm:presLayoutVars>
      </dgm:prSet>
      <dgm:spPr/>
    </dgm:pt>
    <dgm:pt modelId="{F5BF577E-2E65-4C0C-8F04-CABD81D34FE5}" type="pres">
      <dgm:prSet presAssocID="{1BDD915E-7679-467B-9720-FC600062B443}" presName="level3hierChild" presStyleCnt="0"/>
      <dgm:spPr/>
    </dgm:pt>
    <dgm:pt modelId="{542758FC-BF69-4B77-9995-06C37C76268F}" type="pres">
      <dgm:prSet presAssocID="{C7F1849F-E5F5-4880-AFB0-39E3547B8B49}" presName="conn2-1" presStyleLbl="parChTrans1D2" presStyleIdx="2" presStyleCnt="5"/>
      <dgm:spPr/>
    </dgm:pt>
    <dgm:pt modelId="{F0BB0AFE-F3ED-4F5F-A9DB-8A2020AD43CD}" type="pres">
      <dgm:prSet presAssocID="{C7F1849F-E5F5-4880-AFB0-39E3547B8B49}" presName="connTx" presStyleLbl="parChTrans1D2" presStyleIdx="2" presStyleCnt="5"/>
      <dgm:spPr/>
    </dgm:pt>
    <dgm:pt modelId="{BA986BD9-5868-467A-A417-9666DDCCB1DA}" type="pres">
      <dgm:prSet presAssocID="{87B46E3B-F513-419C-9AAE-D45CE7C3F360}" presName="root2" presStyleCnt="0"/>
      <dgm:spPr/>
    </dgm:pt>
    <dgm:pt modelId="{EAFFF6F1-48F1-45DB-BEC6-6D67A0705382}" type="pres">
      <dgm:prSet presAssocID="{87B46E3B-F513-419C-9AAE-D45CE7C3F360}" presName="LevelTwoTextNode" presStyleLbl="node2" presStyleIdx="2" presStyleCnt="5" custScaleX="163011" custScaleY="111900" custLinFactNeighborX="-42452">
        <dgm:presLayoutVars>
          <dgm:chPref val="3"/>
        </dgm:presLayoutVars>
      </dgm:prSet>
      <dgm:spPr/>
    </dgm:pt>
    <dgm:pt modelId="{1863659C-5089-4282-86BF-66260AAF30E2}" type="pres">
      <dgm:prSet presAssocID="{87B46E3B-F513-419C-9AAE-D45CE7C3F360}" presName="level3hierChild" presStyleCnt="0"/>
      <dgm:spPr/>
    </dgm:pt>
    <dgm:pt modelId="{0872BC96-3ABE-492D-B060-7B1190A7E451}" type="pres">
      <dgm:prSet presAssocID="{43CEEA9F-F084-45AE-8EBD-5D9F00968E3F}" presName="conn2-1" presStyleLbl="parChTrans1D3" presStyleIdx="2" presStyleCnt="6"/>
      <dgm:spPr/>
    </dgm:pt>
    <dgm:pt modelId="{58C0F6DE-ECBD-41A0-ABA3-71952AD6C246}" type="pres">
      <dgm:prSet presAssocID="{43CEEA9F-F084-45AE-8EBD-5D9F00968E3F}" presName="connTx" presStyleLbl="parChTrans1D3" presStyleIdx="2" presStyleCnt="6"/>
      <dgm:spPr/>
    </dgm:pt>
    <dgm:pt modelId="{A87FE94C-DE24-4450-B33F-4EF3FC897094}" type="pres">
      <dgm:prSet presAssocID="{DDE47259-BC81-48B7-99F1-4FB961DF7839}" presName="root2" presStyleCnt="0"/>
      <dgm:spPr/>
    </dgm:pt>
    <dgm:pt modelId="{66216DF4-023F-4947-835E-5845AB0395BE}" type="pres">
      <dgm:prSet presAssocID="{DDE47259-BC81-48B7-99F1-4FB961DF7839}" presName="LevelTwoTextNode" presStyleLbl="node3" presStyleIdx="2" presStyleCnt="6" custScaleX="117154" custScaleY="130617">
        <dgm:presLayoutVars>
          <dgm:chPref val="3"/>
        </dgm:presLayoutVars>
      </dgm:prSet>
      <dgm:spPr/>
    </dgm:pt>
    <dgm:pt modelId="{64EFBD7A-ED46-431A-BBB3-D351261139AF}" type="pres">
      <dgm:prSet presAssocID="{DDE47259-BC81-48B7-99F1-4FB961DF7839}" presName="level3hierChild" presStyleCnt="0"/>
      <dgm:spPr/>
    </dgm:pt>
    <dgm:pt modelId="{47B76672-D3F4-4A8E-B9BA-68A38FA81CFF}" type="pres">
      <dgm:prSet presAssocID="{3EE70D5F-C905-4455-9486-DB7757D5964A}" presName="conn2-1" presStyleLbl="parChTrans1D3" presStyleIdx="3" presStyleCnt="6"/>
      <dgm:spPr/>
    </dgm:pt>
    <dgm:pt modelId="{54CF7717-3E4D-4A35-97F6-56699BBBC7F3}" type="pres">
      <dgm:prSet presAssocID="{3EE70D5F-C905-4455-9486-DB7757D5964A}" presName="connTx" presStyleLbl="parChTrans1D3" presStyleIdx="3" presStyleCnt="6"/>
      <dgm:spPr/>
    </dgm:pt>
    <dgm:pt modelId="{8810E5D4-C99E-4A2A-9C2C-10CB90935E31}" type="pres">
      <dgm:prSet presAssocID="{3EF0A236-8A97-4F18-91BB-F770F59976A2}" presName="root2" presStyleCnt="0"/>
      <dgm:spPr/>
    </dgm:pt>
    <dgm:pt modelId="{B2BA12A1-7419-4ECC-874A-B7C57391A332}" type="pres">
      <dgm:prSet presAssocID="{3EF0A236-8A97-4F18-91BB-F770F59976A2}" presName="LevelTwoTextNode" presStyleLbl="node3" presStyleIdx="3" presStyleCnt="6" custScaleX="117154" custScaleY="130617">
        <dgm:presLayoutVars>
          <dgm:chPref val="3"/>
        </dgm:presLayoutVars>
      </dgm:prSet>
      <dgm:spPr/>
    </dgm:pt>
    <dgm:pt modelId="{48653986-93D3-4ACB-8E58-2D840CA29AA7}" type="pres">
      <dgm:prSet presAssocID="{3EF0A236-8A97-4F18-91BB-F770F59976A2}" presName="level3hierChild" presStyleCnt="0"/>
      <dgm:spPr/>
    </dgm:pt>
    <dgm:pt modelId="{86B9D1BA-64B9-4D70-9A35-222FCD1CF000}" type="pres">
      <dgm:prSet presAssocID="{551BCE38-CA6E-4218-A0DA-D98210428478}" presName="conn2-1" presStyleLbl="parChTrans1D2" presStyleIdx="3" presStyleCnt="5"/>
      <dgm:spPr/>
    </dgm:pt>
    <dgm:pt modelId="{4BDD0D95-7EBF-4711-B6E7-2820014860A3}" type="pres">
      <dgm:prSet presAssocID="{551BCE38-CA6E-4218-A0DA-D98210428478}" presName="connTx" presStyleLbl="parChTrans1D2" presStyleIdx="3" presStyleCnt="5"/>
      <dgm:spPr/>
    </dgm:pt>
    <dgm:pt modelId="{2DB4AF9B-E6B7-4CBA-8BE5-A9DED0ED59A7}" type="pres">
      <dgm:prSet presAssocID="{028622A9-BF48-4C3B-A68A-6E2822D81ABA}" presName="root2" presStyleCnt="0"/>
      <dgm:spPr/>
    </dgm:pt>
    <dgm:pt modelId="{B8B7F31C-EC81-465A-B925-233C01E5D21D}" type="pres">
      <dgm:prSet presAssocID="{028622A9-BF48-4C3B-A68A-6E2822D81ABA}" presName="LevelTwoTextNode" presStyleLbl="node2" presStyleIdx="3" presStyleCnt="5" custScaleX="163011" custScaleY="111900" custLinFactNeighborX="-42452">
        <dgm:presLayoutVars>
          <dgm:chPref val="3"/>
        </dgm:presLayoutVars>
      </dgm:prSet>
      <dgm:spPr/>
    </dgm:pt>
    <dgm:pt modelId="{35CE5E8E-68D2-4838-B218-59F8449A4902}" type="pres">
      <dgm:prSet presAssocID="{028622A9-BF48-4C3B-A68A-6E2822D81ABA}" presName="level3hierChild" presStyleCnt="0"/>
      <dgm:spPr/>
    </dgm:pt>
    <dgm:pt modelId="{CADC85F7-C5C3-4F06-83CB-088E7A2516EE}" type="pres">
      <dgm:prSet presAssocID="{17236F79-6C20-4875-B188-8956A454B131}" presName="conn2-1" presStyleLbl="parChTrans1D3" presStyleIdx="4" presStyleCnt="6"/>
      <dgm:spPr/>
    </dgm:pt>
    <dgm:pt modelId="{42CA73B8-483B-4293-8EC2-2D50C8ACD13D}" type="pres">
      <dgm:prSet presAssocID="{17236F79-6C20-4875-B188-8956A454B131}" presName="connTx" presStyleLbl="parChTrans1D3" presStyleIdx="4" presStyleCnt="6"/>
      <dgm:spPr/>
    </dgm:pt>
    <dgm:pt modelId="{B0C8133F-95A6-453B-B998-C6085382C987}" type="pres">
      <dgm:prSet presAssocID="{4F9CD135-2CDA-43EA-A862-3E215E20971E}" presName="root2" presStyleCnt="0"/>
      <dgm:spPr/>
    </dgm:pt>
    <dgm:pt modelId="{670D94D0-4F6F-4431-9C4E-82842AA67924}" type="pres">
      <dgm:prSet presAssocID="{4F9CD135-2CDA-43EA-A862-3E215E20971E}" presName="LevelTwoTextNode" presStyleLbl="node3" presStyleIdx="4" presStyleCnt="6" custScaleX="117154" custScaleY="130617">
        <dgm:presLayoutVars>
          <dgm:chPref val="3"/>
        </dgm:presLayoutVars>
      </dgm:prSet>
      <dgm:spPr/>
    </dgm:pt>
    <dgm:pt modelId="{20EEBBAC-CC2A-4C69-A846-365EFCC54E01}" type="pres">
      <dgm:prSet presAssocID="{4F9CD135-2CDA-43EA-A862-3E215E20971E}" presName="level3hierChild" presStyleCnt="0"/>
      <dgm:spPr/>
    </dgm:pt>
    <dgm:pt modelId="{803F71CD-D2F4-439A-9F8F-17CB502A21BA}" type="pres">
      <dgm:prSet presAssocID="{AD2B3EFB-8B19-45BA-9E46-E6DC8DE5EEE9}" presName="conn2-1" presStyleLbl="parChTrans1D3" presStyleIdx="5" presStyleCnt="6"/>
      <dgm:spPr/>
    </dgm:pt>
    <dgm:pt modelId="{C6B0E96D-A417-4833-AAFA-3924A0143002}" type="pres">
      <dgm:prSet presAssocID="{AD2B3EFB-8B19-45BA-9E46-E6DC8DE5EEE9}" presName="connTx" presStyleLbl="parChTrans1D3" presStyleIdx="5" presStyleCnt="6"/>
      <dgm:spPr/>
    </dgm:pt>
    <dgm:pt modelId="{503054C7-95E3-487D-8BBC-429AAC1BF245}" type="pres">
      <dgm:prSet presAssocID="{E283837A-B4D9-45FC-AE48-34BD64FD1857}" presName="root2" presStyleCnt="0"/>
      <dgm:spPr/>
    </dgm:pt>
    <dgm:pt modelId="{C71C1880-E7D7-4822-8D1D-C6008B8F0EE2}" type="pres">
      <dgm:prSet presAssocID="{E283837A-B4D9-45FC-AE48-34BD64FD1857}" presName="LevelTwoTextNode" presStyleLbl="node3" presStyleIdx="5" presStyleCnt="6" custScaleX="117154" custScaleY="130617">
        <dgm:presLayoutVars>
          <dgm:chPref val="3"/>
        </dgm:presLayoutVars>
      </dgm:prSet>
      <dgm:spPr/>
    </dgm:pt>
    <dgm:pt modelId="{816EB442-3AFE-4D13-A78A-5412A9E1BBB4}" type="pres">
      <dgm:prSet presAssocID="{E283837A-B4D9-45FC-AE48-34BD64FD1857}" presName="level3hierChild" presStyleCnt="0"/>
      <dgm:spPr/>
    </dgm:pt>
    <dgm:pt modelId="{54DCAA1E-AFF4-4C68-82B8-D245535FCD14}" type="pres">
      <dgm:prSet presAssocID="{9D5F9BFE-281E-4651-AB86-5C8CE61A1C67}" presName="conn2-1" presStyleLbl="parChTrans1D2" presStyleIdx="4" presStyleCnt="5"/>
      <dgm:spPr/>
    </dgm:pt>
    <dgm:pt modelId="{14C24BF6-AB4D-47DD-A62C-B270999B598E}" type="pres">
      <dgm:prSet presAssocID="{9D5F9BFE-281E-4651-AB86-5C8CE61A1C67}" presName="connTx" presStyleLbl="parChTrans1D2" presStyleIdx="4" presStyleCnt="5"/>
      <dgm:spPr/>
    </dgm:pt>
    <dgm:pt modelId="{993FD06E-5AC7-4FBE-B93D-F36560EB0D80}" type="pres">
      <dgm:prSet presAssocID="{BF8F2A7F-6BBE-4413-99E1-B7EAB6294750}" presName="root2" presStyleCnt="0"/>
      <dgm:spPr/>
    </dgm:pt>
    <dgm:pt modelId="{5FD809F0-A30D-4306-B202-4F1C5476DDE1}" type="pres">
      <dgm:prSet presAssocID="{BF8F2A7F-6BBE-4413-99E1-B7EAB6294750}" presName="LevelTwoTextNode" presStyleLbl="node2" presStyleIdx="4" presStyleCnt="5" custScaleX="163011" custScaleY="111900" custLinFactNeighborX="-42452">
        <dgm:presLayoutVars>
          <dgm:chPref val="3"/>
        </dgm:presLayoutVars>
      </dgm:prSet>
      <dgm:spPr/>
    </dgm:pt>
    <dgm:pt modelId="{BE5A8888-92E1-412F-866B-06AE3AF5D364}" type="pres">
      <dgm:prSet presAssocID="{BF8F2A7F-6BBE-4413-99E1-B7EAB6294750}" presName="level3hierChild" presStyleCnt="0"/>
      <dgm:spPr/>
    </dgm:pt>
  </dgm:ptLst>
  <dgm:cxnLst>
    <dgm:cxn modelId="{E97B4713-A9BD-409C-A62A-BF107B9152E2}" srcId="{D7C26584-2668-4297-A9DF-DBE757257231}" destId="{44EBF692-6831-4948-9872-D2BEDD216CF1}" srcOrd="0" destOrd="0" parTransId="{2E41BD51-02EC-479E-ACE7-E684D5E959F9}" sibTransId="{4E4D9C86-9C98-4C84-96E8-F9B248CA7F42}"/>
    <dgm:cxn modelId="{1D21B917-EC0B-439B-8DE9-2E9D58818146}" type="presOf" srcId="{B6903DC4-A86C-4698-A150-7B292D8C1B66}" destId="{9795B91C-40AB-4E9A-9579-D3C794307904}" srcOrd="1" destOrd="0" presId="urn:microsoft.com/office/officeart/2008/layout/HorizontalMultiLevelHierarchy"/>
    <dgm:cxn modelId="{0784133E-10C5-4131-8609-C716C3E84226}" type="presOf" srcId="{27CCE3AB-C454-4B53-AE64-86FC047A0474}" destId="{CFA592C1-90A1-49EE-9197-FAF6714C4DB7}" srcOrd="1" destOrd="0" presId="urn:microsoft.com/office/officeart/2008/layout/HorizontalMultiLevelHierarchy"/>
    <dgm:cxn modelId="{67E0E041-B041-4B25-990E-BD8563DFBF19}" type="presOf" srcId="{551BCE38-CA6E-4218-A0DA-D98210428478}" destId="{86B9D1BA-64B9-4D70-9A35-222FCD1CF000}" srcOrd="0" destOrd="0" presId="urn:microsoft.com/office/officeart/2008/layout/HorizontalMultiLevelHierarchy"/>
    <dgm:cxn modelId="{F0539A64-6C31-41CB-997E-8AC1B7748F0A}" srcId="{87B46E3B-F513-419C-9AAE-D45CE7C3F360}" destId="{DDE47259-BC81-48B7-99F1-4FB961DF7839}" srcOrd="0" destOrd="0" parTransId="{43CEEA9F-F084-45AE-8EBD-5D9F00968E3F}" sibTransId="{96825C54-0E59-47CA-A62B-540322BB5F81}"/>
    <dgm:cxn modelId="{7F184448-AA1C-4E87-A121-2B00E65CC23D}" type="presOf" srcId="{87B46E3B-F513-419C-9AAE-D45CE7C3F360}" destId="{EAFFF6F1-48F1-45DB-BEC6-6D67A0705382}" srcOrd="0" destOrd="0" presId="urn:microsoft.com/office/officeart/2008/layout/HorizontalMultiLevelHierarchy"/>
    <dgm:cxn modelId="{FF59916D-666F-4047-9E12-0422A06A95A4}" type="presOf" srcId="{551BCE38-CA6E-4218-A0DA-D98210428478}" destId="{4BDD0D95-7EBF-4711-B6E7-2820014860A3}" srcOrd="1" destOrd="0" presId="urn:microsoft.com/office/officeart/2008/layout/HorizontalMultiLevelHierarchy"/>
    <dgm:cxn modelId="{BD16846E-3903-4326-9BD1-6F3D36E2491B}" type="presOf" srcId="{1BDD915E-7679-467B-9720-FC600062B443}" destId="{123B5EB2-9B44-4FED-81CE-203DE28334E9}" srcOrd="0" destOrd="0" presId="urn:microsoft.com/office/officeart/2008/layout/HorizontalMultiLevelHierarchy"/>
    <dgm:cxn modelId="{45A98B4E-D131-49D5-9BF6-7038FD6C1FDD}" type="presOf" srcId="{028622A9-BF48-4C3B-A68A-6E2822D81ABA}" destId="{B8B7F31C-EC81-465A-B925-233C01E5D21D}" srcOrd="0" destOrd="0" presId="urn:microsoft.com/office/officeart/2008/layout/HorizontalMultiLevelHierarchy"/>
    <dgm:cxn modelId="{A2033172-652A-4072-89F9-8B16FA517E84}" type="presOf" srcId="{9D5F9BFE-281E-4651-AB86-5C8CE61A1C67}" destId="{54DCAA1E-AFF4-4C68-82B8-D245535FCD14}" srcOrd="0" destOrd="0" presId="urn:microsoft.com/office/officeart/2008/layout/HorizontalMultiLevelHierarchy"/>
    <dgm:cxn modelId="{9B748554-DA3C-40C4-A33A-256DC88B568B}" type="presOf" srcId="{3EE70D5F-C905-4455-9486-DB7757D5964A}" destId="{47B76672-D3F4-4A8E-B9BA-68A38FA81CFF}" srcOrd="0" destOrd="0" presId="urn:microsoft.com/office/officeart/2008/layout/HorizontalMultiLevelHierarchy"/>
    <dgm:cxn modelId="{683C6B56-AE36-4C15-A40A-4F8585D83A93}" type="presOf" srcId="{D7C26584-2668-4297-A9DF-DBE757257231}" destId="{48F86D35-B29E-451C-9190-544A09CBCD3E}" srcOrd="0" destOrd="0" presId="urn:microsoft.com/office/officeart/2008/layout/HorizontalMultiLevelHierarchy"/>
    <dgm:cxn modelId="{C009DA78-91C6-4F44-9D00-2E6A4D1769FC}" type="presOf" srcId="{B6903DC4-A86C-4698-A150-7B292D8C1B66}" destId="{64E174C8-3147-4027-ACD2-FCC731A7BF41}" srcOrd="0" destOrd="0" presId="urn:microsoft.com/office/officeart/2008/layout/HorizontalMultiLevelHierarchy"/>
    <dgm:cxn modelId="{01A3F159-DB6C-4C0C-A2BA-D31D040CB706}" srcId="{44EBF692-6831-4948-9872-D2BEDD216CF1}" destId="{028622A9-BF48-4C3B-A68A-6E2822D81ABA}" srcOrd="3" destOrd="0" parTransId="{551BCE38-CA6E-4218-A0DA-D98210428478}" sibTransId="{3A5D22AE-6D6B-4BF8-B659-C51BB63EAF5F}"/>
    <dgm:cxn modelId="{61E6368F-9B18-456F-9F76-D28D47C3DEB2}" srcId="{028622A9-BF48-4C3B-A68A-6E2822D81ABA}" destId="{4F9CD135-2CDA-43EA-A862-3E215E20971E}" srcOrd="0" destOrd="0" parTransId="{17236F79-6C20-4875-B188-8956A454B131}" sibTransId="{D0B5EBB4-4A7A-40CE-844E-BABA86CA476D}"/>
    <dgm:cxn modelId="{56A03394-4D0D-4434-965B-090B0CB1648B}" type="presOf" srcId="{89CAC191-8CFB-47BA-A78D-E698F0FE3020}" destId="{CDA93EF5-7A54-49A2-9FE5-7D9E8ADC681D}" srcOrd="1" destOrd="0" presId="urn:microsoft.com/office/officeart/2008/layout/HorizontalMultiLevelHierarchy"/>
    <dgm:cxn modelId="{1304169A-901D-4014-8E7E-473C989E878B}" type="presOf" srcId="{AD2B3EFB-8B19-45BA-9E46-E6DC8DE5EEE9}" destId="{803F71CD-D2F4-439A-9F8F-17CB502A21BA}" srcOrd="0" destOrd="0" presId="urn:microsoft.com/office/officeart/2008/layout/HorizontalMultiLevelHierarchy"/>
    <dgm:cxn modelId="{4DC0E99A-B97D-41DD-A01E-83FBE82A79B6}" srcId="{44EBF692-6831-4948-9872-D2BEDD216CF1}" destId="{BF8F2A7F-6BBE-4413-99E1-B7EAB6294750}" srcOrd="4" destOrd="0" parTransId="{9D5F9BFE-281E-4651-AB86-5C8CE61A1C67}" sibTransId="{CDA41D63-71F7-4447-AC46-3E50414A729C}"/>
    <dgm:cxn modelId="{AB74D09E-1C5F-4CEA-B356-99E3D98C54DD}" type="presOf" srcId="{17236F79-6C20-4875-B188-8956A454B131}" destId="{42CA73B8-483B-4293-8EC2-2D50C8ACD13D}" srcOrd="1" destOrd="0" presId="urn:microsoft.com/office/officeart/2008/layout/HorizontalMultiLevelHierarchy"/>
    <dgm:cxn modelId="{58643F9F-6EB3-4153-9992-CDBFEE999847}" type="presOf" srcId="{DDE47259-BC81-48B7-99F1-4FB961DF7839}" destId="{66216DF4-023F-4947-835E-5845AB0395BE}" srcOrd="0" destOrd="0" presId="urn:microsoft.com/office/officeart/2008/layout/HorizontalMultiLevelHierarchy"/>
    <dgm:cxn modelId="{0B75FFA1-D46D-4B5D-937C-E2CFC8A47277}" type="presOf" srcId="{BF8F2A7F-6BBE-4413-99E1-B7EAB6294750}" destId="{5FD809F0-A30D-4306-B202-4F1C5476DDE1}" srcOrd="0" destOrd="0" presId="urn:microsoft.com/office/officeart/2008/layout/HorizontalMultiLevelHierarchy"/>
    <dgm:cxn modelId="{13D559A6-2D0C-4768-9F0A-0621EA3E408C}" type="presOf" srcId="{27CCE3AB-C454-4B53-AE64-86FC047A0474}" destId="{8EB420F3-B9CE-4CD4-B0C9-71747328A5A1}" srcOrd="0" destOrd="0" presId="urn:microsoft.com/office/officeart/2008/layout/HorizontalMultiLevelHierarchy"/>
    <dgm:cxn modelId="{BE9206B4-E506-4B20-887B-AC9762B4247A}" type="presOf" srcId="{C7F1849F-E5F5-4880-AFB0-39E3547B8B49}" destId="{542758FC-BF69-4B77-9995-06C37C76268F}" srcOrd="0" destOrd="0" presId="urn:microsoft.com/office/officeart/2008/layout/HorizontalMultiLevelHierarchy"/>
    <dgm:cxn modelId="{4FFD08B4-2E21-4F0B-9026-D4575559C7F6}" type="presOf" srcId="{89CAC191-8CFB-47BA-A78D-E698F0FE3020}" destId="{B60CD661-6796-41EC-89F4-6E0CA4ADF7E5}" srcOrd="0" destOrd="0" presId="urn:microsoft.com/office/officeart/2008/layout/HorizontalMultiLevelHierarchy"/>
    <dgm:cxn modelId="{942F3EB4-11B8-43ED-81F2-153914168441}" srcId="{44EBF692-6831-4948-9872-D2BEDD216CF1}" destId="{99B49BAE-4647-4869-A3F9-691025191508}" srcOrd="1" destOrd="0" parTransId="{A134CAD8-D12B-4559-B8FC-1F6772D8E082}" sibTransId="{584CDDE1-B3E1-4A48-97DD-991155466C70}"/>
    <dgm:cxn modelId="{DCAEBEB4-2BCA-48E8-B6A5-F7FB5B0CD9B7}" type="presOf" srcId="{E28200AA-678D-496E-8184-A5445A61DFE1}" destId="{91E4F339-2E44-4CBB-AB43-6F8DB4325B95}" srcOrd="0" destOrd="0" presId="urn:microsoft.com/office/officeart/2008/layout/HorizontalMultiLevelHierarchy"/>
    <dgm:cxn modelId="{A7A2A7B5-634A-4E3C-8FA1-BD083F8D5C15}" type="presOf" srcId="{9D5F9BFE-281E-4651-AB86-5C8CE61A1C67}" destId="{14C24BF6-AB4D-47DD-A62C-B270999B598E}" srcOrd="1" destOrd="0" presId="urn:microsoft.com/office/officeart/2008/layout/HorizontalMultiLevelHierarchy"/>
    <dgm:cxn modelId="{4252C8B7-6671-46C4-A61E-B1A136CB219A}" type="presOf" srcId="{44EBF692-6831-4948-9872-D2BEDD216CF1}" destId="{51B4813D-53D8-4BA0-B216-BF1C5E3A7782}" srcOrd="0" destOrd="0" presId="urn:microsoft.com/office/officeart/2008/layout/HorizontalMultiLevelHierarchy"/>
    <dgm:cxn modelId="{03C375B8-D099-42D2-923F-B6B6E456242A}" srcId="{87B46E3B-F513-419C-9AAE-D45CE7C3F360}" destId="{3EF0A236-8A97-4F18-91BB-F770F59976A2}" srcOrd="1" destOrd="0" parTransId="{3EE70D5F-C905-4455-9486-DB7757D5964A}" sibTransId="{FFF799E9-69B9-4103-88A8-FF32B397EAA0}"/>
    <dgm:cxn modelId="{A4B382B8-F121-489D-B7A7-75F5BE778837}" type="presOf" srcId="{A134CAD8-D12B-4559-B8FC-1F6772D8E082}" destId="{EBA346CA-60F7-4DC2-BD53-AA93467BB538}" srcOrd="0" destOrd="0" presId="urn:microsoft.com/office/officeart/2008/layout/HorizontalMultiLevelHierarchy"/>
    <dgm:cxn modelId="{960D8ABC-C004-4B65-9812-15D68411C58C}" type="presOf" srcId="{99B49BAE-4647-4869-A3F9-691025191508}" destId="{A697C8CF-CCB5-49E4-9069-74D4CC2D2248}" srcOrd="0" destOrd="0" presId="urn:microsoft.com/office/officeart/2008/layout/HorizontalMultiLevelHierarchy"/>
    <dgm:cxn modelId="{0183AEBC-B164-499D-B067-D6C276471F4A}" type="presOf" srcId="{AD2B3EFB-8B19-45BA-9E46-E6DC8DE5EEE9}" destId="{C6B0E96D-A417-4833-AAFA-3924A0143002}" srcOrd="1" destOrd="0" presId="urn:microsoft.com/office/officeart/2008/layout/HorizontalMultiLevelHierarchy"/>
    <dgm:cxn modelId="{598CE4C6-23DC-4441-8072-3D3F2F64BE53}" srcId="{99B49BAE-4647-4869-A3F9-691025191508}" destId="{16A17884-8884-4BD9-BFC0-0F37D1069F35}" srcOrd="0" destOrd="0" parTransId="{27CCE3AB-C454-4B53-AE64-86FC047A0474}" sibTransId="{92DBB623-86E2-437B-B852-7925C41E93BB}"/>
    <dgm:cxn modelId="{4CB8FAC6-8051-4070-A50D-C68A3F354C62}" srcId="{44EBF692-6831-4948-9872-D2BEDD216CF1}" destId="{87B46E3B-F513-419C-9AAE-D45CE7C3F360}" srcOrd="2" destOrd="0" parTransId="{C7F1849F-E5F5-4880-AFB0-39E3547B8B49}" sibTransId="{BFD4B452-F66A-4975-9476-EB54822DE65A}"/>
    <dgm:cxn modelId="{D169ACCA-EDA5-4009-B85C-943E21E9F879}" srcId="{44EBF692-6831-4948-9872-D2BEDD216CF1}" destId="{E28200AA-678D-496E-8184-A5445A61DFE1}" srcOrd="0" destOrd="0" parTransId="{89CAC191-8CFB-47BA-A78D-E698F0FE3020}" sibTransId="{77621870-2DFA-4260-A20A-5E038B837185}"/>
    <dgm:cxn modelId="{776B6AD1-84E7-4780-B595-F929283D8D60}" type="presOf" srcId="{C7F1849F-E5F5-4880-AFB0-39E3547B8B49}" destId="{F0BB0AFE-F3ED-4F5F-A9DB-8A2020AD43CD}" srcOrd="1" destOrd="0" presId="urn:microsoft.com/office/officeart/2008/layout/HorizontalMultiLevelHierarchy"/>
    <dgm:cxn modelId="{0EA577D2-D6D4-47F6-89F4-02CC4B5A38E1}" type="presOf" srcId="{43CEEA9F-F084-45AE-8EBD-5D9F00968E3F}" destId="{58C0F6DE-ECBD-41A0-ABA3-71952AD6C246}" srcOrd="1" destOrd="0" presId="urn:microsoft.com/office/officeart/2008/layout/HorizontalMultiLevelHierarchy"/>
    <dgm:cxn modelId="{72A772DB-8F63-41C3-88CA-3EFB975B4B50}" type="presOf" srcId="{3EE70D5F-C905-4455-9486-DB7757D5964A}" destId="{54CF7717-3E4D-4A35-97F6-56699BBBC7F3}" srcOrd="1" destOrd="0" presId="urn:microsoft.com/office/officeart/2008/layout/HorizontalMultiLevelHierarchy"/>
    <dgm:cxn modelId="{094FE6E5-13C9-4542-98C1-87927F7B9094}" type="presOf" srcId="{3EF0A236-8A97-4F18-91BB-F770F59976A2}" destId="{B2BA12A1-7419-4ECC-874A-B7C57391A332}" srcOrd="0" destOrd="0" presId="urn:microsoft.com/office/officeart/2008/layout/HorizontalMultiLevelHierarchy"/>
    <dgm:cxn modelId="{C0E5A5E7-D2F8-4A09-9ED8-FE49BC74C662}" type="presOf" srcId="{16A17884-8884-4BD9-BFC0-0F37D1069F35}" destId="{E595E68E-008F-4A02-87E0-67AE073A12E4}" srcOrd="0" destOrd="0" presId="urn:microsoft.com/office/officeart/2008/layout/HorizontalMultiLevelHierarchy"/>
    <dgm:cxn modelId="{3C5856ED-367D-4943-A603-2781D02979A6}" srcId="{028622A9-BF48-4C3B-A68A-6E2822D81ABA}" destId="{E283837A-B4D9-45FC-AE48-34BD64FD1857}" srcOrd="1" destOrd="0" parTransId="{AD2B3EFB-8B19-45BA-9E46-E6DC8DE5EEE9}" sibTransId="{30E21E4D-B994-4CC8-99E9-405BFC46A21C}"/>
    <dgm:cxn modelId="{6382B2EF-3B9E-42A4-806F-3A7D1FCD785D}" srcId="{99B49BAE-4647-4869-A3F9-691025191508}" destId="{1BDD915E-7679-467B-9720-FC600062B443}" srcOrd="1" destOrd="0" parTransId="{B6903DC4-A86C-4698-A150-7B292D8C1B66}" sibTransId="{A01E3E93-ADD0-437D-BDA7-97A21305DE78}"/>
    <dgm:cxn modelId="{D24515F1-0B6E-451D-A2B9-B3A367E0AF38}" type="presOf" srcId="{4F9CD135-2CDA-43EA-A862-3E215E20971E}" destId="{670D94D0-4F6F-4431-9C4E-82842AA67924}" srcOrd="0" destOrd="0" presId="urn:microsoft.com/office/officeart/2008/layout/HorizontalMultiLevelHierarchy"/>
    <dgm:cxn modelId="{B15529F8-839B-43B5-B486-558F555FE7A3}" type="presOf" srcId="{E283837A-B4D9-45FC-AE48-34BD64FD1857}" destId="{C71C1880-E7D7-4822-8D1D-C6008B8F0EE2}" srcOrd="0" destOrd="0" presId="urn:microsoft.com/office/officeart/2008/layout/HorizontalMultiLevelHierarchy"/>
    <dgm:cxn modelId="{E7B0D1F8-2D24-4D63-9F9F-9C6C30D95F82}" type="presOf" srcId="{43CEEA9F-F084-45AE-8EBD-5D9F00968E3F}" destId="{0872BC96-3ABE-492D-B060-7B1190A7E451}" srcOrd="0" destOrd="0" presId="urn:microsoft.com/office/officeart/2008/layout/HorizontalMultiLevelHierarchy"/>
    <dgm:cxn modelId="{BB7A59F9-B807-4B5B-A7AB-E30E0EB1BE78}" type="presOf" srcId="{17236F79-6C20-4875-B188-8956A454B131}" destId="{CADC85F7-C5C3-4F06-83CB-088E7A2516EE}" srcOrd="0" destOrd="0" presId="urn:microsoft.com/office/officeart/2008/layout/HorizontalMultiLevelHierarchy"/>
    <dgm:cxn modelId="{41EC24FA-5090-41B6-A5DC-3FA5DDA9F3CB}" type="presOf" srcId="{A134CAD8-D12B-4559-B8FC-1F6772D8E082}" destId="{4E496EEF-EC7F-42C8-AC9E-46EA7C01B003}" srcOrd="1" destOrd="0" presId="urn:microsoft.com/office/officeart/2008/layout/HorizontalMultiLevelHierarchy"/>
    <dgm:cxn modelId="{B4A31DE0-A8AE-479D-984C-F54BF5BF9071}" type="presParOf" srcId="{48F86D35-B29E-451C-9190-544A09CBCD3E}" destId="{233B305F-FCD8-47BC-A211-E4003A400ED2}" srcOrd="0" destOrd="0" presId="urn:microsoft.com/office/officeart/2008/layout/HorizontalMultiLevelHierarchy"/>
    <dgm:cxn modelId="{2CC4A335-6935-4204-AA2E-B3211C005856}" type="presParOf" srcId="{233B305F-FCD8-47BC-A211-E4003A400ED2}" destId="{51B4813D-53D8-4BA0-B216-BF1C5E3A7782}" srcOrd="0" destOrd="0" presId="urn:microsoft.com/office/officeart/2008/layout/HorizontalMultiLevelHierarchy"/>
    <dgm:cxn modelId="{348F5559-4EBD-4407-AD44-2C42850DF237}" type="presParOf" srcId="{233B305F-FCD8-47BC-A211-E4003A400ED2}" destId="{044152B0-E676-4D0E-88B0-337DB1AD158C}" srcOrd="1" destOrd="0" presId="urn:microsoft.com/office/officeart/2008/layout/HorizontalMultiLevelHierarchy"/>
    <dgm:cxn modelId="{258B219F-59D8-45A4-9EAC-3A1FC128E3FF}" type="presParOf" srcId="{044152B0-E676-4D0E-88B0-337DB1AD158C}" destId="{B60CD661-6796-41EC-89F4-6E0CA4ADF7E5}" srcOrd="0" destOrd="0" presId="urn:microsoft.com/office/officeart/2008/layout/HorizontalMultiLevelHierarchy"/>
    <dgm:cxn modelId="{69FF843B-8917-4F16-B122-95058FCECE37}" type="presParOf" srcId="{B60CD661-6796-41EC-89F4-6E0CA4ADF7E5}" destId="{CDA93EF5-7A54-49A2-9FE5-7D9E8ADC681D}" srcOrd="0" destOrd="0" presId="urn:microsoft.com/office/officeart/2008/layout/HorizontalMultiLevelHierarchy"/>
    <dgm:cxn modelId="{A76B440F-152E-4614-9351-3D48DF92D47E}" type="presParOf" srcId="{044152B0-E676-4D0E-88B0-337DB1AD158C}" destId="{52435C83-0D42-496D-8E7F-62CD77B664EC}" srcOrd="1" destOrd="0" presId="urn:microsoft.com/office/officeart/2008/layout/HorizontalMultiLevelHierarchy"/>
    <dgm:cxn modelId="{6B6E8258-105E-4950-9566-A93E12CC5C6E}" type="presParOf" srcId="{52435C83-0D42-496D-8E7F-62CD77B664EC}" destId="{91E4F339-2E44-4CBB-AB43-6F8DB4325B95}" srcOrd="0" destOrd="0" presId="urn:microsoft.com/office/officeart/2008/layout/HorizontalMultiLevelHierarchy"/>
    <dgm:cxn modelId="{63F9E53F-D3C6-47C0-A9AC-F9CFDCEEE21A}" type="presParOf" srcId="{52435C83-0D42-496D-8E7F-62CD77B664EC}" destId="{7C46ABAF-2ADA-4016-AB9F-DEF3BAC73F79}" srcOrd="1" destOrd="0" presId="urn:microsoft.com/office/officeart/2008/layout/HorizontalMultiLevelHierarchy"/>
    <dgm:cxn modelId="{56088086-FE29-44BF-BDCD-E01F634FF412}" type="presParOf" srcId="{044152B0-E676-4D0E-88B0-337DB1AD158C}" destId="{EBA346CA-60F7-4DC2-BD53-AA93467BB538}" srcOrd="2" destOrd="0" presId="urn:microsoft.com/office/officeart/2008/layout/HorizontalMultiLevelHierarchy"/>
    <dgm:cxn modelId="{0E060570-40CE-483D-8F8D-51B97BA3494E}" type="presParOf" srcId="{EBA346CA-60F7-4DC2-BD53-AA93467BB538}" destId="{4E496EEF-EC7F-42C8-AC9E-46EA7C01B003}" srcOrd="0" destOrd="0" presId="urn:microsoft.com/office/officeart/2008/layout/HorizontalMultiLevelHierarchy"/>
    <dgm:cxn modelId="{7071A17A-9103-4573-B2AA-9F9A0C46BD2A}" type="presParOf" srcId="{044152B0-E676-4D0E-88B0-337DB1AD158C}" destId="{43EFAC9A-BB06-4185-A454-926E7D945147}" srcOrd="3" destOrd="0" presId="urn:microsoft.com/office/officeart/2008/layout/HorizontalMultiLevelHierarchy"/>
    <dgm:cxn modelId="{3CBA0CF8-2FA8-46F4-9926-42D7282958E9}" type="presParOf" srcId="{43EFAC9A-BB06-4185-A454-926E7D945147}" destId="{A697C8CF-CCB5-49E4-9069-74D4CC2D2248}" srcOrd="0" destOrd="0" presId="urn:microsoft.com/office/officeart/2008/layout/HorizontalMultiLevelHierarchy"/>
    <dgm:cxn modelId="{36967A4F-517C-4021-9330-53449406C373}" type="presParOf" srcId="{43EFAC9A-BB06-4185-A454-926E7D945147}" destId="{83FC063A-E5AE-460F-8D66-9644D76CA1B2}" srcOrd="1" destOrd="0" presId="urn:microsoft.com/office/officeart/2008/layout/HorizontalMultiLevelHierarchy"/>
    <dgm:cxn modelId="{7364A996-625A-4D85-95D5-69211BBA37C3}" type="presParOf" srcId="{83FC063A-E5AE-460F-8D66-9644D76CA1B2}" destId="{8EB420F3-B9CE-4CD4-B0C9-71747328A5A1}" srcOrd="0" destOrd="0" presId="urn:microsoft.com/office/officeart/2008/layout/HorizontalMultiLevelHierarchy"/>
    <dgm:cxn modelId="{54B7CFEE-4161-4167-94AD-9888A5A54F2A}" type="presParOf" srcId="{8EB420F3-B9CE-4CD4-B0C9-71747328A5A1}" destId="{CFA592C1-90A1-49EE-9197-FAF6714C4DB7}" srcOrd="0" destOrd="0" presId="urn:microsoft.com/office/officeart/2008/layout/HorizontalMultiLevelHierarchy"/>
    <dgm:cxn modelId="{75B252EB-E8FD-40A2-B673-1103BC1949AC}" type="presParOf" srcId="{83FC063A-E5AE-460F-8D66-9644D76CA1B2}" destId="{8D79584C-60E3-495A-AE35-5D1D7C2D856A}" srcOrd="1" destOrd="0" presId="urn:microsoft.com/office/officeart/2008/layout/HorizontalMultiLevelHierarchy"/>
    <dgm:cxn modelId="{3202834B-C8F7-450E-B08D-7F6AF22404FF}" type="presParOf" srcId="{8D79584C-60E3-495A-AE35-5D1D7C2D856A}" destId="{E595E68E-008F-4A02-87E0-67AE073A12E4}" srcOrd="0" destOrd="0" presId="urn:microsoft.com/office/officeart/2008/layout/HorizontalMultiLevelHierarchy"/>
    <dgm:cxn modelId="{965E5BF6-A278-4C00-AA81-3FDB63719DA6}" type="presParOf" srcId="{8D79584C-60E3-495A-AE35-5D1D7C2D856A}" destId="{E6E6B819-A277-4035-81DC-A2D3542699B6}" srcOrd="1" destOrd="0" presId="urn:microsoft.com/office/officeart/2008/layout/HorizontalMultiLevelHierarchy"/>
    <dgm:cxn modelId="{7BD1FABF-AB4F-44B0-93F2-3E7C83150EF6}" type="presParOf" srcId="{83FC063A-E5AE-460F-8D66-9644D76CA1B2}" destId="{64E174C8-3147-4027-ACD2-FCC731A7BF41}" srcOrd="2" destOrd="0" presId="urn:microsoft.com/office/officeart/2008/layout/HorizontalMultiLevelHierarchy"/>
    <dgm:cxn modelId="{6CC314E4-4583-46A8-BD97-8359C27A8398}" type="presParOf" srcId="{64E174C8-3147-4027-ACD2-FCC731A7BF41}" destId="{9795B91C-40AB-4E9A-9579-D3C794307904}" srcOrd="0" destOrd="0" presId="urn:microsoft.com/office/officeart/2008/layout/HorizontalMultiLevelHierarchy"/>
    <dgm:cxn modelId="{8A1705E3-8E20-4683-A557-3E8A511FF3CE}" type="presParOf" srcId="{83FC063A-E5AE-460F-8D66-9644D76CA1B2}" destId="{7C835125-63C7-4286-8022-738C18660D85}" srcOrd="3" destOrd="0" presId="urn:microsoft.com/office/officeart/2008/layout/HorizontalMultiLevelHierarchy"/>
    <dgm:cxn modelId="{B74D3465-6C36-465A-8357-BE0DEA13D25E}" type="presParOf" srcId="{7C835125-63C7-4286-8022-738C18660D85}" destId="{123B5EB2-9B44-4FED-81CE-203DE28334E9}" srcOrd="0" destOrd="0" presId="urn:microsoft.com/office/officeart/2008/layout/HorizontalMultiLevelHierarchy"/>
    <dgm:cxn modelId="{354D5751-D19B-4D78-ABF0-6F739459F4C2}" type="presParOf" srcId="{7C835125-63C7-4286-8022-738C18660D85}" destId="{F5BF577E-2E65-4C0C-8F04-CABD81D34FE5}" srcOrd="1" destOrd="0" presId="urn:microsoft.com/office/officeart/2008/layout/HorizontalMultiLevelHierarchy"/>
    <dgm:cxn modelId="{DFD72343-0C72-4DC0-B270-3B5138CDBF1B}" type="presParOf" srcId="{044152B0-E676-4D0E-88B0-337DB1AD158C}" destId="{542758FC-BF69-4B77-9995-06C37C76268F}" srcOrd="4" destOrd="0" presId="urn:microsoft.com/office/officeart/2008/layout/HorizontalMultiLevelHierarchy"/>
    <dgm:cxn modelId="{FB840F5D-76B7-4314-9093-601F5BC16314}" type="presParOf" srcId="{542758FC-BF69-4B77-9995-06C37C76268F}" destId="{F0BB0AFE-F3ED-4F5F-A9DB-8A2020AD43CD}" srcOrd="0" destOrd="0" presId="urn:microsoft.com/office/officeart/2008/layout/HorizontalMultiLevelHierarchy"/>
    <dgm:cxn modelId="{0BD13351-8505-4F7D-97F6-992C3968B0A7}" type="presParOf" srcId="{044152B0-E676-4D0E-88B0-337DB1AD158C}" destId="{BA986BD9-5868-467A-A417-9666DDCCB1DA}" srcOrd="5" destOrd="0" presId="urn:microsoft.com/office/officeart/2008/layout/HorizontalMultiLevelHierarchy"/>
    <dgm:cxn modelId="{07C3B361-37B2-437F-B34D-657F508131FD}" type="presParOf" srcId="{BA986BD9-5868-467A-A417-9666DDCCB1DA}" destId="{EAFFF6F1-48F1-45DB-BEC6-6D67A0705382}" srcOrd="0" destOrd="0" presId="urn:microsoft.com/office/officeart/2008/layout/HorizontalMultiLevelHierarchy"/>
    <dgm:cxn modelId="{D937D880-6E1B-4A45-B014-C939B32A7E6E}" type="presParOf" srcId="{BA986BD9-5868-467A-A417-9666DDCCB1DA}" destId="{1863659C-5089-4282-86BF-66260AAF30E2}" srcOrd="1" destOrd="0" presId="urn:microsoft.com/office/officeart/2008/layout/HorizontalMultiLevelHierarchy"/>
    <dgm:cxn modelId="{8D5DD9C9-58E1-4D9A-BF22-1257688D5236}" type="presParOf" srcId="{1863659C-5089-4282-86BF-66260AAF30E2}" destId="{0872BC96-3ABE-492D-B060-7B1190A7E451}" srcOrd="0" destOrd="0" presId="urn:microsoft.com/office/officeart/2008/layout/HorizontalMultiLevelHierarchy"/>
    <dgm:cxn modelId="{FDBE307F-F66B-47CD-9F78-84344857AA65}" type="presParOf" srcId="{0872BC96-3ABE-492D-B060-7B1190A7E451}" destId="{58C0F6DE-ECBD-41A0-ABA3-71952AD6C246}" srcOrd="0" destOrd="0" presId="urn:microsoft.com/office/officeart/2008/layout/HorizontalMultiLevelHierarchy"/>
    <dgm:cxn modelId="{3D96EE1F-3B6D-4410-AFEA-8902A3491729}" type="presParOf" srcId="{1863659C-5089-4282-86BF-66260AAF30E2}" destId="{A87FE94C-DE24-4450-B33F-4EF3FC897094}" srcOrd="1" destOrd="0" presId="urn:microsoft.com/office/officeart/2008/layout/HorizontalMultiLevelHierarchy"/>
    <dgm:cxn modelId="{D5FE2067-6A10-449F-B40C-FEC76BD568A6}" type="presParOf" srcId="{A87FE94C-DE24-4450-B33F-4EF3FC897094}" destId="{66216DF4-023F-4947-835E-5845AB0395BE}" srcOrd="0" destOrd="0" presId="urn:microsoft.com/office/officeart/2008/layout/HorizontalMultiLevelHierarchy"/>
    <dgm:cxn modelId="{33AD4CB6-76C5-4BFD-8A49-F2EEF7E5166B}" type="presParOf" srcId="{A87FE94C-DE24-4450-B33F-4EF3FC897094}" destId="{64EFBD7A-ED46-431A-BBB3-D351261139AF}" srcOrd="1" destOrd="0" presId="urn:microsoft.com/office/officeart/2008/layout/HorizontalMultiLevelHierarchy"/>
    <dgm:cxn modelId="{D0A3B543-9245-4538-AFB7-2D6F1F105E76}" type="presParOf" srcId="{1863659C-5089-4282-86BF-66260AAF30E2}" destId="{47B76672-D3F4-4A8E-B9BA-68A38FA81CFF}" srcOrd="2" destOrd="0" presId="urn:microsoft.com/office/officeart/2008/layout/HorizontalMultiLevelHierarchy"/>
    <dgm:cxn modelId="{6FC1B7A8-8B70-4380-A278-EC5DB4336239}" type="presParOf" srcId="{47B76672-D3F4-4A8E-B9BA-68A38FA81CFF}" destId="{54CF7717-3E4D-4A35-97F6-56699BBBC7F3}" srcOrd="0" destOrd="0" presId="urn:microsoft.com/office/officeart/2008/layout/HorizontalMultiLevelHierarchy"/>
    <dgm:cxn modelId="{7DCC2C66-8AB0-42D7-887B-126F698D975B}" type="presParOf" srcId="{1863659C-5089-4282-86BF-66260AAF30E2}" destId="{8810E5D4-C99E-4A2A-9C2C-10CB90935E31}" srcOrd="3" destOrd="0" presId="urn:microsoft.com/office/officeart/2008/layout/HorizontalMultiLevelHierarchy"/>
    <dgm:cxn modelId="{5CECE7E9-E6F5-4FF6-B4F5-FAE8EE4ECD38}" type="presParOf" srcId="{8810E5D4-C99E-4A2A-9C2C-10CB90935E31}" destId="{B2BA12A1-7419-4ECC-874A-B7C57391A332}" srcOrd="0" destOrd="0" presId="urn:microsoft.com/office/officeart/2008/layout/HorizontalMultiLevelHierarchy"/>
    <dgm:cxn modelId="{C88FC8A1-5C8D-4067-94A4-FBD9493DF183}" type="presParOf" srcId="{8810E5D4-C99E-4A2A-9C2C-10CB90935E31}" destId="{48653986-93D3-4ACB-8E58-2D840CA29AA7}" srcOrd="1" destOrd="0" presId="urn:microsoft.com/office/officeart/2008/layout/HorizontalMultiLevelHierarchy"/>
    <dgm:cxn modelId="{520F6C8C-1BE0-4D4B-BD88-54E4B2238607}" type="presParOf" srcId="{044152B0-E676-4D0E-88B0-337DB1AD158C}" destId="{86B9D1BA-64B9-4D70-9A35-222FCD1CF000}" srcOrd="6" destOrd="0" presId="urn:microsoft.com/office/officeart/2008/layout/HorizontalMultiLevelHierarchy"/>
    <dgm:cxn modelId="{20914684-350B-4442-8E74-AF3B83385F12}" type="presParOf" srcId="{86B9D1BA-64B9-4D70-9A35-222FCD1CF000}" destId="{4BDD0D95-7EBF-4711-B6E7-2820014860A3}" srcOrd="0" destOrd="0" presId="urn:microsoft.com/office/officeart/2008/layout/HorizontalMultiLevelHierarchy"/>
    <dgm:cxn modelId="{39A419E0-3A7C-4CF4-B8ED-AA2104443219}" type="presParOf" srcId="{044152B0-E676-4D0E-88B0-337DB1AD158C}" destId="{2DB4AF9B-E6B7-4CBA-8BE5-A9DED0ED59A7}" srcOrd="7" destOrd="0" presId="urn:microsoft.com/office/officeart/2008/layout/HorizontalMultiLevelHierarchy"/>
    <dgm:cxn modelId="{41661000-32E1-4132-971C-733BE48D91FD}" type="presParOf" srcId="{2DB4AF9B-E6B7-4CBA-8BE5-A9DED0ED59A7}" destId="{B8B7F31C-EC81-465A-B925-233C01E5D21D}" srcOrd="0" destOrd="0" presId="urn:microsoft.com/office/officeart/2008/layout/HorizontalMultiLevelHierarchy"/>
    <dgm:cxn modelId="{DAF77C88-E2C4-4C7E-BFBC-7ABB6E32F9B7}" type="presParOf" srcId="{2DB4AF9B-E6B7-4CBA-8BE5-A9DED0ED59A7}" destId="{35CE5E8E-68D2-4838-B218-59F8449A4902}" srcOrd="1" destOrd="0" presId="urn:microsoft.com/office/officeart/2008/layout/HorizontalMultiLevelHierarchy"/>
    <dgm:cxn modelId="{81BF6925-C5EA-42AE-9600-D8C9CAEB886F}" type="presParOf" srcId="{35CE5E8E-68D2-4838-B218-59F8449A4902}" destId="{CADC85F7-C5C3-4F06-83CB-088E7A2516EE}" srcOrd="0" destOrd="0" presId="urn:microsoft.com/office/officeart/2008/layout/HorizontalMultiLevelHierarchy"/>
    <dgm:cxn modelId="{01460ABD-3537-407A-8513-41A9717A2E8F}" type="presParOf" srcId="{CADC85F7-C5C3-4F06-83CB-088E7A2516EE}" destId="{42CA73B8-483B-4293-8EC2-2D50C8ACD13D}" srcOrd="0" destOrd="0" presId="urn:microsoft.com/office/officeart/2008/layout/HorizontalMultiLevelHierarchy"/>
    <dgm:cxn modelId="{D97705A3-7AFD-48B6-9D13-88EAAC065FEC}" type="presParOf" srcId="{35CE5E8E-68D2-4838-B218-59F8449A4902}" destId="{B0C8133F-95A6-453B-B998-C6085382C987}" srcOrd="1" destOrd="0" presId="urn:microsoft.com/office/officeart/2008/layout/HorizontalMultiLevelHierarchy"/>
    <dgm:cxn modelId="{9A542394-4A92-4AF0-8FEE-6F443B2C9565}" type="presParOf" srcId="{B0C8133F-95A6-453B-B998-C6085382C987}" destId="{670D94D0-4F6F-4431-9C4E-82842AA67924}" srcOrd="0" destOrd="0" presId="urn:microsoft.com/office/officeart/2008/layout/HorizontalMultiLevelHierarchy"/>
    <dgm:cxn modelId="{5C58AD90-EDD2-4075-B984-2A83801A4430}" type="presParOf" srcId="{B0C8133F-95A6-453B-B998-C6085382C987}" destId="{20EEBBAC-CC2A-4C69-A846-365EFCC54E01}" srcOrd="1" destOrd="0" presId="urn:microsoft.com/office/officeart/2008/layout/HorizontalMultiLevelHierarchy"/>
    <dgm:cxn modelId="{411278F6-C169-4AF8-B932-AB6F9FC5BC4A}" type="presParOf" srcId="{35CE5E8E-68D2-4838-B218-59F8449A4902}" destId="{803F71CD-D2F4-439A-9F8F-17CB502A21BA}" srcOrd="2" destOrd="0" presId="urn:microsoft.com/office/officeart/2008/layout/HorizontalMultiLevelHierarchy"/>
    <dgm:cxn modelId="{866A529E-9481-4DED-B127-64C2FC3BAAC7}" type="presParOf" srcId="{803F71CD-D2F4-439A-9F8F-17CB502A21BA}" destId="{C6B0E96D-A417-4833-AAFA-3924A0143002}" srcOrd="0" destOrd="0" presId="urn:microsoft.com/office/officeart/2008/layout/HorizontalMultiLevelHierarchy"/>
    <dgm:cxn modelId="{0C7CC6E7-A1CA-480D-891F-BC760850DDE6}" type="presParOf" srcId="{35CE5E8E-68D2-4838-B218-59F8449A4902}" destId="{503054C7-95E3-487D-8BBC-429AAC1BF245}" srcOrd="3" destOrd="0" presId="urn:microsoft.com/office/officeart/2008/layout/HorizontalMultiLevelHierarchy"/>
    <dgm:cxn modelId="{375C3CC3-34D5-4C83-ACBB-F2EBC2D76380}" type="presParOf" srcId="{503054C7-95E3-487D-8BBC-429AAC1BF245}" destId="{C71C1880-E7D7-4822-8D1D-C6008B8F0EE2}" srcOrd="0" destOrd="0" presId="urn:microsoft.com/office/officeart/2008/layout/HorizontalMultiLevelHierarchy"/>
    <dgm:cxn modelId="{FF088452-7384-4485-8CC0-2BDA0F42BD59}" type="presParOf" srcId="{503054C7-95E3-487D-8BBC-429AAC1BF245}" destId="{816EB442-3AFE-4D13-A78A-5412A9E1BBB4}" srcOrd="1" destOrd="0" presId="urn:microsoft.com/office/officeart/2008/layout/HorizontalMultiLevelHierarchy"/>
    <dgm:cxn modelId="{864CBFBD-18F6-48E1-A024-60C7D97CFA91}" type="presParOf" srcId="{044152B0-E676-4D0E-88B0-337DB1AD158C}" destId="{54DCAA1E-AFF4-4C68-82B8-D245535FCD14}" srcOrd="8" destOrd="0" presId="urn:microsoft.com/office/officeart/2008/layout/HorizontalMultiLevelHierarchy"/>
    <dgm:cxn modelId="{A4D4F089-E88A-4223-BDBE-D2AC61EA4006}" type="presParOf" srcId="{54DCAA1E-AFF4-4C68-82B8-D245535FCD14}" destId="{14C24BF6-AB4D-47DD-A62C-B270999B598E}" srcOrd="0" destOrd="0" presId="urn:microsoft.com/office/officeart/2008/layout/HorizontalMultiLevelHierarchy"/>
    <dgm:cxn modelId="{C1566F2C-0FA9-43A4-A117-4DEEBCEDAFE6}" type="presParOf" srcId="{044152B0-E676-4D0E-88B0-337DB1AD158C}" destId="{993FD06E-5AC7-4FBE-B93D-F36560EB0D80}" srcOrd="9" destOrd="0" presId="urn:microsoft.com/office/officeart/2008/layout/HorizontalMultiLevelHierarchy"/>
    <dgm:cxn modelId="{FF9FABDC-C266-40B4-ACC0-1177A8A94D7B}" type="presParOf" srcId="{993FD06E-5AC7-4FBE-B93D-F36560EB0D80}" destId="{5FD809F0-A30D-4306-B202-4F1C5476DDE1}" srcOrd="0" destOrd="0" presId="urn:microsoft.com/office/officeart/2008/layout/HorizontalMultiLevelHierarchy"/>
    <dgm:cxn modelId="{E027DDC0-79FE-4853-B76B-3BFC3F4ECB39}" type="presParOf" srcId="{993FD06E-5AC7-4FBE-B93D-F36560EB0D80}" destId="{BE5A8888-92E1-412F-866B-06AE3AF5D364}"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DCAA1E-AFF4-4C68-82B8-D245535FCD14}">
      <dsp:nvSpPr>
        <dsp:cNvPr id="0" name=""/>
        <dsp:cNvSpPr/>
      </dsp:nvSpPr>
      <dsp:spPr>
        <a:xfrm>
          <a:off x="664874" y="2329073"/>
          <a:ext cx="1128836" cy="1555930"/>
        </a:xfrm>
        <a:custGeom>
          <a:avLst/>
          <a:gdLst/>
          <a:ahLst/>
          <a:cxnLst/>
          <a:rect l="0" t="0" r="0" b="0"/>
          <a:pathLst>
            <a:path>
              <a:moveTo>
                <a:pt x="0" y="0"/>
              </a:moveTo>
              <a:lnTo>
                <a:pt x="564418" y="0"/>
              </a:lnTo>
              <a:lnTo>
                <a:pt x="564418" y="1555930"/>
              </a:lnTo>
              <a:lnTo>
                <a:pt x="1128836" y="1555930"/>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181235" y="3058982"/>
        <a:ext cx="96114" cy="96114"/>
      </dsp:txXfrm>
    </dsp:sp>
    <dsp:sp modelId="{803F71CD-D2F4-439A-9F8F-17CB502A21BA}">
      <dsp:nvSpPr>
        <dsp:cNvPr id="0" name=""/>
        <dsp:cNvSpPr/>
      </dsp:nvSpPr>
      <dsp:spPr>
        <a:xfrm>
          <a:off x="3646248" y="3410675"/>
          <a:ext cx="709735" cy="269589"/>
        </a:xfrm>
        <a:custGeom>
          <a:avLst/>
          <a:gdLst/>
          <a:ahLst/>
          <a:cxnLst/>
          <a:rect l="0" t="0" r="0" b="0"/>
          <a:pathLst>
            <a:path>
              <a:moveTo>
                <a:pt x="0" y="0"/>
              </a:moveTo>
              <a:lnTo>
                <a:pt x="354867" y="0"/>
              </a:lnTo>
              <a:lnTo>
                <a:pt x="354867" y="269589"/>
              </a:lnTo>
              <a:lnTo>
                <a:pt x="709735" y="269589"/>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82135" y="3526490"/>
        <a:ext cx="37960" cy="37960"/>
      </dsp:txXfrm>
    </dsp:sp>
    <dsp:sp modelId="{CADC85F7-C5C3-4F06-83CB-088E7A2516EE}">
      <dsp:nvSpPr>
        <dsp:cNvPr id="0" name=""/>
        <dsp:cNvSpPr/>
      </dsp:nvSpPr>
      <dsp:spPr>
        <a:xfrm>
          <a:off x="3646248" y="3141085"/>
          <a:ext cx="709735" cy="269589"/>
        </a:xfrm>
        <a:custGeom>
          <a:avLst/>
          <a:gdLst/>
          <a:ahLst/>
          <a:cxnLst/>
          <a:rect l="0" t="0" r="0" b="0"/>
          <a:pathLst>
            <a:path>
              <a:moveTo>
                <a:pt x="0" y="269589"/>
              </a:moveTo>
              <a:lnTo>
                <a:pt x="354867" y="269589"/>
              </a:lnTo>
              <a:lnTo>
                <a:pt x="354867" y="0"/>
              </a:lnTo>
              <a:lnTo>
                <a:pt x="709735" y="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82135" y="3256900"/>
        <a:ext cx="37960" cy="37960"/>
      </dsp:txXfrm>
    </dsp:sp>
    <dsp:sp modelId="{86B9D1BA-64B9-4D70-9A35-222FCD1CF000}">
      <dsp:nvSpPr>
        <dsp:cNvPr id="0" name=""/>
        <dsp:cNvSpPr/>
      </dsp:nvSpPr>
      <dsp:spPr>
        <a:xfrm>
          <a:off x="664874" y="2329073"/>
          <a:ext cx="1128836" cy="1081601"/>
        </a:xfrm>
        <a:custGeom>
          <a:avLst/>
          <a:gdLst/>
          <a:ahLst/>
          <a:cxnLst/>
          <a:rect l="0" t="0" r="0" b="0"/>
          <a:pathLst>
            <a:path>
              <a:moveTo>
                <a:pt x="0" y="0"/>
              </a:moveTo>
              <a:lnTo>
                <a:pt x="564418" y="0"/>
              </a:lnTo>
              <a:lnTo>
                <a:pt x="564418" y="1081601"/>
              </a:lnTo>
              <a:lnTo>
                <a:pt x="1128836" y="1081601"/>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90208" y="2830790"/>
        <a:ext cx="78168" cy="78168"/>
      </dsp:txXfrm>
    </dsp:sp>
    <dsp:sp modelId="{47B76672-D3F4-4A8E-B9BA-68A38FA81CFF}">
      <dsp:nvSpPr>
        <dsp:cNvPr id="0" name=""/>
        <dsp:cNvSpPr/>
      </dsp:nvSpPr>
      <dsp:spPr>
        <a:xfrm>
          <a:off x="3646248" y="2332316"/>
          <a:ext cx="709735" cy="269589"/>
        </a:xfrm>
        <a:custGeom>
          <a:avLst/>
          <a:gdLst/>
          <a:ahLst/>
          <a:cxnLst/>
          <a:rect l="0" t="0" r="0" b="0"/>
          <a:pathLst>
            <a:path>
              <a:moveTo>
                <a:pt x="0" y="0"/>
              </a:moveTo>
              <a:lnTo>
                <a:pt x="354867" y="0"/>
              </a:lnTo>
              <a:lnTo>
                <a:pt x="354867" y="269589"/>
              </a:lnTo>
              <a:lnTo>
                <a:pt x="709735" y="269589"/>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82135" y="2448131"/>
        <a:ext cx="37960" cy="37960"/>
      </dsp:txXfrm>
    </dsp:sp>
    <dsp:sp modelId="{0872BC96-3ABE-492D-B060-7B1190A7E451}">
      <dsp:nvSpPr>
        <dsp:cNvPr id="0" name=""/>
        <dsp:cNvSpPr/>
      </dsp:nvSpPr>
      <dsp:spPr>
        <a:xfrm>
          <a:off x="3646248" y="2062727"/>
          <a:ext cx="709735" cy="269589"/>
        </a:xfrm>
        <a:custGeom>
          <a:avLst/>
          <a:gdLst/>
          <a:ahLst/>
          <a:cxnLst/>
          <a:rect l="0" t="0" r="0" b="0"/>
          <a:pathLst>
            <a:path>
              <a:moveTo>
                <a:pt x="0" y="269589"/>
              </a:moveTo>
              <a:lnTo>
                <a:pt x="354867" y="269589"/>
              </a:lnTo>
              <a:lnTo>
                <a:pt x="354867" y="0"/>
              </a:lnTo>
              <a:lnTo>
                <a:pt x="709735" y="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82135" y="2178541"/>
        <a:ext cx="37960" cy="37960"/>
      </dsp:txXfrm>
    </dsp:sp>
    <dsp:sp modelId="{542758FC-BF69-4B77-9995-06C37C76268F}">
      <dsp:nvSpPr>
        <dsp:cNvPr id="0" name=""/>
        <dsp:cNvSpPr/>
      </dsp:nvSpPr>
      <dsp:spPr>
        <a:xfrm>
          <a:off x="664874" y="2283353"/>
          <a:ext cx="1128836" cy="91440"/>
        </a:xfrm>
        <a:custGeom>
          <a:avLst/>
          <a:gdLst/>
          <a:ahLst/>
          <a:cxnLst/>
          <a:rect l="0" t="0" r="0" b="0"/>
          <a:pathLst>
            <a:path>
              <a:moveTo>
                <a:pt x="0" y="45720"/>
              </a:moveTo>
              <a:lnTo>
                <a:pt x="564418" y="45720"/>
              </a:lnTo>
              <a:lnTo>
                <a:pt x="564418" y="48962"/>
              </a:lnTo>
              <a:lnTo>
                <a:pt x="1128836" y="48962"/>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201071" y="2300852"/>
        <a:ext cx="56442" cy="56442"/>
      </dsp:txXfrm>
    </dsp:sp>
    <dsp:sp modelId="{64E174C8-3147-4027-ACD2-FCC731A7BF41}">
      <dsp:nvSpPr>
        <dsp:cNvPr id="0" name=""/>
        <dsp:cNvSpPr/>
      </dsp:nvSpPr>
      <dsp:spPr>
        <a:xfrm>
          <a:off x="3664011" y="1319248"/>
          <a:ext cx="725804" cy="176241"/>
        </a:xfrm>
        <a:custGeom>
          <a:avLst/>
          <a:gdLst/>
          <a:ahLst/>
          <a:cxnLst/>
          <a:rect l="0" t="0" r="0" b="0"/>
          <a:pathLst>
            <a:path>
              <a:moveTo>
                <a:pt x="0" y="0"/>
              </a:moveTo>
              <a:lnTo>
                <a:pt x="362902" y="0"/>
              </a:lnTo>
              <a:lnTo>
                <a:pt x="362902" y="176241"/>
              </a:lnTo>
              <a:lnTo>
                <a:pt x="725804" y="176241"/>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08241" y="1388696"/>
        <a:ext cx="37344" cy="37344"/>
      </dsp:txXfrm>
    </dsp:sp>
    <dsp:sp modelId="{8EB420F3-B9CE-4CD4-B0C9-71747328A5A1}">
      <dsp:nvSpPr>
        <dsp:cNvPr id="0" name=""/>
        <dsp:cNvSpPr/>
      </dsp:nvSpPr>
      <dsp:spPr>
        <a:xfrm>
          <a:off x="3664011" y="988716"/>
          <a:ext cx="741055" cy="330531"/>
        </a:xfrm>
        <a:custGeom>
          <a:avLst/>
          <a:gdLst/>
          <a:ahLst/>
          <a:cxnLst/>
          <a:rect l="0" t="0" r="0" b="0"/>
          <a:pathLst>
            <a:path>
              <a:moveTo>
                <a:pt x="0" y="330531"/>
              </a:moveTo>
              <a:lnTo>
                <a:pt x="370527" y="330531"/>
              </a:lnTo>
              <a:lnTo>
                <a:pt x="370527" y="0"/>
              </a:lnTo>
              <a:lnTo>
                <a:pt x="741055" y="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14253" y="1133696"/>
        <a:ext cx="40571" cy="40571"/>
      </dsp:txXfrm>
    </dsp:sp>
    <dsp:sp modelId="{EBA346CA-60F7-4DC2-BD53-AA93467BB538}">
      <dsp:nvSpPr>
        <dsp:cNvPr id="0" name=""/>
        <dsp:cNvSpPr/>
      </dsp:nvSpPr>
      <dsp:spPr>
        <a:xfrm>
          <a:off x="664874" y="1319248"/>
          <a:ext cx="1131370" cy="1009825"/>
        </a:xfrm>
        <a:custGeom>
          <a:avLst/>
          <a:gdLst/>
          <a:ahLst/>
          <a:cxnLst/>
          <a:rect l="0" t="0" r="0" b="0"/>
          <a:pathLst>
            <a:path>
              <a:moveTo>
                <a:pt x="0" y="1009825"/>
              </a:moveTo>
              <a:lnTo>
                <a:pt x="565685" y="1009825"/>
              </a:lnTo>
              <a:lnTo>
                <a:pt x="565685" y="0"/>
              </a:lnTo>
              <a:lnTo>
                <a:pt x="1131370" y="0"/>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92647" y="1786248"/>
        <a:ext cx="75824" cy="75824"/>
      </dsp:txXfrm>
    </dsp:sp>
    <dsp:sp modelId="{B60CD661-6796-41EC-89F4-6E0CA4ADF7E5}">
      <dsp:nvSpPr>
        <dsp:cNvPr id="0" name=""/>
        <dsp:cNvSpPr/>
      </dsp:nvSpPr>
      <dsp:spPr>
        <a:xfrm>
          <a:off x="664874" y="782066"/>
          <a:ext cx="1128836" cy="1547007"/>
        </a:xfrm>
        <a:custGeom>
          <a:avLst/>
          <a:gdLst/>
          <a:ahLst/>
          <a:cxnLst/>
          <a:rect l="0" t="0" r="0" b="0"/>
          <a:pathLst>
            <a:path>
              <a:moveTo>
                <a:pt x="0" y="1547007"/>
              </a:moveTo>
              <a:lnTo>
                <a:pt x="564418" y="1547007"/>
              </a:lnTo>
              <a:lnTo>
                <a:pt x="564418" y="0"/>
              </a:lnTo>
              <a:lnTo>
                <a:pt x="1128836" y="0"/>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181416" y="1507693"/>
        <a:ext cx="95753" cy="95753"/>
      </dsp:txXfrm>
    </dsp:sp>
    <dsp:sp modelId="{51B4813D-53D8-4BA0-B216-BF1C5E3A7782}">
      <dsp:nvSpPr>
        <dsp:cNvPr id="0" name=""/>
        <dsp:cNvSpPr/>
      </dsp:nvSpPr>
      <dsp:spPr>
        <a:xfrm rot="16200000">
          <a:off x="-1996636" y="1996636"/>
          <a:ext cx="4658147" cy="66487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en-US" sz="3800" kern="1200" dirty="0"/>
            <a:t>Nutrition for the Cadet</a:t>
          </a:r>
        </a:p>
      </dsp:txBody>
      <dsp:txXfrm>
        <a:off x="-1996636" y="1996636"/>
        <a:ext cx="4658147" cy="664874"/>
      </dsp:txXfrm>
    </dsp:sp>
    <dsp:sp modelId="{91E4F339-2E44-4CBB-AB43-6F8DB4325B95}">
      <dsp:nvSpPr>
        <dsp:cNvPr id="0" name=""/>
        <dsp:cNvSpPr/>
      </dsp:nvSpPr>
      <dsp:spPr>
        <a:xfrm>
          <a:off x="1793711" y="588211"/>
          <a:ext cx="1852537" cy="387709"/>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ysClr val="windowText" lastClr="000000"/>
              </a:solidFill>
            </a:rPr>
            <a:t>Caloric Requirements</a:t>
          </a:r>
        </a:p>
      </dsp:txBody>
      <dsp:txXfrm>
        <a:off x="1793711" y="588211"/>
        <a:ext cx="1852537" cy="387709"/>
      </dsp:txXfrm>
    </dsp:sp>
    <dsp:sp modelId="{A697C8CF-CCB5-49E4-9069-74D4CC2D2248}">
      <dsp:nvSpPr>
        <dsp:cNvPr id="0" name=""/>
        <dsp:cNvSpPr/>
      </dsp:nvSpPr>
      <dsp:spPr>
        <a:xfrm>
          <a:off x="1796245" y="1123482"/>
          <a:ext cx="1867765" cy="391531"/>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ysClr val="windowText" lastClr="000000"/>
              </a:solidFill>
            </a:rPr>
            <a:t>Healthy Eating Patterns</a:t>
          </a:r>
        </a:p>
      </dsp:txBody>
      <dsp:txXfrm>
        <a:off x="1796245" y="1123482"/>
        <a:ext cx="1867765" cy="391531"/>
      </dsp:txXfrm>
    </dsp:sp>
    <dsp:sp modelId="{E595E68E-008F-4A02-87E0-67AE073A12E4}">
      <dsp:nvSpPr>
        <dsp:cNvPr id="0" name=""/>
        <dsp:cNvSpPr/>
      </dsp:nvSpPr>
      <dsp:spPr>
        <a:xfrm>
          <a:off x="4405067" y="766784"/>
          <a:ext cx="1305734" cy="44386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Disciplined Eating Patterns</a:t>
          </a:r>
        </a:p>
      </dsp:txBody>
      <dsp:txXfrm>
        <a:off x="4405067" y="766784"/>
        <a:ext cx="1305734" cy="443863"/>
      </dsp:txXfrm>
    </dsp:sp>
    <dsp:sp modelId="{123B5EB2-9B44-4FED-81CE-203DE28334E9}">
      <dsp:nvSpPr>
        <dsp:cNvPr id="0" name=""/>
        <dsp:cNvSpPr/>
      </dsp:nvSpPr>
      <dsp:spPr>
        <a:xfrm>
          <a:off x="4389815" y="1269209"/>
          <a:ext cx="1331395" cy="452559"/>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bg1"/>
              </a:solidFill>
            </a:rPr>
            <a:t>Reading Food Labels</a:t>
          </a:r>
        </a:p>
      </dsp:txBody>
      <dsp:txXfrm>
        <a:off x="4389815" y="1269209"/>
        <a:ext cx="1331395" cy="452559"/>
      </dsp:txXfrm>
    </dsp:sp>
    <dsp:sp modelId="{EAFFF6F1-48F1-45DB-BEC6-6D67A0705382}">
      <dsp:nvSpPr>
        <dsp:cNvPr id="0" name=""/>
        <dsp:cNvSpPr/>
      </dsp:nvSpPr>
      <dsp:spPr>
        <a:xfrm>
          <a:off x="1793711" y="2138462"/>
          <a:ext cx="1852537" cy="387709"/>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ysClr val="windowText" lastClr="000000"/>
              </a:solidFill>
            </a:rPr>
            <a:t>Fad Diets</a:t>
          </a:r>
        </a:p>
      </dsp:txBody>
      <dsp:txXfrm>
        <a:off x="1793711" y="2138462"/>
        <a:ext cx="1852537" cy="387709"/>
      </dsp:txXfrm>
    </dsp:sp>
    <dsp:sp modelId="{66216DF4-023F-4947-835E-5845AB0395BE}">
      <dsp:nvSpPr>
        <dsp:cNvPr id="0" name=""/>
        <dsp:cNvSpPr/>
      </dsp:nvSpPr>
      <dsp:spPr>
        <a:xfrm>
          <a:off x="4355983" y="1836447"/>
          <a:ext cx="1331395" cy="452559"/>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bg1"/>
              </a:solidFill>
            </a:rPr>
            <a:t>Supplements</a:t>
          </a:r>
        </a:p>
      </dsp:txBody>
      <dsp:txXfrm>
        <a:off x="4355983" y="1836447"/>
        <a:ext cx="1331395" cy="452559"/>
      </dsp:txXfrm>
    </dsp:sp>
    <dsp:sp modelId="{B2BA12A1-7419-4ECC-874A-B7C57391A332}">
      <dsp:nvSpPr>
        <dsp:cNvPr id="0" name=""/>
        <dsp:cNvSpPr/>
      </dsp:nvSpPr>
      <dsp:spPr>
        <a:xfrm>
          <a:off x="4355983" y="2375626"/>
          <a:ext cx="1331395" cy="452559"/>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Preservatives</a:t>
          </a:r>
        </a:p>
      </dsp:txBody>
      <dsp:txXfrm>
        <a:off x="4355983" y="2375626"/>
        <a:ext cx="1331395" cy="452559"/>
      </dsp:txXfrm>
    </dsp:sp>
    <dsp:sp modelId="{B8B7F31C-EC81-465A-B925-233C01E5D21D}">
      <dsp:nvSpPr>
        <dsp:cNvPr id="0" name=""/>
        <dsp:cNvSpPr/>
      </dsp:nvSpPr>
      <dsp:spPr>
        <a:xfrm>
          <a:off x="1793711" y="3216820"/>
          <a:ext cx="1852537" cy="387709"/>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ysClr val="windowText" lastClr="000000"/>
              </a:solidFill>
            </a:rPr>
            <a:t>PT Tests</a:t>
          </a:r>
        </a:p>
      </dsp:txBody>
      <dsp:txXfrm>
        <a:off x="1793711" y="3216820"/>
        <a:ext cx="1852537" cy="387709"/>
      </dsp:txXfrm>
    </dsp:sp>
    <dsp:sp modelId="{670D94D0-4F6F-4431-9C4E-82842AA67924}">
      <dsp:nvSpPr>
        <dsp:cNvPr id="0" name=""/>
        <dsp:cNvSpPr/>
      </dsp:nvSpPr>
      <dsp:spPr>
        <a:xfrm>
          <a:off x="4355983" y="2914805"/>
          <a:ext cx="1331395" cy="452559"/>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bg1"/>
              </a:solidFill>
            </a:rPr>
            <a:t>Competitions</a:t>
          </a:r>
        </a:p>
      </dsp:txBody>
      <dsp:txXfrm>
        <a:off x="4355983" y="2914805"/>
        <a:ext cx="1331395" cy="452559"/>
      </dsp:txXfrm>
    </dsp:sp>
    <dsp:sp modelId="{C71C1880-E7D7-4822-8D1D-C6008B8F0EE2}">
      <dsp:nvSpPr>
        <dsp:cNvPr id="0" name=""/>
        <dsp:cNvSpPr/>
      </dsp:nvSpPr>
      <dsp:spPr>
        <a:xfrm>
          <a:off x="4355983" y="3453985"/>
          <a:ext cx="1331395" cy="452559"/>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bg1"/>
              </a:solidFill>
            </a:rPr>
            <a:t>Fitness Tests</a:t>
          </a:r>
        </a:p>
      </dsp:txBody>
      <dsp:txXfrm>
        <a:off x="4355983" y="3453985"/>
        <a:ext cx="1331395" cy="452559"/>
      </dsp:txXfrm>
    </dsp:sp>
    <dsp:sp modelId="{5FD809F0-A30D-4306-B202-4F1C5476DDE1}">
      <dsp:nvSpPr>
        <dsp:cNvPr id="0" name=""/>
        <dsp:cNvSpPr/>
      </dsp:nvSpPr>
      <dsp:spPr>
        <a:xfrm>
          <a:off x="1793711" y="3691149"/>
          <a:ext cx="1852537" cy="387709"/>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ysClr val="windowText" lastClr="000000"/>
              </a:solidFill>
            </a:rPr>
            <a:t>Hydration</a:t>
          </a:r>
        </a:p>
      </dsp:txBody>
      <dsp:txXfrm>
        <a:off x="1793711" y="3691149"/>
        <a:ext cx="1852537" cy="387709"/>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314559-057E-4323-8467-AB2D2C4A3159}" type="datetimeFigureOut">
              <a:rPr lang="en-US" smtClean="0"/>
              <a:pPr/>
              <a:t>6/30/2020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CB14D2-E08D-4CFC-9F58-A103582B4F0D}" type="slidenum">
              <a:rPr lang="en-US" smtClean="0"/>
              <a:pPr/>
              <a:t>‹#›</a:t>
            </a:fld>
            <a:endParaRPr lang="en-US"/>
          </a:p>
        </p:txBody>
      </p:sp>
    </p:spTree>
    <p:extLst>
      <p:ext uri="{BB962C8B-B14F-4D97-AF65-F5344CB8AC3E}">
        <p14:creationId xmlns:p14="http://schemas.microsoft.com/office/powerpoint/2010/main" val="68179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6" descr="California Cadet Corps Centennial Celebration 3 | by Thomas Wasper"/>
          <p:cNvPicPr>
            <a:picLocks noChangeAspect="1" noChangeArrowheads="1"/>
          </p:cNvPicPr>
          <p:nvPr userDrawn="1"/>
        </p:nvPicPr>
        <p:blipFill>
          <a:blip r:embed="rId2">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152400" y="-646777"/>
            <a:ext cx="9930581" cy="7696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62000" y="-604837"/>
            <a:ext cx="7772400" cy="1470025"/>
          </a:xfrm>
        </p:spPr>
        <p:txBody>
          <a:bodyPr/>
          <a:lstStyle>
            <a:lvl1pPr>
              <a:defRPr b="1">
                <a:solidFill>
                  <a:srgbClr val="FFFF00"/>
                </a:solidFill>
                <a:effectLst>
                  <a:outerShdw blurRad="38100" dist="38100" dir="2700000" algn="tl">
                    <a:srgbClr val="000000">
                      <a:alpha val="43137"/>
                    </a:srgbClr>
                  </a:outerShdw>
                </a:effectLst>
              </a:defRPr>
            </a:lvl1pPr>
          </a:lstStyle>
          <a:p>
            <a:r>
              <a:rPr lang="en-US" dirty="0"/>
              <a:t>Click to edit Master title style</a:t>
            </a:r>
          </a:p>
        </p:txBody>
      </p:sp>
      <p:sp>
        <p:nvSpPr>
          <p:cNvPr id="3" name="Subtitle 2"/>
          <p:cNvSpPr>
            <a:spLocks noGrp="1"/>
          </p:cNvSpPr>
          <p:nvPr>
            <p:ph type="subTitle" idx="1"/>
          </p:nvPr>
        </p:nvSpPr>
        <p:spPr>
          <a:xfrm>
            <a:off x="1371600" y="3657600"/>
            <a:ext cx="6400800" cy="1752600"/>
          </a:xfrm>
        </p:spPr>
        <p:txBody>
          <a:bodyPr/>
          <a:lstStyle>
            <a:lvl1pPr marL="0" indent="0" algn="ctr">
              <a:buNone/>
              <a:defRPr b="1">
                <a:solidFill>
                  <a:srgbClr val="FFFF00"/>
                </a:solidFill>
                <a:effectLst>
                  <a:outerShdw blurRad="38100" dist="38100" dir="2700000" algn="tl">
                    <a:srgbClr val="000000">
                      <a:alpha val="43137"/>
                    </a:srgbClr>
                  </a:outerShdw>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3390" y="6414163"/>
            <a:ext cx="2133600" cy="365125"/>
          </a:xfrm>
        </p:spPr>
        <p:txBody>
          <a:bodyPr/>
          <a:lstStyle/>
          <a:p>
            <a:fld id="{60DF8A1D-3DFB-4112-A7CF-DB4360141C03}" type="datetimeFigureOut">
              <a:rPr lang="en-US" smtClean="0"/>
              <a:pPr/>
              <a:t>6/30/2020</a:t>
            </a:fld>
            <a:endParaRPr lang="en-US"/>
          </a:p>
        </p:txBody>
      </p:sp>
      <p:sp>
        <p:nvSpPr>
          <p:cNvPr id="5" name="Footer Placeholder 4"/>
          <p:cNvSpPr>
            <a:spLocks noGrp="1"/>
          </p:cNvSpPr>
          <p:nvPr>
            <p:ph type="ftr" sz="quarter" idx="11"/>
          </p:nvPr>
        </p:nvSpPr>
        <p:spPr>
          <a:xfrm>
            <a:off x="3124200" y="6408737"/>
            <a:ext cx="2895600" cy="365125"/>
          </a:xfrm>
        </p:spPr>
        <p:txBody>
          <a:bodyPr/>
          <a:lstStyle>
            <a:lvl1pPr>
              <a:defRPr sz="2000">
                <a:solidFill>
                  <a:srgbClr val="FFFF00"/>
                </a:solidFill>
              </a:defRPr>
            </a:lvl1pPr>
          </a:lstStyle>
          <a:p>
            <a:r>
              <a:rPr lang="en-US" b="1" dirty="0">
                <a:ln w="22225">
                  <a:solidFill>
                    <a:schemeClr val="tx1"/>
                  </a:solidFill>
                  <a:prstDash val="solid"/>
                </a:ln>
              </a:rPr>
              <a:t>Since 1911</a:t>
            </a:r>
          </a:p>
        </p:txBody>
      </p:sp>
      <p:sp>
        <p:nvSpPr>
          <p:cNvPr id="6" name="Slide Number Placeholder 5"/>
          <p:cNvSpPr>
            <a:spLocks noGrp="1"/>
          </p:cNvSpPr>
          <p:nvPr>
            <p:ph type="sldNum" sz="quarter" idx="12"/>
          </p:nvPr>
        </p:nvSpPr>
        <p:spPr>
          <a:xfrm>
            <a:off x="6557010" y="6408736"/>
            <a:ext cx="2133600" cy="365125"/>
          </a:xfrm>
        </p:spPr>
        <p:txBody>
          <a:bodyPr/>
          <a:lstStyle/>
          <a:p>
            <a:fld id="{6E7DAA14-995F-4E62-BD20-27ACA016544B}" type="slidenum">
              <a:rPr lang="en-US" smtClean="0"/>
              <a:pPr/>
              <a:t>‹#›</a:t>
            </a:fld>
            <a:endParaRPr lang="en-US"/>
          </a:p>
        </p:txBody>
      </p:sp>
      <p:sp>
        <p:nvSpPr>
          <p:cNvPr id="8" name="Title 1"/>
          <p:cNvSpPr txBox="1">
            <a:spLocks/>
          </p:cNvSpPr>
          <p:nvPr userDrawn="1"/>
        </p:nvSpPr>
        <p:spPr>
          <a:xfrm>
            <a:off x="723900" y="6172200"/>
            <a:ext cx="76962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dirty="0">
              <a:ln w="22225">
                <a:solidFill>
                  <a:schemeClr val="tx1"/>
                </a:solidFill>
                <a:prstDash val="solid"/>
              </a:ln>
              <a:solidFill>
                <a:srgbClr val="FFFF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DF8A1D-3DFB-4112-A7CF-DB4360141C03}" type="datetimeFigureOut">
              <a:rPr lang="en-US" smtClean="0"/>
              <a:pPr/>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DF8A1D-3DFB-4112-A7CF-DB4360141C03}" type="datetimeFigureOut">
              <a:rPr lang="en-US" smtClean="0"/>
              <a:pPr/>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162800" cy="114300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DF8A1D-3DFB-4112-A7CF-DB4360141C03}" type="datetimeFigureOut">
              <a:rPr lang="en-US" smtClean="0"/>
              <a:pPr/>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DAA14-995F-4E62-BD20-27ACA016544B}" type="slidenum">
              <a:rPr lang="en-US" smtClean="0"/>
              <a:pPr/>
              <a:t>‹#›</a:t>
            </a:fld>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0984"/>
            <a:ext cx="1132114" cy="149030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20931" y="2514600"/>
            <a:ext cx="7772400" cy="1362075"/>
          </a:xfrm>
        </p:spPr>
        <p:txBody>
          <a:bodyPr anchor="t"/>
          <a:lstStyle>
            <a:lvl1pPr algn="ctr">
              <a:defRPr sz="4000" b="1" cap="all"/>
            </a:lvl1pPr>
          </a:lstStyle>
          <a:p>
            <a:r>
              <a:rPr lang="en-US" dirty="0"/>
              <a:t>Click to edit Master title style</a:t>
            </a:r>
          </a:p>
        </p:txBody>
      </p:sp>
      <p:sp>
        <p:nvSpPr>
          <p:cNvPr id="3" name="Text Placeholder 2"/>
          <p:cNvSpPr>
            <a:spLocks noGrp="1"/>
          </p:cNvSpPr>
          <p:nvPr>
            <p:ph type="body" idx="1"/>
          </p:nvPr>
        </p:nvSpPr>
        <p:spPr>
          <a:xfrm>
            <a:off x="520931" y="44196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DF8A1D-3DFB-4112-A7CF-DB4360141C03}" type="datetimeFigureOut">
              <a:rPr lang="en-US" smtClean="0"/>
              <a:pPr/>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DF8A1D-3DFB-4112-A7CF-DB4360141C03}" type="datetimeFigureOut">
              <a:rPr lang="en-US" smtClean="0"/>
              <a:pPr/>
              <a:t>6/30/2020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DF8A1D-3DFB-4112-A7CF-DB4360141C03}" type="datetimeFigureOut">
              <a:rPr lang="en-US" smtClean="0"/>
              <a:pPr/>
              <a:t>6/30/2020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60DF8A1D-3DFB-4112-A7CF-DB4360141C03}" type="datetimeFigureOut">
              <a:rPr lang="en-US" smtClean="0"/>
              <a:pPr/>
              <a:t>6/30/2020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DF8A1D-3DFB-4112-A7CF-DB4360141C03}" type="datetimeFigureOut">
              <a:rPr lang="en-US" smtClean="0"/>
              <a:pPr/>
              <a:t>6/30/2020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273050"/>
            <a:ext cx="7010400" cy="1327150"/>
          </a:xfrm>
        </p:spPr>
        <p:txBody>
          <a:bodyPr anchor="ctr">
            <a:normAutofit/>
          </a:bodyPr>
          <a:lstStyle>
            <a:lvl1pPr algn="ctr">
              <a:defRPr sz="4400" b="1"/>
            </a:lvl1pPr>
          </a:lstStyle>
          <a:p>
            <a:r>
              <a:rPr lang="en-US"/>
              <a:t>Click to edit Master title style</a:t>
            </a:r>
          </a:p>
        </p:txBody>
      </p:sp>
      <p:sp>
        <p:nvSpPr>
          <p:cNvPr id="3" name="Content Placeholder 2"/>
          <p:cNvSpPr>
            <a:spLocks noGrp="1"/>
          </p:cNvSpPr>
          <p:nvPr>
            <p:ph idx="1"/>
          </p:nvPr>
        </p:nvSpPr>
        <p:spPr>
          <a:xfrm>
            <a:off x="3575050" y="1600200"/>
            <a:ext cx="4654550" cy="4525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117850" cy="452596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0DF8A1D-3DFB-4112-A7CF-DB4360141C03}" type="datetimeFigureOut">
              <a:rPr lang="en-US" smtClean="0"/>
              <a:pPr/>
              <a:t>6/30/2020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DF8A1D-3DFB-4112-A7CF-DB4360141C03}" type="datetimeFigureOut">
              <a:rPr lang="en-US" smtClean="0"/>
              <a:pPr/>
              <a:t>6/30/2020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34687" y="274638"/>
            <a:ext cx="68580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DF8A1D-3DFB-4112-A7CF-DB4360141C03}" type="datetimeFigureOut">
              <a:rPr lang="en-US" smtClean="0"/>
              <a:pPr/>
              <a:t>6/30/2020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Creating Leaders Since 1911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7DAA14-995F-4E62-BD20-27ACA016544B}" type="slidenum">
              <a:rPr lang="en-US" smtClean="0"/>
              <a:pPr/>
              <a:t>‹#›</a:t>
            </a:fld>
            <a:endParaRPr lang="en-US" dirty="0"/>
          </a:p>
        </p:txBody>
      </p:sp>
      <p:pic>
        <p:nvPicPr>
          <p:cNvPr id="9" name="Picture 8"/>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100984"/>
            <a:ext cx="1132114" cy="149030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hyperlink" Target="https://www.choosemyplate.gov/resources/MyPlatePlan"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slide" Target="slide42.xml"/><Relationship Id="rId2" Type="http://schemas.openxmlformats.org/officeDocument/2006/relationships/slide" Target="slide6.xml"/><Relationship Id="rId1" Type="http://schemas.openxmlformats.org/officeDocument/2006/relationships/slideLayout" Target="../slideLayouts/slideLayout3.xml"/><Relationship Id="rId6" Type="http://schemas.openxmlformats.org/officeDocument/2006/relationships/slide" Target="slide39.xml"/><Relationship Id="rId5" Type="http://schemas.openxmlformats.org/officeDocument/2006/relationships/slide" Target="slide30.xml"/><Relationship Id="rId4" Type="http://schemas.openxmlformats.org/officeDocument/2006/relationships/slide" Target="slide2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choosemyplate.gov/resources/MyPlatePlan"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52600" y="762000"/>
            <a:ext cx="7162800" cy="646331"/>
          </a:xfrm>
          <a:prstGeom prst="rect">
            <a:avLst/>
          </a:prstGeom>
          <a:noFill/>
        </p:spPr>
        <p:txBody>
          <a:bodyPr wrap="square" rtlCol="0">
            <a:spAutoFit/>
          </a:bodyPr>
          <a:lstStyle/>
          <a:p>
            <a:r>
              <a:rPr lang="en-US" sz="3600" dirty="0"/>
              <a:t>Wellness 4B: Nutrition for the Cadet</a:t>
            </a:r>
          </a:p>
        </p:txBody>
      </p:sp>
      <p:graphicFrame>
        <p:nvGraphicFramePr>
          <p:cNvPr id="9" name="Diagram 8"/>
          <p:cNvGraphicFramePr/>
          <p:nvPr>
            <p:extLst>
              <p:ext uri="{D42A27DB-BD31-4B8C-83A1-F6EECF244321}">
                <p14:modId xmlns:p14="http://schemas.microsoft.com/office/powerpoint/2010/main" val="2319669628"/>
              </p:ext>
            </p:extLst>
          </p:nvPr>
        </p:nvGraphicFramePr>
        <p:xfrm>
          <a:off x="1600200" y="1676400"/>
          <a:ext cx="7086600" cy="46670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923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7772400" cy="1362075"/>
          </a:xfrm>
        </p:spPr>
        <p:txBody>
          <a:bodyPr/>
          <a:lstStyle/>
          <a:p>
            <a:r>
              <a:rPr lang="en-US" dirty="0"/>
              <a:t>Check On Understanding</a:t>
            </a:r>
          </a:p>
        </p:txBody>
      </p:sp>
      <p:sp>
        <p:nvSpPr>
          <p:cNvPr id="3" name="Text Placeholder 2"/>
          <p:cNvSpPr>
            <a:spLocks noGrp="1"/>
          </p:cNvSpPr>
          <p:nvPr>
            <p:ph type="body" idx="1"/>
          </p:nvPr>
        </p:nvSpPr>
        <p:spPr>
          <a:xfrm>
            <a:off x="3200400" y="1971675"/>
            <a:ext cx="5105401" cy="3686531"/>
          </a:xfrm>
        </p:spPr>
        <p:txBody>
          <a:bodyPr anchor="t">
            <a:normAutofit/>
          </a:bodyPr>
          <a:lstStyle/>
          <a:p>
            <a:pPr marL="457200" lvl="0" indent="-457200">
              <a:buFont typeface="+mj-lt"/>
              <a:buAutoNum type="arabicPeriod"/>
            </a:pPr>
            <a:r>
              <a:rPr lang="en-US" sz="2400" dirty="0">
                <a:solidFill>
                  <a:schemeClr val="tx1"/>
                </a:solidFill>
              </a:rPr>
              <a:t>____________ is the stage of the physical activity pyramid that burns the most calories. </a:t>
            </a:r>
          </a:p>
          <a:p>
            <a:pPr marL="457200" lvl="0" indent="-457200">
              <a:buFont typeface="+mj-lt"/>
              <a:buAutoNum type="arabicPeriod"/>
            </a:pPr>
            <a:r>
              <a:rPr lang="en-US" sz="2400" dirty="0">
                <a:solidFill>
                  <a:schemeClr val="tx1"/>
                </a:solidFill>
              </a:rPr>
              <a:t>A calorie and a Kcal are the same thing? (T/F)</a:t>
            </a:r>
          </a:p>
          <a:p>
            <a:pPr marL="457200" lvl="0" indent="-457200">
              <a:buFont typeface="+mj-lt"/>
              <a:buAutoNum type="arabicPeriod"/>
            </a:pPr>
            <a:r>
              <a:rPr lang="en-US" sz="2400" dirty="0">
                <a:solidFill>
                  <a:schemeClr val="tx1"/>
                </a:solidFill>
              </a:rPr>
              <a:t>It’s safe to say that the more you weigh, the more calories you burn during exercises and activities? (Yes or No)</a:t>
            </a:r>
          </a:p>
          <a:p>
            <a:endParaRPr lang="en-US" dirty="0"/>
          </a:p>
        </p:txBody>
      </p:sp>
      <p:pic>
        <p:nvPicPr>
          <p:cNvPr id="4098" name="Picture 2" descr="Image result for understanding"/>
          <p:cNvPicPr>
            <a:picLocks noChangeAspect="1" noChangeArrowheads="1"/>
          </p:cNvPicPr>
          <p:nvPr/>
        </p:nvPicPr>
        <p:blipFill rotWithShape="1">
          <a:blip r:embed="rId2">
            <a:extLst>
              <a:ext uri="{28A0092B-C50C-407E-A947-70E740481C1C}">
                <a14:useLocalDpi xmlns:a14="http://schemas.microsoft.com/office/drawing/2010/main" val="0"/>
              </a:ext>
            </a:extLst>
          </a:blip>
          <a:srcRect l="28471" r="28824"/>
          <a:stretch/>
        </p:blipFill>
        <p:spPr bwMode="auto">
          <a:xfrm>
            <a:off x="304800" y="2667000"/>
            <a:ext cx="25146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682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457200"/>
            <a:ext cx="7772400" cy="1362075"/>
          </a:xfrm>
        </p:spPr>
        <p:txBody>
          <a:bodyPr>
            <a:normAutofit fontScale="90000"/>
          </a:bodyPr>
          <a:lstStyle/>
          <a:p>
            <a:r>
              <a:rPr lang="en-US" dirty="0"/>
              <a:t>Nutrition FOR THE CADET: </a:t>
            </a:r>
            <a:r>
              <a:rPr lang="en-US" altLang="en-US" dirty="0"/>
              <a:t>Healthy eating patterns for a Cadet</a:t>
            </a:r>
            <a:br>
              <a:rPr lang="en-US" dirty="0"/>
            </a:br>
            <a:endParaRPr lang="en-US" dirty="0"/>
          </a:p>
        </p:txBody>
      </p:sp>
      <p:sp>
        <p:nvSpPr>
          <p:cNvPr id="5" name="Text Placeholder 4"/>
          <p:cNvSpPr>
            <a:spLocks noGrp="1"/>
          </p:cNvSpPr>
          <p:nvPr>
            <p:ph type="body" idx="1"/>
          </p:nvPr>
        </p:nvSpPr>
        <p:spPr>
          <a:xfrm>
            <a:off x="152400" y="1837046"/>
            <a:ext cx="8762999" cy="4724400"/>
          </a:xfrm>
        </p:spPr>
        <p:txBody>
          <a:bodyPr>
            <a:noAutofit/>
          </a:bodyPr>
          <a:lstStyle/>
          <a:p>
            <a:r>
              <a:rPr lang="en-US" sz="2200" dirty="0">
                <a:solidFill>
                  <a:schemeClr val="tx1"/>
                </a:solidFill>
              </a:rPr>
              <a:t>Objectives:</a:t>
            </a:r>
          </a:p>
          <a:p>
            <a:r>
              <a:rPr lang="en-US" sz="2200" dirty="0">
                <a:solidFill>
                  <a:schemeClr val="tx1"/>
                </a:solidFill>
              </a:rPr>
              <a:t>Cadets will be able to</a:t>
            </a:r>
          </a:p>
          <a:p>
            <a:pPr marL="457200" lvl="0" indent="-457200">
              <a:buFont typeface="Arial" panose="020B0604020202020204" pitchFamily="34" charset="0"/>
              <a:buChar char="•"/>
            </a:pPr>
            <a:r>
              <a:rPr lang="en-US" sz="2400" dirty="0">
                <a:solidFill>
                  <a:schemeClr val="tx1"/>
                </a:solidFill>
              </a:rPr>
              <a:t>List &amp; define the 3 stages in the Slogan of the CDC for establishing healthy eating habits; Reflect, Replace &amp; Reinforce.</a:t>
            </a:r>
          </a:p>
          <a:p>
            <a:pPr marL="457200" lvl="0" indent="-457200">
              <a:buFont typeface="Arial" panose="020B0604020202020204" pitchFamily="34" charset="0"/>
              <a:buChar char="•"/>
            </a:pPr>
            <a:r>
              <a:rPr lang="en-US" sz="2400" dirty="0">
                <a:solidFill>
                  <a:schemeClr val="tx1"/>
                </a:solidFill>
              </a:rPr>
              <a:t>Use the USDA has tools for aiding in improving healthy eating</a:t>
            </a:r>
          </a:p>
          <a:p>
            <a:pPr marL="457200" lvl="0" indent="-457200">
              <a:buFont typeface="Arial" panose="020B0604020202020204" pitchFamily="34" charset="0"/>
              <a:buChar char="•"/>
            </a:pPr>
            <a:r>
              <a:rPr lang="en-US" sz="2400" dirty="0">
                <a:solidFill>
                  <a:schemeClr val="tx1"/>
                </a:solidFill>
              </a:rPr>
              <a:t>Define discipline in the matter of healthy eating</a:t>
            </a:r>
          </a:p>
          <a:p>
            <a:pPr marL="457200" lvl="0" indent="-457200">
              <a:buFont typeface="Arial" panose="020B0604020202020204" pitchFamily="34" charset="0"/>
              <a:buChar char="•"/>
            </a:pPr>
            <a:r>
              <a:rPr lang="en-US" sz="2400" dirty="0">
                <a:solidFill>
                  <a:schemeClr val="tx1"/>
                </a:solidFill>
              </a:rPr>
              <a:t>List the main concepts of The Definite Dozen  with explanations</a:t>
            </a:r>
          </a:p>
          <a:p>
            <a:pPr marL="457200" lvl="0" indent="-457200">
              <a:buFont typeface="Arial" panose="020B0604020202020204" pitchFamily="34" charset="0"/>
              <a:buChar char="•"/>
            </a:pPr>
            <a:r>
              <a:rPr lang="en-US" sz="2400" dirty="0">
                <a:solidFill>
                  <a:schemeClr val="tx1"/>
                </a:solidFill>
              </a:rPr>
              <a:t>Understand the Principle of Reinforcement</a:t>
            </a:r>
          </a:p>
          <a:p>
            <a:pPr marL="457200" lvl="0" indent="-457200">
              <a:buFont typeface="Arial" panose="020B0604020202020204" pitchFamily="34" charset="0"/>
              <a:buChar char="•"/>
            </a:pPr>
            <a:endParaRPr lang="en-US" sz="2400" dirty="0">
              <a:solidFill>
                <a:schemeClr val="tx1"/>
              </a:solidFill>
            </a:endParaRPr>
          </a:p>
          <a:p>
            <a:r>
              <a:rPr lang="en-US" sz="2200" dirty="0">
                <a:solidFill>
                  <a:schemeClr val="tx1"/>
                </a:solidFill>
              </a:rPr>
              <a:t>Essential Question:</a:t>
            </a:r>
          </a:p>
          <a:p>
            <a:r>
              <a:rPr lang="en-US" sz="2200" dirty="0">
                <a:solidFill>
                  <a:schemeClr val="tx1"/>
                </a:solidFill>
              </a:rPr>
              <a:t>How do we master a healthier eating habit?</a:t>
            </a:r>
          </a:p>
        </p:txBody>
      </p:sp>
    </p:spTree>
    <p:extLst>
      <p:ext uri="{BB962C8B-B14F-4D97-AF65-F5344CB8AC3E}">
        <p14:creationId xmlns:p14="http://schemas.microsoft.com/office/powerpoint/2010/main" val="1242979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772400" cy="838200"/>
          </a:xfrm>
        </p:spPr>
        <p:txBody>
          <a:bodyPr>
            <a:noAutofit/>
          </a:bodyPr>
          <a:lstStyle/>
          <a:p>
            <a:r>
              <a:rPr lang="en-US" altLang="en-US" sz="3200" cap="none" dirty="0"/>
              <a:t>Reflect, Replace, and Reinforce</a:t>
            </a:r>
            <a:endParaRPr lang="en-US" sz="3200" cap="none" dirty="0"/>
          </a:p>
        </p:txBody>
      </p:sp>
      <p:sp>
        <p:nvSpPr>
          <p:cNvPr id="3" name="Text Placeholder 2"/>
          <p:cNvSpPr>
            <a:spLocks noGrp="1"/>
          </p:cNvSpPr>
          <p:nvPr>
            <p:ph type="body" idx="1"/>
          </p:nvPr>
        </p:nvSpPr>
        <p:spPr>
          <a:xfrm>
            <a:off x="228600" y="1905000"/>
            <a:ext cx="8686800" cy="4191000"/>
          </a:xfrm>
        </p:spPr>
        <p:txBody>
          <a:bodyPr anchor="t">
            <a:noAutofit/>
          </a:bodyPr>
          <a:lstStyle/>
          <a:p>
            <a:r>
              <a:rPr lang="en-US" sz="2400" dirty="0">
                <a:solidFill>
                  <a:schemeClr val="tx1"/>
                </a:solidFill>
              </a:rPr>
              <a:t>The CDC has a three-stage slogan of Reflect, Replace, and Reinforce.</a:t>
            </a:r>
          </a:p>
          <a:p>
            <a:pPr marL="800100" lvl="1" indent="-342900">
              <a:buFont typeface="Arial" panose="020B0604020202020204" pitchFamily="34" charset="0"/>
              <a:buChar char="•"/>
            </a:pPr>
            <a:r>
              <a:rPr lang="en-US" sz="2200" b="1" dirty="0">
                <a:solidFill>
                  <a:schemeClr val="tx1"/>
                </a:solidFill>
              </a:rPr>
              <a:t>Stage One: Reflect</a:t>
            </a:r>
            <a:r>
              <a:rPr lang="en-US" sz="2200" dirty="0">
                <a:solidFill>
                  <a:schemeClr val="tx1"/>
                </a:solidFill>
              </a:rPr>
              <a:t> </a:t>
            </a:r>
          </a:p>
          <a:p>
            <a:pPr marL="1257300" lvl="2" indent="-342900">
              <a:buFont typeface="Arial" panose="020B0604020202020204" pitchFamily="34" charset="0"/>
              <a:buChar char="•"/>
            </a:pPr>
            <a:r>
              <a:rPr lang="en-US" sz="2000" dirty="0">
                <a:solidFill>
                  <a:schemeClr val="tx1"/>
                </a:solidFill>
              </a:rPr>
              <a:t>Make a list of eating/snacking habits like a food diary </a:t>
            </a:r>
          </a:p>
          <a:p>
            <a:pPr marL="1257300" lvl="2" indent="-342900">
              <a:buFont typeface="Arial" panose="020B0604020202020204" pitchFamily="34" charset="0"/>
              <a:buChar char="•"/>
            </a:pPr>
            <a:r>
              <a:rPr lang="en-US" sz="2000" dirty="0">
                <a:solidFill>
                  <a:schemeClr val="tx1"/>
                </a:solidFill>
              </a:rPr>
              <a:t>Annotate habits such as  eating too quickly, eating when not hungry, dessert intake, and skipping meals</a:t>
            </a:r>
          </a:p>
          <a:p>
            <a:pPr marL="1257300" lvl="2" indent="-342900">
              <a:buFont typeface="Arial" panose="020B0604020202020204" pitchFamily="34" charset="0"/>
              <a:buChar char="•"/>
            </a:pPr>
            <a:r>
              <a:rPr lang="en-US" sz="2000" dirty="0">
                <a:solidFill>
                  <a:schemeClr val="tx1"/>
                </a:solidFill>
              </a:rPr>
              <a:t>Identify the unhealthy habits </a:t>
            </a:r>
          </a:p>
          <a:p>
            <a:pPr marL="1257300" lvl="2" indent="-342900">
              <a:buFont typeface="Arial" panose="020B0604020202020204" pitchFamily="34" charset="0"/>
              <a:buChar char="•"/>
            </a:pPr>
            <a:r>
              <a:rPr lang="en-US" sz="2000" dirty="0">
                <a:solidFill>
                  <a:schemeClr val="tx1"/>
                </a:solidFill>
              </a:rPr>
              <a:t>Create a list of cues of when you may be triggered to eat, (examples: opening the refrigerator or cabinet when not hungry, seeing food on a counter and partaking, feeling bored or tired and just grabbing food) </a:t>
            </a:r>
          </a:p>
          <a:p>
            <a:pPr marL="1257300" lvl="2" indent="-342900">
              <a:buFont typeface="Arial" panose="020B0604020202020204" pitchFamily="34" charset="0"/>
              <a:buChar char="•"/>
            </a:pPr>
            <a:r>
              <a:rPr lang="en-US" sz="2000" dirty="0">
                <a:solidFill>
                  <a:schemeClr val="tx1"/>
                </a:solidFill>
              </a:rPr>
              <a:t>Ask questions according to your cue list about avoiding bad food and seeking healthy food</a:t>
            </a:r>
            <a:endParaRPr lang="en-US" dirty="0">
              <a:solidFill>
                <a:schemeClr val="tx1"/>
              </a:solidFill>
            </a:endParaRPr>
          </a:p>
        </p:txBody>
      </p:sp>
    </p:spTree>
    <p:extLst>
      <p:ext uri="{BB962C8B-B14F-4D97-AF65-F5344CB8AC3E}">
        <p14:creationId xmlns:p14="http://schemas.microsoft.com/office/powerpoint/2010/main" val="2635239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772400" cy="838200"/>
          </a:xfrm>
        </p:spPr>
        <p:txBody>
          <a:bodyPr>
            <a:noAutofit/>
          </a:bodyPr>
          <a:lstStyle/>
          <a:p>
            <a:r>
              <a:rPr lang="en-US" altLang="en-US" sz="3200" cap="none" dirty="0"/>
              <a:t>Reflect, Replace, and Reinforce</a:t>
            </a:r>
            <a:endParaRPr lang="en-US" sz="3200" dirty="0"/>
          </a:p>
        </p:txBody>
      </p:sp>
      <p:sp>
        <p:nvSpPr>
          <p:cNvPr id="3" name="Text Placeholder 2"/>
          <p:cNvSpPr>
            <a:spLocks noGrp="1"/>
          </p:cNvSpPr>
          <p:nvPr>
            <p:ph type="body" idx="1"/>
          </p:nvPr>
        </p:nvSpPr>
        <p:spPr>
          <a:xfrm>
            <a:off x="228600" y="1600200"/>
            <a:ext cx="6172200" cy="5181600"/>
          </a:xfrm>
        </p:spPr>
        <p:txBody>
          <a:bodyPr anchor="t">
            <a:noAutofit/>
          </a:bodyPr>
          <a:lstStyle/>
          <a:p>
            <a:pPr marL="342900" indent="-342900">
              <a:spcBef>
                <a:spcPts val="0"/>
              </a:spcBef>
              <a:buFont typeface="Arial" panose="020B0604020202020204" pitchFamily="34" charset="0"/>
              <a:buChar char="•"/>
            </a:pPr>
            <a:r>
              <a:rPr lang="en-US" sz="2400" b="1" dirty="0">
                <a:solidFill>
                  <a:schemeClr val="tx1"/>
                </a:solidFill>
              </a:rPr>
              <a:t>Stage Two: Replace </a:t>
            </a:r>
          </a:p>
          <a:p>
            <a:pPr marL="800100" lvl="1" indent="-342900">
              <a:spcBef>
                <a:spcPts val="0"/>
              </a:spcBef>
              <a:buFont typeface="Arial" panose="020B0604020202020204" pitchFamily="34" charset="0"/>
              <a:buChar char="•"/>
            </a:pPr>
            <a:r>
              <a:rPr lang="en-US" sz="2200" dirty="0">
                <a:solidFill>
                  <a:schemeClr val="tx1"/>
                </a:solidFill>
              </a:rPr>
              <a:t>Replace unhealthy habits with healthier ones </a:t>
            </a:r>
          </a:p>
          <a:p>
            <a:pPr marL="800100" lvl="1" indent="-342900">
              <a:spcBef>
                <a:spcPts val="0"/>
              </a:spcBef>
              <a:buFont typeface="Arial" panose="020B0604020202020204" pitchFamily="34" charset="0"/>
              <a:buChar char="•"/>
            </a:pPr>
            <a:r>
              <a:rPr lang="en-US" sz="2200" dirty="0">
                <a:solidFill>
                  <a:schemeClr val="tx1"/>
                </a:solidFill>
              </a:rPr>
              <a:t>Eat slower </a:t>
            </a:r>
          </a:p>
          <a:p>
            <a:pPr marL="800100" lvl="1" indent="-342900">
              <a:spcBef>
                <a:spcPts val="0"/>
              </a:spcBef>
              <a:buFont typeface="Arial" panose="020B0604020202020204" pitchFamily="34" charset="0"/>
              <a:buChar char="•"/>
            </a:pPr>
            <a:r>
              <a:rPr lang="en-US" sz="2200" dirty="0">
                <a:solidFill>
                  <a:schemeClr val="tx1"/>
                </a:solidFill>
              </a:rPr>
              <a:t>Eat only when hungry </a:t>
            </a:r>
          </a:p>
          <a:p>
            <a:pPr marL="800100" lvl="1" indent="-342900">
              <a:spcBef>
                <a:spcPts val="0"/>
              </a:spcBef>
              <a:buFont typeface="Arial" panose="020B0604020202020204" pitchFamily="34" charset="0"/>
              <a:buChar char="•"/>
            </a:pPr>
            <a:r>
              <a:rPr lang="en-US" sz="2200" dirty="0">
                <a:solidFill>
                  <a:schemeClr val="tx1"/>
                </a:solidFill>
              </a:rPr>
              <a:t>Plan well-balanced meals. </a:t>
            </a:r>
          </a:p>
          <a:p>
            <a:pPr lvl="1">
              <a:spcBef>
                <a:spcPts val="0"/>
              </a:spcBef>
            </a:pPr>
            <a:endParaRPr lang="en-US" sz="2200" dirty="0">
              <a:solidFill>
                <a:schemeClr val="tx1"/>
              </a:solidFill>
            </a:endParaRPr>
          </a:p>
          <a:p>
            <a:pPr marL="342900" indent="-342900">
              <a:spcBef>
                <a:spcPts val="0"/>
              </a:spcBef>
              <a:buFont typeface="Arial" panose="020B0604020202020204" pitchFamily="34" charset="0"/>
              <a:buChar char="•"/>
            </a:pPr>
            <a:r>
              <a:rPr lang="en-US" sz="2400" b="1" dirty="0">
                <a:solidFill>
                  <a:schemeClr val="tx1"/>
                </a:solidFill>
              </a:rPr>
              <a:t>Stage Three: Reinforce  </a:t>
            </a:r>
          </a:p>
          <a:p>
            <a:pPr marL="800100" lvl="1" indent="-342900">
              <a:spcBef>
                <a:spcPts val="0"/>
              </a:spcBef>
              <a:buFont typeface="Arial" panose="020B0604020202020204" pitchFamily="34" charset="0"/>
              <a:buChar char="•"/>
            </a:pPr>
            <a:r>
              <a:rPr lang="en-US" sz="2200" dirty="0">
                <a:solidFill>
                  <a:schemeClr val="tx1"/>
                </a:solidFill>
              </a:rPr>
              <a:t>The mental health and integrity portion of the guidance </a:t>
            </a:r>
          </a:p>
          <a:p>
            <a:pPr marL="800100" lvl="1" indent="-342900">
              <a:spcBef>
                <a:spcPts val="0"/>
              </a:spcBef>
              <a:buFont typeface="Arial" panose="020B0604020202020204" pitchFamily="34" charset="0"/>
              <a:buChar char="•"/>
            </a:pPr>
            <a:r>
              <a:rPr lang="en-US" sz="2200" dirty="0">
                <a:solidFill>
                  <a:schemeClr val="tx1"/>
                </a:solidFill>
              </a:rPr>
              <a:t>Be patient with oneself, the change isn’t instantaneous </a:t>
            </a:r>
          </a:p>
          <a:p>
            <a:pPr marL="800100" lvl="1" indent="-342900">
              <a:spcBef>
                <a:spcPts val="0"/>
              </a:spcBef>
              <a:buFont typeface="Arial" panose="020B0604020202020204" pitchFamily="34" charset="0"/>
              <a:buChar char="•"/>
            </a:pPr>
            <a:r>
              <a:rPr lang="en-US" sz="2200" dirty="0">
                <a:solidFill>
                  <a:schemeClr val="tx1"/>
                </a:solidFill>
              </a:rPr>
              <a:t>Forgive oneself if missteps take place  </a:t>
            </a:r>
          </a:p>
          <a:p>
            <a:pPr marL="800100" lvl="1" indent="-342900">
              <a:spcBef>
                <a:spcPts val="0"/>
              </a:spcBef>
              <a:buFont typeface="Arial" panose="020B0604020202020204" pitchFamily="34" charset="0"/>
              <a:buChar char="•"/>
            </a:pPr>
            <a:r>
              <a:rPr lang="en-US" sz="2200" dirty="0">
                <a:solidFill>
                  <a:schemeClr val="tx1"/>
                </a:solidFill>
              </a:rPr>
              <a:t>Take it one day at a time towards progress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2431473"/>
            <a:ext cx="3740727" cy="3740727"/>
          </a:xfrm>
          <a:prstGeom prst="rect">
            <a:avLst/>
          </a:prstGeom>
        </p:spPr>
      </p:pic>
    </p:spTree>
    <p:extLst>
      <p:ext uri="{BB962C8B-B14F-4D97-AF65-F5344CB8AC3E}">
        <p14:creationId xmlns:p14="http://schemas.microsoft.com/office/powerpoint/2010/main" val="3576805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772400" cy="838200"/>
          </a:xfrm>
        </p:spPr>
        <p:txBody>
          <a:bodyPr>
            <a:noAutofit/>
          </a:bodyPr>
          <a:lstStyle/>
          <a:p>
            <a:r>
              <a:rPr lang="en-US" sz="3200" cap="none" dirty="0"/>
              <a:t>www.ChooseMyPlate.gov</a:t>
            </a:r>
          </a:p>
        </p:txBody>
      </p:sp>
      <p:sp>
        <p:nvSpPr>
          <p:cNvPr id="3" name="Text Placeholder 2"/>
          <p:cNvSpPr>
            <a:spLocks noGrp="1"/>
          </p:cNvSpPr>
          <p:nvPr>
            <p:ph type="body" idx="1"/>
          </p:nvPr>
        </p:nvSpPr>
        <p:spPr>
          <a:xfrm>
            <a:off x="228600" y="1905000"/>
            <a:ext cx="8305800" cy="4114800"/>
          </a:xfrm>
        </p:spPr>
        <p:txBody>
          <a:bodyPr anchor="t">
            <a:noAutofit/>
          </a:bodyPr>
          <a:lstStyle/>
          <a:p>
            <a:pPr marL="342900" indent="-342900">
              <a:buFont typeface="Arial" panose="020B0604020202020204" pitchFamily="34" charset="0"/>
              <a:buChar char="•"/>
            </a:pPr>
            <a:r>
              <a:rPr lang="en-US" sz="2800" dirty="0">
                <a:solidFill>
                  <a:schemeClr val="tx1"/>
                </a:solidFill>
              </a:rPr>
              <a:t>www.ChooseMyPlate.gov </a:t>
            </a:r>
          </a:p>
          <a:p>
            <a:pPr marL="342900" indent="-342900">
              <a:buFont typeface="Arial" panose="020B0604020202020204" pitchFamily="34" charset="0"/>
              <a:buChar char="•"/>
            </a:pPr>
            <a:r>
              <a:rPr lang="en-US" sz="2800" b="1" dirty="0">
                <a:solidFill>
                  <a:schemeClr val="tx1"/>
                </a:solidFill>
              </a:rPr>
              <a:t>Free online </a:t>
            </a:r>
            <a:r>
              <a:rPr lang="en-US" sz="2800" dirty="0">
                <a:solidFill>
                  <a:schemeClr val="tx1"/>
                </a:solidFill>
              </a:rPr>
              <a:t>digital planner </a:t>
            </a:r>
          </a:p>
          <a:p>
            <a:pPr marL="342900" indent="-342900">
              <a:buFont typeface="Arial" panose="020B0604020202020204" pitchFamily="34" charset="0"/>
              <a:buChar char="•"/>
            </a:pPr>
            <a:r>
              <a:rPr lang="en-US" sz="2800" dirty="0">
                <a:solidFill>
                  <a:schemeClr val="tx1"/>
                </a:solidFill>
              </a:rPr>
              <a:t>Information on healthy eating </a:t>
            </a:r>
          </a:p>
          <a:p>
            <a:pPr marL="342900" indent="-342900">
              <a:buFont typeface="Arial" panose="020B0604020202020204" pitchFamily="34" charset="0"/>
              <a:buChar char="•"/>
            </a:pPr>
            <a:r>
              <a:rPr lang="en-US" sz="2800" dirty="0">
                <a:solidFill>
                  <a:schemeClr val="tx1"/>
                </a:solidFill>
              </a:rPr>
              <a:t>Takes the individual's information and creates a </a:t>
            </a:r>
            <a:r>
              <a:rPr lang="en-US" sz="2800" dirty="0" err="1">
                <a:solidFill>
                  <a:schemeClr val="tx1"/>
                </a:solidFill>
              </a:rPr>
              <a:t>ChooseMyPlate</a:t>
            </a:r>
            <a:r>
              <a:rPr lang="en-US" sz="2800" dirty="0">
                <a:solidFill>
                  <a:schemeClr val="tx1"/>
                </a:solidFill>
              </a:rPr>
              <a:t> meal plan </a:t>
            </a:r>
          </a:p>
          <a:p>
            <a:pPr marL="342900" indent="-342900">
              <a:buFont typeface="Arial" panose="020B0604020202020204" pitchFamily="34" charset="0"/>
              <a:buChar char="•"/>
            </a:pPr>
            <a:r>
              <a:rPr lang="en-US" sz="2800" dirty="0">
                <a:solidFill>
                  <a:schemeClr val="tx1"/>
                </a:solidFill>
              </a:rPr>
              <a:t>Generates a PDF of how many calories and what category intake amounts are needed with spots a person can fill in if they reached the target or not </a:t>
            </a:r>
          </a:p>
        </p:txBody>
      </p:sp>
    </p:spTree>
    <p:extLst>
      <p:ext uri="{BB962C8B-B14F-4D97-AF65-F5344CB8AC3E}">
        <p14:creationId xmlns:p14="http://schemas.microsoft.com/office/powerpoint/2010/main" val="2055889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772400" cy="838200"/>
          </a:xfrm>
        </p:spPr>
        <p:txBody>
          <a:bodyPr>
            <a:noAutofit/>
          </a:bodyPr>
          <a:lstStyle/>
          <a:p>
            <a:r>
              <a:rPr lang="en-US" altLang="en-US" sz="3200" cap="none" dirty="0" err="1"/>
              <a:t>ChooseMyPlate</a:t>
            </a:r>
            <a:r>
              <a:rPr lang="en-US" altLang="en-US" sz="3200" cap="none" dirty="0"/>
              <a:t> Website</a:t>
            </a:r>
            <a:endParaRPr lang="en-US" sz="3200" cap="none"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1710" t="18234" r="47862" b="14910"/>
          <a:stretch/>
        </p:blipFill>
        <p:spPr bwMode="auto">
          <a:xfrm>
            <a:off x="325581" y="1676400"/>
            <a:ext cx="4114801" cy="3505200"/>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cstate="print">
            <a:extLst>
              <a:ext uri="{28A0092B-C50C-407E-A947-70E740481C1C}">
                <a14:useLocalDpi xmlns:a14="http://schemas.microsoft.com/office/drawing/2010/main" val="0"/>
              </a:ext>
            </a:extLst>
          </a:blip>
          <a:srcRect l="1853" t="22285" r="47435" b="7795"/>
          <a:stretch/>
        </p:blipFill>
        <p:spPr bwMode="auto">
          <a:xfrm>
            <a:off x="4440382" y="1676400"/>
            <a:ext cx="4475018" cy="3124200"/>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228600" y="5334000"/>
            <a:ext cx="8763000" cy="523220"/>
          </a:xfrm>
          <a:prstGeom prst="rect">
            <a:avLst/>
          </a:prstGeom>
        </p:spPr>
        <p:txBody>
          <a:bodyPr wrap="square">
            <a:spAutoFit/>
          </a:bodyPr>
          <a:lstStyle/>
          <a:p>
            <a:r>
              <a:rPr lang="en-US" sz="2800" dirty="0">
                <a:hlinkClick r:id="rId4"/>
              </a:rPr>
              <a:t>https://www.choosemyplate.gov/resources/MyPlatePlan</a:t>
            </a:r>
            <a:endParaRPr lang="en-US" sz="2800" dirty="0"/>
          </a:p>
        </p:txBody>
      </p:sp>
    </p:spTree>
    <p:extLst>
      <p:ext uri="{BB962C8B-B14F-4D97-AF65-F5344CB8AC3E}">
        <p14:creationId xmlns:p14="http://schemas.microsoft.com/office/powerpoint/2010/main" val="2355638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162800" cy="1143000"/>
          </a:xfrm>
        </p:spPr>
        <p:txBody>
          <a:bodyPr>
            <a:normAutofit/>
          </a:bodyPr>
          <a:lstStyle/>
          <a:p>
            <a:r>
              <a:rPr lang="en-US" dirty="0"/>
              <a:t>Discipline to Establish Patterns</a:t>
            </a:r>
          </a:p>
        </p:txBody>
      </p:sp>
      <p:sp>
        <p:nvSpPr>
          <p:cNvPr id="3" name="Content Placeholder 2"/>
          <p:cNvSpPr>
            <a:spLocks noGrp="1"/>
          </p:cNvSpPr>
          <p:nvPr>
            <p:ph idx="1"/>
          </p:nvPr>
        </p:nvSpPr>
        <p:spPr>
          <a:xfrm>
            <a:off x="152400" y="2209800"/>
            <a:ext cx="6213763" cy="3810000"/>
          </a:xfrm>
        </p:spPr>
        <p:txBody>
          <a:bodyPr>
            <a:noAutofit/>
          </a:bodyPr>
          <a:lstStyle/>
          <a:p>
            <a:r>
              <a:rPr lang="en-US" sz="2800" dirty="0"/>
              <a:t>To establish a pattern in healthy/healthier eating, an individual must create a sense of discipline. </a:t>
            </a:r>
          </a:p>
          <a:p>
            <a:pPr lvl="1"/>
            <a:r>
              <a:rPr lang="en-US" sz="2400" b="1" dirty="0"/>
              <a:t>Discipline</a:t>
            </a:r>
            <a:r>
              <a:rPr lang="en-US" sz="2400" dirty="0"/>
              <a:t> is learning to be obedient, training oneself to improve on a skill or regimen and stick to it </a:t>
            </a:r>
          </a:p>
          <a:p>
            <a:pPr lvl="1"/>
            <a:r>
              <a:rPr lang="en-US" sz="2400" dirty="0"/>
              <a:t>Research how to safely, effectively, and realistically achieve their desired goal. </a:t>
            </a:r>
          </a:p>
        </p:txBody>
      </p:sp>
      <p:pic>
        <p:nvPicPr>
          <p:cNvPr id="18434" name="Picture 2" descr="good we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2650" y="1914525"/>
            <a:ext cx="302895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68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162800" cy="1143000"/>
          </a:xfrm>
        </p:spPr>
        <p:txBody>
          <a:bodyPr>
            <a:normAutofit/>
          </a:bodyPr>
          <a:lstStyle/>
          <a:p>
            <a:r>
              <a:rPr lang="en-US" dirty="0"/>
              <a:t>Definite Dozen</a:t>
            </a:r>
          </a:p>
        </p:txBody>
      </p:sp>
      <p:sp>
        <p:nvSpPr>
          <p:cNvPr id="3" name="Content Placeholder 2"/>
          <p:cNvSpPr>
            <a:spLocks noGrp="1"/>
          </p:cNvSpPr>
          <p:nvPr>
            <p:ph idx="1"/>
          </p:nvPr>
        </p:nvSpPr>
        <p:spPr>
          <a:xfrm>
            <a:off x="381000" y="1600200"/>
            <a:ext cx="6823364" cy="4953000"/>
          </a:xfrm>
        </p:spPr>
        <p:txBody>
          <a:bodyPr>
            <a:noAutofit/>
          </a:bodyPr>
          <a:lstStyle/>
          <a:p>
            <a:pPr marL="0" indent="0">
              <a:buNone/>
            </a:pPr>
            <a:r>
              <a:rPr lang="en-US" sz="2200" dirty="0"/>
              <a:t>To establish any change in behavior is heavily rooted in psychology. The Definite Dozen, developed by Pat </a:t>
            </a:r>
            <a:r>
              <a:rPr lang="en-US" sz="2200" dirty="0" err="1"/>
              <a:t>Summitt</a:t>
            </a:r>
            <a:r>
              <a:rPr lang="en-US" sz="2200" dirty="0"/>
              <a:t>, is a competitive principle mostly related to sports performance but can be utilized as productive steps to developing a disciplined eating habit pattern.</a:t>
            </a:r>
          </a:p>
          <a:p>
            <a:pPr marL="0" indent="0">
              <a:buNone/>
            </a:pPr>
            <a:endParaRPr lang="en-US" sz="2200" dirty="0"/>
          </a:p>
          <a:p>
            <a:pPr marL="514350" indent="-457200">
              <a:buFont typeface="+mj-lt"/>
              <a:buAutoNum type="arabicPeriod"/>
            </a:pPr>
            <a:r>
              <a:rPr lang="en-US" sz="2000" b="1" dirty="0"/>
              <a:t>Respect yourself and others- </a:t>
            </a:r>
            <a:r>
              <a:rPr lang="en-US" sz="2000" dirty="0"/>
              <a:t>an individual cannot have self-respect without giving respect to others. </a:t>
            </a:r>
          </a:p>
          <a:p>
            <a:pPr marL="514350" indent="-457200">
              <a:buFont typeface="+mj-lt"/>
              <a:buAutoNum type="arabicPeriod"/>
            </a:pPr>
            <a:r>
              <a:rPr lang="en-US" sz="2000" b="1" dirty="0"/>
              <a:t>Take full responsibility</a:t>
            </a:r>
            <a:r>
              <a:rPr lang="en-US" sz="2000" dirty="0"/>
              <a:t>-</a:t>
            </a:r>
            <a:r>
              <a:rPr lang="en-US" sz="2000" b="1" dirty="0"/>
              <a:t> </a:t>
            </a:r>
            <a:r>
              <a:rPr lang="en-US" sz="2000" dirty="0"/>
              <a:t>be candid as possible in accountability, there are no shortcuts to success</a:t>
            </a:r>
          </a:p>
          <a:p>
            <a:pPr marL="512064" marR="0" lvl="0" indent="-457200">
              <a:spcBef>
                <a:spcPts val="24"/>
              </a:spcBef>
              <a:spcAft>
                <a:spcPts val="0"/>
              </a:spcAft>
              <a:buFont typeface="+mj-lt"/>
              <a:buAutoNum type="arabicPeriod"/>
            </a:pPr>
            <a:r>
              <a:rPr lang="en-US" sz="2000" b="1" dirty="0"/>
              <a:t>Develop and demonstrate loyalty-</a:t>
            </a:r>
            <a:r>
              <a:rPr lang="en-US" sz="2000" dirty="0"/>
              <a:t> be loyal to yourself and </a:t>
            </a:r>
            <a:r>
              <a:rPr lang="en-US" sz="2000" dirty="0">
                <a:effectLst/>
                <a:latin typeface="Calibri" panose="020F0502020204030204" pitchFamily="34" charset="0"/>
                <a:ea typeface="Calibri" panose="020F0502020204030204" pitchFamily="34" charset="0"/>
                <a:cs typeface="Times New Roman" panose="02020603050405020304" pitchFamily="18" charset="0"/>
              </a:rPr>
              <a:t>don’t cheat. i.e. in your food journals or diaries. Seek out quality people to be around to support you</a:t>
            </a:r>
          </a:p>
          <a:p>
            <a:pPr marL="457200" lvl="1" indent="0">
              <a:buNone/>
            </a:pPr>
            <a:endParaRPr lang="en-US" sz="2000" dirty="0"/>
          </a:p>
          <a:p>
            <a:pPr marL="0" indent="0">
              <a:buNone/>
            </a:pPr>
            <a:endParaRPr lang="en-US" sz="2000" dirty="0"/>
          </a:p>
        </p:txBody>
      </p:sp>
      <p:pic>
        <p:nvPicPr>
          <p:cNvPr id="21506" name="Picture 2" descr="Bitmoji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4505325"/>
            <a:ext cx="2352675" cy="235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306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162800" cy="1143000"/>
          </a:xfrm>
        </p:spPr>
        <p:txBody>
          <a:bodyPr>
            <a:normAutofit/>
          </a:bodyPr>
          <a:lstStyle/>
          <a:p>
            <a:r>
              <a:rPr lang="en-US" dirty="0"/>
              <a:t>Definite Dozen</a:t>
            </a:r>
          </a:p>
        </p:txBody>
      </p:sp>
      <p:sp>
        <p:nvSpPr>
          <p:cNvPr id="3" name="Content Placeholder 2"/>
          <p:cNvSpPr>
            <a:spLocks noGrp="1"/>
          </p:cNvSpPr>
          <p:nvPr>
            <p:ph idx="1"/>
          </p:nvPr>
        </p:nvSpPr>
        <p:spPr>
          <a:xfrm>
            <a:off x="0" y="1600200"/>
            <a:ext cx="7266709" cy="4953000"/>
          </a:xfrm>
        </p:spPr>
        <p:txBody>
          <a:bodyPr>
            <a:noAutofit/>
          </a:bodyPr>
          <a:lstStyle/>
          <a:p>
            <a:pPr marL="514350" indent="-457200">
              <a:buFont typeface="+mj-lt"/>
              <a:buAutoNum type="arabicPeriod" startAt="4"/>
            </a:pPr>
            <a:r>
              <a:rPr lang="en-US" sz="2000" b="1" dirty="0"/>
              <a:t>Learn to be a good communicator-</a:t>
            </a:r>
            <a:r>
              <a:rPr lang="en-US" sz="2000" dirty="0"/>
              <a:t> listen to input and give honest feedback when it comes to the topics of accolades, discipline, downfalls, struggles, and other accountable factors to a supportive person or group</a:t>
            </a:r>
          </a:p>
          <a:p>
            <a:pPr marL="514350" indent="-457200">
              <a:buFont typeface="+mj-lt"/>
              <a:buAutoNum type="arabicPeriod" startAt="4"/>
            </a:pPr>
            <a:r>
              <a:rPr lang="en-US" sz="2000" b="1" dirty="0"/>
              <a:t>Discipline yourself, so no one has to-</a:t>
            </a:r>
            <a:r>
              <a:rPr lang="en-US" sz="2000" dirty="0"/>
              <a:t> if you have an accountability partner or group be truthful with yourself and them </a:t>
            </a:r>
          </a:p>
          <a:p>
            <a:pPr marL="514350" indent="-457200">
              <a:buFont typeface="+mj-lt"/>
              <a:buAutoNum type="arabicPeriod" startAt="4"/>
            </a:pPr>
            <a:r>
              <a:rPr lang="en-US" sz="2000" b="1" dirty="0"/>
              <a:t>Make hard work your passion-</a:t>
            </a:r>
            <a:r>
              <a:rPr lang="en-US" sz="2000" dirty="0"/>
              <a:t> do the hard stuff first, plan your work &amp; work your plan, do not eat dessert first.</a:t>
            </a:r>
          </a:p>
          <a:p>
            <a:pPr marL="514350" indent="-457200">
              <a:buFont typeface="+mj-lt"/>
              <a:buAutoNum type="arabicPeriod" startAt="4"/>
            </a:pPr>
            <a:r>
              <a:rPr lang="en-US" sz="2000" b="1" dirty="0"/>
              <a:t>Don’t just work hard, work smart-</a:t>
            </a:r>
            <a:r>
              <a:rPr lang="en-US" sz="2000" dirty="0"/>
              <a:t> Focus on your strengths to minimize your weaknesses</a:t>
            </a:r>
          </a:p>
          <a:p>
            <a:pPr marL="514350" indent="-457200">
              <a:buFont typeface="+mj-lt"/>
              <a:buAutoNum type="arabicPeriod" startAt="4"/>
            </a:pPr>
            <a:r>
              <a:rPr lang="en-US" sz="2000" b="1" dirty="0"/>
              <a:t>Put the team before you-</a:t>
            </a:r>
            <a:r>
              <a:rPr lang="en-US" sz="2000" dirty="0"/>
              <a:t> in group success there is individual success. Your team can be family, friends, and champions for you in your life</a:t>
            </a:r>
          </a:p>
          <a:p>
            <a:pPr marL="857250" lvl="2" indent="0">
              <a:buNone/>
            </a:pPr>
            <a:endParaRPr lang="en-US" sz="1200" dirty="0"/>
          </a:p>
          <a:p>
            <a:pPr marL="400050" lvl="1" indent="0">
              <a:buNone/>
            </a:pPr>
            <a:endParaRPr lang="en-US" sz="1600" dirty="0"/>
          </a:p>
        </p:txBody>
      </p:sp>
      <p:pic>
        <p:nvPicPr>
          <p:cNvPr id="20482" name="Picture 2" descr="Back to the gri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0743" y="2098675"/>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teamwo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108575"/>
            <a:ext cx="1520825" cy="152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657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162800" cy="1143000"/>
          </a:xfrm>
        </p:spPr>
        <p:txBody>
          <a:bodyPr>
            <a:normAutofit/>
          </a:bodyPr>
          <a:lstStyle/>
          <a:p>
            <a:r>
              <a:rPr lang="en-US" dirty="0"/>
              <a:t>Definite Dozen</a:t>
            </a:r>
          </a:p>
        </p:txBody>
      </p:sp>
      <p:sp>
        <p:nvSpPr>
          <p:cNvPr id="3" name="Content Placeholder 2"/>
          <p:cNvSpPr>
            <a:spLocks noGrp="1"/>
          </p:cNvSpPr>
          <p:nvPr>
            <p:ph idx="1"/>
          </p:nvPr>
        </p:nvSpPr>
        <p:spPr>
          <a:xfrm>
            <a:off x="76200" y="1752600"/>
            <a:ext cx="7661564" cy="3048000"/>
          </a:xfrm>
        </p:spPr>
        <p:txBody>
          <a:bodyPr>
            <a:noAutofit/>
          </a:bodyPr>
          <a:lstStyle/>
          <a:p>
            <a:pPr marL="914400" lvl="1" indent="-457200">
              <a:buFont typeface="+mj-lt"/>
              <a:buAutoNum type="arabicPeriod" startAt="9"/>
            </a:pPr>
            <a:r>
              <a:rPr lang="en-US" sz="2000" b="1" dirty="0"/>
              <a:t>Make winning an attitude-</a:t>
            </a:r>
            <a:r>
              <a:rPr lang="en-US" sz="2000" dirty="0"/>
              <a:t> positive attitude is a choice</a:t>
            </a:r>
          </a:p>
          <a:p>
            <a:pPr marL="914400" lvl="1" indent="-457200">
              <a:buFont typeface="+mj-lt"/>
              <a:buAutoNum type="arabicPeriod" startAt="9"/>
            </a:pPr>
            <a:r>
              <a:rPr lang="en-US" sz="2000" b="1" dirty="0"/>
              <a:t>Be a competitor-</a:t>
            </a:r>
            <a:r>
              <a:rPr lang="en-US" sz="2000" dirty="0"/>
              <a:t> be the best you that you can be daily. Win!</a:t>
            </a:r>
          </a:p>
          <a:p>
            <a:pPr marL="914400" lvl="1" indent="-457200">
              <a:buFont typeface="+mj-lt"/>
              <a:buAutoNum type="arabicPeriod" startAt="9"/>
            </a:pPr>
            <a:r>
              <a:rPr lang="en-US" sz="2000" b="1" dirty="0"/>
              <a:t>Change is a must-</a:t>
            </a:r>
            <a:r>
              <a:rPr lang="en-US" sz="2000" dirty="0"/>
              <a:t> Push yourself to places you haven’t’ been before</a:t>
            </a:r>
          </a:p>
          <a:p>
            <a:pPr marL="914400" lvl="1" indent="-457200">
              <a:buFont typeface="+mj-lt"/>
              <a:buAutoNum type="arabicPeriod" startAt="9"/>
            </a:pPr>
            <a:r>
              <a:rPr lang="en-US" sz="2000" b="1" dirty="0"/>
              <a:t>Handle success like you handle failure </a:t>
            </a:r>
            <a:r>
              <a:rPr lang="en-US" sz="2000" dirty="0"/>
              <a:t>– you can’t always control what happens, but you can control how you handle it. Learn from failure. Continue to seek new goals</a:t>
            </a:r>
          </a:p>
        </p:txBody>
      </p:sp>
      <p:pic>
        <p:nvPicPr>
          <p:cNvPr id="19458" name="Picture 2" descr="Bitmoji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7856" y="3820732"/>
            <a:ext cx="28956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985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85800"/>
            <a:ext cx="7772400" cy="838200"/>
          </a:xfrm>
        </p:spPr>
        <p:txBody>
          <a:bodyPr/>
          <a:lstStyle/>
          <a:p>
            <a:r>
              <a:rPr lang="en-US" dirty="0"/>
              <a:t>Health &amp; Wellness Agenda</a:t>
            </a:r>
          </a:p>
        </p:txBody>
      </p:sp>
      <p:sp>
        <p:nvSpPr>
          <p:cNvPr id="3" name="Rectangle 1"/>
          <p:cNvSpPr>
            <a:spLocks noGrp="1" noChangeArrowheads="1"/>
          </p:cNvSpPr>
          <p:nvPr>
            <p:ph type="body" idx="1"/>
          </p:nvPr>
        </p:nvSpPr>
        <p:spPr bwMode="auto">
          <a:xfrm>
            <a:off x="304800" y="2703730"/>
            <a:ext cx="86106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937250" algn="r"/>
              </a:tabLst>
              <a:defRPr>
                <a:solidFill>
                  <a:schemeClr val="tx1"/>
                </a:solidFill>
                <a:latin typeface="Arial" panose="020B0604020202020204" pitchFamily="34" charset="0"/>
              </a:defRPr>
            </a:lvl1pPr>
            <a:lvl2pPr eaLnBrk="0" fontAlgn="base" hangingPunct="0">
              <a:spcBef>
                <a:spcPct val="0"/>
              </a:spcBef>
              <a:spcAft>
                <a:spcPct val="0"/>
              </a:spcAft>
              <a:tabLst>
                <a:tab pos="5937250" algn="r"/>
              </a:tabLst>
              <a:defRPr>
                <a:solidFill>
                  <a:schemeClr val="tx1"/>
                </a:solidFill>
                <a:latin typeface="Arial" panose="020B0604020202020204" pitchFamily="34" charset="0"/>
              </a:defRPr>
            </a:lvl2pPr>
            <a:lvl3pPr eaLnBrk="0" fontAlgn="base" hangingPunct="0">
              <a:spcBef>
                <a:spcPct val="0"/>
              </a:spcBef>
              <a:spcAft>
                <a:spcPct val="0"/>
              </a:spcAft>
              <a:tabLst>
                <a:tab pos="5937250" algn="r"/>
              </a:tabLst>
              <a:defRPr>
                <a:solidFill>
                  <a:schemeClr val="tx1"/>
                </a:solidFill>
                <a:latin typeface="Arial" panose="020B0604020202020204" pitchFamily="34" charset="0"/>
              </a:defRPr>
            </a:lvl3pPr>
            <a:lvl4pPr eaLnBrk="0" fontAlgn="base" hangingPunct="0">
              <a:spcBef>
                <a:spcPct val="0"/>
              </a:spcBef>
              <a:spcAft>
                <a:spcPct val="0"/>
              </a:spcAft>
              <a:tabLst>
                <a:tab pos="5937250" algn="r"/>
              </a:tabLst>
              <a:defRPr>
                <a:solidFill>
                  <a:schemeClr val="tx1"/>
                </a:solidFill>
                <a:latin typeface="Arial" panose="020B0604020202020204" pitchFamily="34" charset="0"/>
              </a:defRPr>
            </a:lvl4pPr>
            <a:lvl5pPr eaLnBrk="0" fontAlgn="base" hangingPunct="0">
              <a:spcBef>
                <a:spcPct val="0"/>
              </a:spcBef>
              <a:spcAft>
                <a:spcPct val="0"/>
              </a:spcAft>
              <a:tabLst>
                <a:tab pos="5937250" algn="r"/>
              </a:tabLst>
              <a:defRPr>
                <a:solidFill>
                  <a:schemeClr val="tx1"/>
                </a:solidFill>
                <a:latin typeface="Arial" panose="020B0604020202020204" pitchFamily="34" charset="0"/>
              </a:defRPr>
            </a:lvl5pPr>
            <a:lvl6pPr eaLnBrk="0" fontAlgn="base" hangingPunct="0">
              <a:spcBef>
                <a:spcPct val="0"/>
              </a:spcBef>
              <a:spcAft>
                <a:spcPct val="0"/>
              </a:spcAft>
              <a:tabLst>
                <a:tab pos="5937250" algn="r"/>
              </a:tabLst>
              <a:defRPr>
                <a:solidFill>
                  <a:schemeClr val="tx1"/>
                </a:solidFill>
                <a:latin typeface="Arial" panose="020B0604020202020204" pitchFamily="34" charset="0"/>
              </a:defRPr>
            </a:lvl6pPr>
            <a:lvl7pPr eaLnBrk="0" fontAlgn="base" hangingPunct="0">
              <a:spcBef>
                <a:spcPct val="0"/>
              </a:spcBef>
              <a:spcAft>
                <a:spcPct val="0"/>
              </a:spcAft>
              <a:tabLst>
                <a:tab pos="5937250" algn="r"/>
              </a:tabLst>
              <a:defRPr>
                <a:solidFill>
                  <a:schemeClr val="tx1"/>
                </a:solidFill>
                <a:latin typeface="Arial" panose="020B0604020202020204" pitchFamily="34" charset="0"/>
              </a:defRPr>
            </a:lvl7pPr>
            <a:lvl8pPr eaLnBrk="0" fontAlgn="base" hangingPunct="0">
              <a:spcBef>
                <a:spcPct val="0"/>
              </a:spcBef>
              <a:spcAft>
                <a:spcPct val="0"/>
              </a:spcAft>
              <a:tabLst>
                <a:tab pos="5937250" algn="r"/>
              </a:tabLst>
              <a:defRPr>
                <a:solidFill>
                  <a:schemeClr val="tx1"/>
                </a:solidFill>
                <a:latin typeface="Arial" panose="020B0604020202020204" pitchFamily="34" charset="0"/>
              </a:defRPr>
            </a:lvl8pPr>
            <a:lvl9pPr eaLnBrk="0" fontAlgn="base" hangingPunct="0">
              <a:spcBef>
                <a:spcPct val="0"/>
              </a:spcBef>
              <a:spcAft>
                <a:spcPct val="0"/>
              </a:spcAft>
              <a:tabLst>
                <a:tab pos="593725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2800" b="0" i="0"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hlinkClick r:id="rId2" action="ppaction://hlinksldjump"/>
              </a:rPr>
              <a:t>B1. Caloric Requirements For Moderately Active Lifestyle</a:t>
            </a:r>
            <a:endParaRPr kumimoji="0" lang="en-US" altLang="en-US" sz="280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2800" b="0" i="0"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hlinkClick r:id="rId3" action="ppaction://hlinksldjump"/>
              </a:rPr>
              <a:t>B2. Healthy Eating Patterns For A Cadet Requirement</a:t>
            </a:r>
            <a:endParaRPr kumimoji="0" lang="en-US" altLang="en-US" sz="280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2800" b="0" i="0"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hlinkClick r:id="rId4" action="ppaction://hlinksldjump"/>
              </a:rPr>
              <a:t>B3. Reading Nutrition Labels</a:t>
            </a:r>
            <a:endParaRPr kumimoji="0" lang="en-US" altLang="en-US" sz="280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2800" b="0" i="0"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hlinkClick r:id="rId5" action="ppaction://hlinksldjump"/>
              </a:rPr>
              <a:t>B4. Fad Diets, Supplements, Preservatives</a:t>
            </a:r>
            <a:endParaRPr kumimoji="0" lang="en-US" altLang="en-US" sz="280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2800" b="0" i="0"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hlinkClick r:id="rId6" action="ppaction://hlinksldjump"/>
              </a:rPr>
              <a:t>B5. Nutrition For PT Tests, Competitions, And Fitness Tests</a:t>
            </a:r>
            <a:endParaRPr kumimoji="0" lang="en-US" altLang="en-US" sz="280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2800" b="0" i="0"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hlinkClick r:id="rId7" action="ppaction://hlinksldjump"/>
              </a:rPr>
              <a:t>B6. Hydration</a:t>
            </a:r>
            <a:endParaRPr kumimoji="0" lang="en-US" altLang="en-US" sz="2800" b="0" i="0" strike="noStrike" cap="none" normalizeH="0" baseline="0" dirty="0">
              <a:ln>
                <a:noFill/>
              </a:ln>
              <a:effectLst/>
            </a:endParaRPr>
          </a:p>
        </p:txBody>
      </p:sp>
    </p:spTree>
    <p:extLst>
      <p:ext uri="{BB962C8B-B14F-4D97-AF65-F5344CB8AC3E}">
        <p14:creationId xmlns:p14="http://schemas.microsoft.com/office/powerpoint/2010/main" val="4003130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162800" cy="1143000"/>
          </a:xfrm>
        </p:spPr>
        <p:txBody>
          <a:bodyPr>
            <a:normAutofit/>
          </a:bodyPr>
          <a:lstStyle/>
          <a:p>
            <a:r>
              <a:rPr lang="en-US" dirty="0"/>
              <a:t>Reinforcement</a:t>
            </a:r>
          </a:p>
        </p:txBody>
      </p:sp>
      <p:sp>
        <p:nvSpPr>
          <p:cNvPr id="3" name="Content Placeholder 2"/>
          <p:cNvSpPr>
            <a:spLocks noGrp="1"/>
          </p:cNvSpPr>
          <p:nvPr>
            <p:ph idx="1"/>
          </p:nvPr>
        </p:nvSpPr>
        <p:spPr>
          <a:xfrm>
            <a:off x="0" y="1752600"/>
            <a:ext cx="8915400" cy="4953000"/>
          </a:xfrm>
        </p:spPr>
        <p:txBody>
          <a:bodyPr>
            <a:noAutofit/>
          </a:bodyPr>
          <a:lstStyle/>
          <a:p>
            <a:pPr marL="285750"/>
            <a:r>
              <a:rPr lang="en-US" sz="2200" dirty="0"/>
              <a:t>The </a:t>
            </a:r>
            <a:r>
              <a:rPr lang="en-US" sz="2200" i="1" dirty="0"/>
              <a:t>why </a:t>
            </a:r>
            <a:r>
              <a:rPr lang="en-US" sz="2200" dirty="0"/>
              <a:t>to institute positive eating patterns is following the principles of reinforcement</a:t>
            </a:r>
          </a:p>
          <a:p>
            <a:pPr marL="285750"/>
            <a:r>
              <a:rPr lang="en-US" sz="2200" dirty="0"/>
              <a:t>The </a:t>
            </a:r>
            <a:r>
              <a:rPr lang="en-US" sz="2200" b="1" dirty="0"/>
              <a:t>principle of reinforcement</a:t>
            </a:r>
            <a:r>
              <a:rPr lang="en-US" sz="2200" dirty="0"/>
              <a:t> is rooted in rewards and punishments for doing an action correctly. If you achieve a goal, give yourself a (non-food) reward to celebrate. If you fail to achieve a goal, continue working until you eventually reach it. This is called </a:t>
            </a:r>
            <a:r>
              <a:rPr lang="en-US" sz="2200" i="1" dirty="0"/>
              <a:t>positive</a:t>
            </a:r>
            <a:r>
              <a:rPr lang="en-US" sz="2200" dirty="0"/>
              <a:t> and </a:t>
            </a:r>
            <a:r>
              <a:rPr lang="en-US" sz="2200" i="1" dirty="0"/>
              <a:t>negative reinforcement</a:t>
            </a:r>
            <a:r>
              <a:rPr lang="en-US" sz="2200" dirty="0"/>
              <a:t>.</a:t>
            </a:r>
          </a:p>
          <a:p>
            <a:pPr marL="285750"/>
            <a:r>
              <a:rPr lang="en-US" sz="2200" dirty="0"/>
              <a:t>Punishment is related to reinforcement. You might punish yourself by denying a pleasurable event when you fail to reach your goal</a:t>
            </a:r>
            <a:endParaRPr lang="en-US" sz="1800" dirty="0"/>
          </a:p>
        </p:txBody>
      </p:sp>
      <p:pic>
        <p:nvPicPr>
          <p:cNvPr id="5" name="Picture 4" descr="A picture containing computer&#10;&#10;Description automatically generated">
            <a:extLst>
              <a:ext uri="{FF2B5EF4-FFF2-40B4-BE49-F238E27FC236}">
                <a16:creationId xmlns:a16="http://schemas.microsoft.com/office/drawing/2014/main" id="{E454B874-79AC-4AF2-AEBB-1258CF1F774D}"/>
              </a:ext>
            </a:extLst>
          </p:cNvPr>
          <p:cNvPicPr>
            <a:picLocks noChangeAspect="1"/>
          </p:cNvPicPr>
          <p:nvPr/>
        </p:nvPicPr>
        <p:blipFill rotWithShape="1">
          <a:blip r:embed="rId2">
            <a:extLst>
              <a:ext uri="{28A0092B-C50C-407E-A947-70E740481C1C}">
                <a14:useLocalDpi xmlns:a14="http://schemas.microsoft.com/office/drawing/2010/main" val="0"/>
              </a:ext>
            </a:extLst>
          </a:blip>
          <a:srcRect r="26687" b="50000"/>
          <a:stretch/>
        </p:blipFill>
        <p:spPr>
          <a:xfrm>
            <a:off x="2671762" y="4761633"/>
            <a:ext cx="3800475" cy="1943967"/>
          </a:xfrm>
          <a:prstGeom prst="rect">
            <a:avLst/>
          </a:prstGeom>
        </p:spPr>
      </p:pic>
    </p:spTree>
    <p:extLst>
      <p:ext uri="{BB962C8B-B14F-4D97-AF65-F5344CB8AC3E}">
        <p14:creationId xmlns:p14="http://schemas.microsoft.com/office/powerpoint/2010/main" val="81169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7772400" cy="1362075"/>
          </a:xfrm>
        </p:spPr>
        <p:txBody>
          <a:bodyPr/>
          <a:lstStyle/>
          <a:p>
            <a:r>
              <a:rPr lang="en-US" dirty="0"/>
              <a:t>Check On Understanding</a:t>
            </a:r>
          </a:p>
        </p:txBody>
      </p:sp>
      <p:sp>
        <p:nvSpPr>
          <p:cNvPr id="3" name="Text Placeholder 2"/>
          <p:cNvSpPr>
            <a:spLocks noGrp="1"/>
          </p:cNvSpPr>
          <p:nvPr>
            <p:ph type="body" idx="1"/>
          </p:nvPr>
        </p:nvSpPr>
        <p:spPr>
          <a:xfrm>
            <a:off x="2743201" y="2634018"/>
            <a:ext cx="5943599" cy="2395182"/>
          </a:xfrm>
        </p:spPr>
        <p:txBody>
          <a:bodyPr anchor="t">
            <a:normAutofit fontScale="92500" lnSpcReduction="20000"/>
          </a:bodyPr>
          <a:lstStyle/>
          <a:p>
            <a:pPr marL="457200" lvl="0" indent="-457200">
              <a:buFont typeface="+mj-lt"/>
              <a:buAutoNum type="arabicPeriod"/>
            </a:pPr>
            <a:r>
              <a:rPr lang="en-US" sz="2400" dirty="0">
                <a:solidFill>
                  <a:schemeClr val="tx1"/>
                </a:solidFill>
              </a:rPr>
              <a:t>Name the CDC three-stage slogan</a:t>
            </a:r>
          </a:p>
          <a:p>
            <a:pPr marL="457200" lvl="0" indent="-457200">
              <a:buFont typeface="+mj-lt"/>
              <a:buAutoNum type="arabicPeriod"/>
            </a:pPr>
            <a:r>
              <a:rPr lang="en-US" sz="2400" dirty="0">
                <a:solidFill>
                  <a:schemeClr val="tx1"/>
                </a:solidFill>
              </a:rPr>
              <a:t>Changing pattern of eating healthy is an easy task for everyone (T/F)</a:t>
            </a:r>
          </a:p>
          <a:p>
            <a:pPr marL="457200" lvl="0" indent="-457200">
              <a:buFont typeface="+mj-lt"/>
              <a:buAutoNum type="arabicPeriod"/>
            </a:pPr>
            <a:r>
              <a:rPr lang="en-US" sz="2400" dirty="0" err="1">
                <a:solidFill>
                  <a:schemeClr val="tx1"/>
                </a:solidFill>
              </a:rPr>
              <a:t>ChooseMyPlate</a:t>
            </a:r>
            <a:r>
              <a:rPr lang="en-US" sz="2400" dirty="0">
                <a:solidFill>
                  <a:schemeClr val="tx1"/>
                </a:solidFill>
              </a:rPr>
              <a:t> is a costly resource for changing eating patterns (Yes/No)</a:t>
            </a:r>
          </a:p>
          <a:p>
            <a:pPr marL="457200" indent="-457200">
              <a:buFont typeface="+mj-lt"/>
              <a:buAutoNum type="arabicPeriod"/>
            </a:pPr>
            <a:r>
              <a:rPr lang="en-US" sz="2400" dirty="0">
                <a:solidFill>
                  <a:schemeClr val="tx1"/>
                </a:solidFill>
              </a:rPr>
              <a:t>What trait is key to establishing patterns in healthier eating?</a:t>
            </a:r>
          </a:p>
          <a:p>
            <a:pPr marL="457200" lvl="0" indent="-457200">
              <a:buFont typeface="+mj-lt"/>
              <a:buAutoNum type="arabicPeriod"/>
            </a:pPr>
            <a:endParaRPr lang="en-US" sz="2400" dirty="0">
              <a:solidFill>
                <a:schemeClr val="tx1"/>
              </a:solidFill>
            </a:endParaRPr>
          </a:p>
          <a:p>
            <a:endParaRPr lang="en-US" dirty="0"/>
          </a:p>
        </p:txBody>
      </p:sp>
      <p:pic>
        <p:nvPicPr>
          <p:cNvPr id="4098" name="Picture 2" descr="Image result for understanding"/>
          <p:cNvPicPr>
            <a:picLocks noChangeAspect="1" noChangeArrowheads="1"/>
          </p:cNvPicPr>
          <p:nvPr/>
        </p:nvPicPr>
        <p:blipFill rotWithShape="1">
          <a:blip r:embed="rId2">
            <a:extLst>
              <a:ext uri="{28A0092B-C50C-407E-A947-70E740481C1C}">
                <a14:useLocalDpi xmlns:a14="http://schemas.microsoft.com/office/drawing/2010/main" val="0"/>
              </a:ext>
            </a:extLst>
          </a:blip>
          <a:srcRect l="29392" r="28440"/>
          <a:stretch/>
        </p:blipFill>
        <p:spPr bwMode="auto">
          <a:xfrm>
            <a:off x="228600" y="2262544"/>
            <a:ext cx="2514601" cy="2623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215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457200"/>
            <a:ext cx="7772400" cy="1362075"/>
          </a:xfrm>
        </p:spPr>
        <p:txBody>
          <a:bodyPr>
            <a:normAutofit/>
          </a:bodyPr>
          <a:lstStyle/>
          <a:p>
            <a:r>
              <a:rPr lang="en-US" dirty="0"/>
              <a:t>Nutrition FOR THE CADET: Reading Nutrition Labels</a:t>
            </a:r>
          </a:p>
        </p:txBody>
      </p:sp>
      <p:sp>
        <p:nvSpPr>
          <p:cNvPr id="5" name="Text Placeholder 4"/>
          <p:cNvSpPr>
            <a:spLocks noGrp="1"/>
          </p:cNvSpPr>
          <p:nvPr>
            <p:ph type="body" idx="1"/>
          </p:nvPr>
        </p:nvSpPr>
        <p:spPr>
          <a:xfrm>
            <a:off x="152400" y="1834060"/>
            <a:ext cx="8242069" cy="4267200"/>
          </a:xfrm>
        </p:spPr>
        <p:txBody>
          <a:bodyPr>
            <a:normAutofit/>
          </a:bodyPr>
          <a:lstStyle/>
          <a:p>
            <a:r>
              <a:rPr lang="en-US" sz="2400" dirty="0">
                <a:solidFill>
                  <a:schemeClr val="tx1"/>
                </a:solidFill>
              </a:rPr>
              <a:t>Objectives:</a:t>
            </a:r>
          </a:p>
          <a:p>
            <a:r>
              <a:rPr lang="en-US" sz="2400" dirty="0">
                <a:solidFill>
                  <a:schemeClr val="tx1"/>
                </a:solidFill>
              </a:rPr>
              <a:t>Cadets will be able to</a:t>
            </a:r>
          </a:p>
          <a:p>
            <a:pPr marL="342900" indent="-342900">
              <a:buFont typeface="Arial" panose="020B0604020202020204" pitchFamily="34" charset="0"/>
              <a:buChar char="•"/>
            </a:pPr>
            <a:r>
              <a:rPr lang="en-US" sz="2400" dirty="0">
                <a:solidFill>
                  <a:schemeClr val="tx1"/>
                </a:solidFill>
              </a:rPr>
              <a:t>Define each indicator found on labels  and what information each of the 6 indicators holds</a:t>
            </a:r>
          </a:p>
          <a:p>
            <a:endParaRPr lang="en-US" sz="2400" dirty="0">
              <a:solidFill>
                <a:schemeClr val="tx1"/>
              </a:solidFill>
            </a:endParaRPr>
          </a:p>
          <a:p>
            <a:r>
              <a:rPr lang="en-US" sz="2400" dirty="0">
                <a:solidFill>
                  <a:schemeClr val="tx1"/>
                </a:solidFill>
              </a:rPr>
              <a:t>Essential Question:</a:t>
            </a:r>
          </a:p>
          <a:p>
            <a:r>
              <a:rPr lang="en-US" sz="2400" dirty="0">
                <a:solidFill>
                  <a:schemeClr val="tx1"/>
                </a:solidFill>
              </a:rPr>
              <a:t>How to read food labels correctly to plan accordingly</a:t>
            </a:r>
          </a:p>
        </p:txBody>
      </p:sp>
    </p:spTree>
    <p:extLst>
      <p:ext uri="{BB962C8B-B14F-4D97-AF65-F5344CB8AC3E}">
        <p14:creationId xmlns:p14="http://schemas.microsoft.com/office/powerpoint/2010/main" val="4173500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Reading Nutrition Labels</a:t>
            </a:r>
          </a:p>
        </p:txBody>
      </p:sp>
      <p:sp>
        <p:nvSpPr>
          <p:cNvPr id="3" name="Content Placeholder 2"/>
          <p:cNvSpPr>
            <a:spLocks noGrp="1"/>
          </p:cNvSpPr>
          <p:nvPr>
            <p:ph idx="1"/>
          </p:nvPr>
        </p:nvSpPr>
        <p:spPr>
          <a:xfrm>
            <a:off x="76200" y="1600200"/>
            <a:ext cx="8915400" cy="5029200"/>
          </a:xfrm>
        </p:spPr>
        <p:txBody>
          <a:bodyPr>
            <a:noAutofit/>
          </a:bodyPr>
          <a:lstStyle/>
          <a:p>
            <a:r>
              <a:rPr lang="en-US" sz="2000" dirty="0"/>
              <a:t>Nutrition labels in common terms are </a:t>
            </a:r>
            <a:r>
              <a:rPr lang="en-US" sz="2000" b="1" dirty="0"/>
              <a:t>food labels</a:t>
            </a:r>
            <a:r>
              <a:rPr lang="en-US" sz="2000" dirty="0"/>
              <a:t>, nutritional information that appears in the food that is packaged that is regulated by the United States of Department of Agriculture (USDA). </a:t>
            </a:r>
          </a:p>
          <a:p>
            <a:pPr lvl="1"/>
            <a:r>
              <a:rPr lang="en-US" sz="1800" b="1" dirty="0"/>
              <a:t>Servings</a:t>
            </a:r>
            <a:r>
              <a:rPr lang="en-US" sz="1800" dirty="0"/>
              <a:t> are the number of servings that the serving size is and how many servings per container. </a:t>
            </a:r>
          </a:p>
          <a:p>
            <a:pPr lvl="1"/>
            <a:r>
              <a:rPr lang="en-US" sz="1800" b="1" dirty="0"/>
              <a:t>Calories</a:t>
            </a:r>
            <a:r>
              <a:rPr lang="en-US" sz="1800" dirty="0"/>
              <a:t> category breaks down how many calories the serving is and usually how many calories are from fat. </a:t>
            </a:r>
          </a:p>
          <a:p>
            <a:pPr lvl="1"/>
            <a:r>
              <a:rPr lang="en-US" sz="1800" b="1" dirty="0"/>
              <a:t>Nutrients that should be limited</a:t>
            </a:r>
            <a:r>
              <a:rPr lang="en-US" sz="1800" dirty="0"/>
              <a:t> section are comprised of written in percentages of the daily value, these usually include total fat, saturated fat, trans-fat, cholesterol, and sodium percentages.</a:t>
            </a:r>
            <a:r>
              <a:rPr lang="en-US" sz="1800" b="1" dirty="0"/>
              <a:t> </a:t>
            </a:r>
          </a:p>
          <a:p>
            <a:pPr lvl="1"/>
            <a:r>
              <a:rPr lang="en-US" sz="1800" b="1" dirty="0"/>
              <a:t>Carbohydrate and protein </a:t>
            </a:r>
            <a:r>
              <a:rPr lang="en-US" sz="1800" dirty="0"/>
              <a:t>sections guided by the daily percentages values include fiber, sugars, proteins, and total carbohydrate quantities. </a:t>
            </a:r>
          </a:p>
          <a:p>
            <a:pPr lvl="1"/>
            <a:r>
              <a:rPr lang="en-US" sz="1800" b="1" dirty="0"/>
              <a:t>Micronutrients </a:t>
            </a:r>
            <a:r>
              <a:rPr lang="en-US" sz="1800" dirty="0"/>
              <a:t>specify the percentages of vitamins and minerals. </a:t>
            </a:r>
          </a:p>
          <a:p>
            <a:pPr lvl="1"/>
            <a:r>
              <a:rPr lang="en-US" sz="1800" dirty="0"/>
              <a:t>Footnote</a:t>
            </a:r>
            <a:r>
              <a:rPr lang="en-US" sz="1800" b="1" dirty="0"/>
              <a:t> </a:t>
            </a:r>
            <a:r>
              <a:rPr lang="en-US" sz="1800" dirty="0"/>
              <a:t>gives the variance of the difference of percentages based on a 2,000 calorie and 2,500 calorie diets to try to give as much information and specification as possible</a:t>
            </a:r>
          </a:p>
        </p:txBody>
      </p:sp>
    </p:spTree>
    <p:extLst>
      <p:ext uri="{BB962C8B-B14F-4D97-AF65-F5344CB8AC3E}">
        <p14:creationId xmlns:p14="http://schemas.microsoft.com/office/powerpoint/2010/main" val="119352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162800" cy="1143000"/>
          </a:xfrm>
        </p:spPr>
        <p:txBody>
          <a:bodyPr anchor="ctr">
            <a:normAutofit/>
          </a:bodyPr>
          <a:lstStyle/>
          <a:p>
            <a:r>
              <a:rPr lang="en-US" dirty="0"/>
              <a:t>Reading Nutrition Labels</a:t>
            </a:r>
          </a:p>
        </p:txBody>
      </p:sp>
      <p:pic>
        <p:nvPicPr>
          <p:cNvPr id="6" name="Picture 5" descr="Sample Label for Frozen Lasagna">
            <a:extLst>
              <a:ext uri="{FF2B5EF4-FFF2-40B4-BE49-F238E27FC236}">
                <a16:creationId xmlns:a16="http://schemas.microsoft.com/office/drawing/2014/main" id="{CEB7CEB4-F481-4374-8A83-3A08DF5BE9A7}"/>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1143000" y="1477962"/>
            <a:ext cx="7650709" cy="5105400"/>
          </a:xfrm>
          <a:prstGeom prst="rect">
            <a:avLst/>
          </a:prstGeom>
          <a:noFill/>
          <a:ln>
            <a:noFill/>
          </a:ln>
        </p:spPr>
      </p:pic>
    </p:spTree>
    <p:extLst>
      <p:ext uri="{BB962C8B-B14F-4D97-AF65-F5344CB8AC3E}">
        <p14:creationId xmlns:p14="http://schemas.microsoft.com/office/powerpoint/2010/main" val="2567979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0FE24-BD69-465D-8D99-04A4DBA49A4E}"/>
              </a:ext>
            </a:extLst>
          </p:cNvPr>
          <p:cNvSpPr>
            <a:spLocks noGrp="1"/>
          </p:cNvSpPr>
          <p:nvPr>
            <p:ph type="title"/>
          </p:nvPr>
        </p:nvSpPr>
        <p:spPr/>
        <p:txBody>
          <a:bodyPr/>
          <a:lstStyle/>
          <a:p>
            <a:r>
              <a:rPr lang="en-US" dirty="0"/>
              <a:t>Serving Information</a:t>
            </a:r>
          </a:p>
        </p:txBody>
      </p:sp>
      <p:sp>
        <p:nvSpPr>
          <p:cNvPr id="3" name="Content Placeholder 2">
            <a:extLst>
              <a:ext uri="{FF2B5EF4-FFF2-40B4-BE49-F238E27FC236}">
                <a16:creationId xmlns:a16="http://schemas.microsoft.com/office/drawing/2014/main" id="{44395FD7-ADE2-4176-A249-EEB0EB6A0A47}"/>
              </a:ext>
            </a:extLst>
          </p:cNvPr>
          <p:cNvSpPr>
            <a:spLocks noGrp="1"/>
          </p:cNvSpPr>
          <p:nvPr>
            <p:ph idx="1"/>
          </p:nvPr>
        </p:nvSpPr>
        <p:spPr>
          <a:xfrm>
            <a:off x="457200" y="1600200"/>
            <a:ext cx="8229600" cy="1352869"/>
          </a:xfrm>
        </p:spPr>
        <p:txBody>
          <a:bodyPr/>
          <a:lstStyle/>
          <a:p>
            <a:r>
              <a:rPr lang="en-US" dirty="0"/>
              <a:t>Number of Servings</a:t>
            </a:r>
          </a:p>
          <a:p>
            <a:r>
              <a:rPr lang="en-US" dirty="0"/>
              <a:t>Size of servings</a:t>
            </a:r>
          </a:p>
        </p:txBody>
      </p:sp>
      <p:pic>
        <p:nvPicPr>
          <p:cNvPr id="4" name="Picture 3" descr="Serving Size Sample Label">
            <a:extLst>
              <a:ext uri="{FF2B5EF4-FFF2-40B4-BE49-F238E27FC236}">
                <a16:creationId xmlns:a16="http://schemas.microsoft.com/office/drawing/2014/main" id="{EB0EED9F-91EC-42DB-828A-3D962DCBB39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971870"/>
            <a:ext cx="4876800" cy="1866122"/>
          </a:xfrm>
          <a:prstGeom prst="rect">
            <a:avLst/>
          </a:prstGeom>
          <a:noFill/>
          <a:ln>
            <a:noFill/>
          </a:ln>
        </p:spPr>
      </p:pic>
    </p:spTree>
    <p:extLst>
      <p:ext uri="{BB962C8B-B14F-4D97-AF65-F5344CB8AC3E}">
        <p14:creationId xmlns:p14="http://schemas.microsoft.com/office/powerpoint/2010/main" val="2210397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76C5A5-7C35-460E-ACE1-996F66AE54BD}"/>
              </a:ext>
            </a:extLst>
          </p:cNvPr>
          <p:cNvSpPr>
            <a:spLocks noGrp="1"/>
          </p:cNvSpPr>
          <p:nvPr>
            <p:ph type="title"/>
          </p:nvPr>
        </p:nvSpPr>
        <p:spPr/>
        <p:txBody>
          <a:bodyPr/>
          <a:lstStyle/>
          <a:p>
            <a:r>
              <a:rPr lang="en-US" dirty="0"/>
              <a:t>Calories</a:t>
            </a:r>
          </a:p>
        </p:txBody>
      </p:sp>
      <p:sp>
        <p:nvSpPr>
          <p:cNvPr id="5" name="Content Placeholder 4">
            <a:extLst>
              <a:ext uri="{FF2B5EF4-FFF2-40B4-BE49-F238E27FC236}">
                <a16:creationId xmlns:a16="http://schemas.microsoft.com/office/drawing/2014/main" id="{D811E025-6218-4EA3-BD54-4AADDDB0DBED}"/>
              </a:ext>
            </a:extLst>
          </p:cNvPr>
          <p:cNvSpPr>
            <a:spLocks noGrp="1"/>
          </p:cNvSpPr>
          <p:nvPr>
            <p:ph idx="1"/>
          </p:nvPr>
        </p:nvSpPr>
        <p:spPr>
          <a:xfrm>
            <a:off x="457200" y="1600201"/>
            <a:ext cx="8229600" cy="1981200"/>
          </a:xfrm>
        </p:spPr>
        <p:txBody>
          <a:bodyPr/>
          <a:lstStyle/>
          <a:p>
            <a:r>
              <a:rPr lang="en-US" dirty="0"/>
              <a:t>How many calories per serving</a:t>
            </a:r>
          </a:p>
          <a:p>
            <a:r>
              <a:rPr lang="en-US" dirty="0"/>
              <a:t>Learn your estimated calorie requirements at:</a:t>
            </a:r>
          </a:p>
          <a:p>
            <a:pPr marL="0" indent="0" algn="ctr">
              <a:buNone/>
            </a:pPr>
            <a:r>
              <a:rPr lang="en-US" sz="1800" u="sng" dirty="0">
                <a:solidFill>
                  <a:srgbClr val="007CBA"/>
                </a:solidFill>
                <a:effectLst/>
                <a:latin typeface="Calibri" panose="020F0502020204030204" pitchFamily="34" charset="0"/>
                <a:ea typeface="Times New Roman" panose="02020603050405020304" pitchFamily="18" charset="0"/>
                <a:hlinkClick r:id="rId2"/>
              </a:rPr>
              <a:t>https://www.choosemyplate.gov/resources/MyPlatePlan</a:t>
            </a:r>
            <a:endParaRPr lang="en-US" sz="1800" u="sng" dirty="0">
              <a:solidFill>
                <a:srgbClr val="007CBA"/>
              </a:solidFill>
              <a:effectLst/>
              <a:latin typeface="Calibri" panose="020F0502020204030204" pitchFamily="34" charset="0"/>
              <a:ea typeface="Times New Roman" panose="02020603050405020304" pitchFamily="18" charset="0"/>
            </a:endParaRPr>
          </a:p>
          <a:p>
            <a:pPr marL="0" indent="0">
              <a:buNone/>
            </a:pPr>
            <a:endParaRPr lang="en-US" dirty="0"/>
          </a:p>
        </p:txBody>
      </p:sp>
      <p:pic>
        <p:nvPicPr>
          <p:cNvPr id="6" name="Picture 5" descr="Calories Sample Label">
            <a:extLst>
              <a:ext uri="{FF2B5EF4-FFF2-40B4-BE49-F238E27FC236}">
                <a16:creationId xmlns:a16="http://schemas.microsoft.com/office/drawing/2014/main" id="{67A5650A-3FFC-4A54-8556-27DEFA0C2F5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649855" y="3429000"/>
            <a:ext cx="3844290" cy="1471410"/>
          </a:xfrm>
          <a:prstGeom prst="rect">
            <a:avLst/>
          </a:prstGeom>
          <a:noFill/>
          <a:ln>
            <a:noFill/>
          </a:ln>
        </p:spPr>
      </p:pic>
    </p:spTree>
    <p:extLst>
      <p:ext uri="{BB962C8B-B14F-4D97-AF65-F5344CB8AC3E}">
        <p14:creationId xmlns:p14="http://schemas.microsoft.com/office/powerpoint/2010/main" val="862948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D21B3-A1DB-4D7E-873C-E1B1D8C0235A}"/>
              </a:ext>
            </a:extLst>
          </p:cNvPr>
          <p:cNvSpPr>
            <a:spLocks noGrp="1"/>
          </p:cNvSpPr>
          <p:nvPr>
            <p:ph type="title"/>
          </p:nvPr>
        </p:nvSpPr>
        <p:spPr>
          <a:xfrm>
            <a:off x="1134687" y="274638"/>
            <a:ext cx="6858000" cy="1143000"/>
          </a:xfrm>
        </p:spPr>
        <p:txBody>
          <a:bodyPr anchor="ctr">
            <a:normAutofit/>
          </a:bodyPr>
          <a:lstStyle/>
          <a:p>
            <a:r>
              <a:rPr lang="en-US" dirty="0"/>
              <a:t>Nutrition</a:t>
            </a:r>
          </a:p>
        </p:txBody>
      </p:sp>
      <p:sp>
        <p:nvSpPr>
          <p:cNvPr id="3" name="Content Placeholder 2">
            <a:extLst>
              <a:ext uri="{FF2B5EF4-FFF2-40B4-BE49-F238E27FC236}">
                <a16:creationId xmlns:a16="http://schemas.microsoft.com/office/drawing/2014/main" id="{138BC29C-5A7C-4483-A57D-DCB3E6982501}"/>
              </a:ext>
            </a:extLst>
          </p:cNvPr>
          <p:cNvSpPr>
            <a:spLocks noGrp="1"/>
          </p:cNvSpPr>
          <p:nvPr>
            <p:ph sz="half" idx="1"/>
          </p:nvPr>
        </p:nvSpPr>
        <p:spPr>
          <a:xfrm>
            <a:off x="394369" y="1752600"/>
            <a:ext cx="4038600" cy="4525961"/>
          </a:xfrm>
        </p:spPr>
        <p:txBody>
          <a:bodyPr>
            <a:normAutofit fontScale="92500" lnSpcReduction="10000"/>
          </a:bodyPr>
          <a:lstStyle/>
          <a:p>
            <a:r>
              <a:rPr lang="en-US" dirty="0"/>
              <a:t>Nutrients to get less of:</a:t>
            </a:r>
          </a:p>
          <a:p>
            <a:pPr lvl="1"/>
            <a:r>
              <a:rPr lang="en-US" sz="2800" dirty="0"/>
              <a:t>Saturated Fat</a:t>
            </a:r>
          </a:p>
          <a:p>
            <a:pPr lvl="1"/>
            <a:r>
              <a:rPr lang="en-US" sz="2800" dirty="0"/>
              <a:t>Sodium</a:t>
            </a:r>
          </a:p>
          <a:p>
            <a:pPr lvl="1"/>
            <a:r>
              <a:rPr lang="en-US" sz="2800" dirty="0"/>
              <a:t>Added Sugars</a:t>
            </a:r>
          </a:p>
          <a:p>
            <a:r>
              <a:rPr lang="en-US" dirty="0"/>
              <a:t>Nutrients to get more of</a:t>
            </a:r>
          </a:p>
          <a:p>
            <a:pPr lvl="1"/>
            <a:r>
              <a:rPr lang="en-US" sz="2800" dirty="0"/>
              <a:t>Dietary Fiber</a:t>
            </a:r>
          </a:p>
          <a:p>
            <a:pPr lvl="1"/>
            <a:r>
              <a:rPr lang="en-US" sz="2800" dirty="0"/>
              <a:t>Vitamin D</a:t>
            </a:r>
          </a:p>
          <a:p>
            <a:pPr lvl="1"/>
            <a:r>
              <a:rPr lang="en-US" sz="2800" dirty="0"/>
              <a:t>Calcium</a:t>
            </a:r>
          </a:p>
          <a:p>
            <a:pPr lvl="1"/>
            <a:r>
              <a:rPr lang="en-US" sz="2800" dirty="0"/>
              <a:t>Iron</a:t>
            </a:r>
          </a:p>
          <a:p>
            <a:pPr lvl="1"/>
            <a:r>
              <a:rPr lang="en-US" sz="2800" dirty="0"/>
              <a:t>Potassium</a:t>
            </a:r>
          </a:p>
        </p:txBody>
      </p:sp>
      <p:pic>
        <p:nvPicPr>
          <p:cNvPr id="4" name="Picture 3" descr="Nutrients on Sample Label">
            <a:extLst>
              <a:ext uri="{FF2B5EF4-FFF2-40B4-BE49-F238E27FC236}">
                <a16:creationId xmlns:a16="http://schemas.microsoft.com/office/drawing/2014/main" id="{50425C1C-6ADE-4C08-B0EC-E10639602CDD}"/>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4711032" y="1600200"/>
            <a:ext cx="3912936" cy="4525963"/>
          </a:xfrm>
          <a:prstGeom prst="rect">
            <a:avLst/>
          </a:prstGeom>
          <a:noFill/>
          <a:ln>
            <a:noFill/>
          </a:ln>
        </p:spPr>
      </p:pic>
    </p:spTree>
    <p:extLst>
      <p:ext uri="{BB962C8B-B14F-4D97-AF65-F5344CB8AC3E}">
        <p14:creationId xmlns:p14="http://schemas.microsoft.com/office/powerpoint/2010/main" val="21327539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9DDD7-03AA-41D1-A1D7-3840260A7812}"/>
              </a:ext>
            </a:extLst>
          </p:cNvPr>
          <p:cNvSpPr>
            <a:spLocks noGrp="1"/>
          </p:cNvSpPr>
          <p:nvPr>
            <p:ph type="title"/>
          </p:nvPr>
        </p:nvSpPr>
        <p:spPr>
          <a:xfrm>
            <a:off x="1134687" y="274638"/>
            <a:ext cx="6858000" cy="1143000"/>
          </a:xfrm>
        </p:spPr>
        <p:txBody>
          <a:bodyPr anchor="ctr">
            <a:normAutofit/>
          </a:bodyPr>
          <a:lstStyle/>
          <a:p>
            <a:r>
              <a:rPr lang="en-US" dirty="0"/>
              <a:t>Percent Daily Value</a:t>
            </a:r>
          </a:p>
        </p:txBody>
      </p:sp>
      <p:sp>
        <p:nvSpPr>
          <p:cNvPr id="3" name="Content Placeholder 2">
            <a:extLst>
              <a:ext uri="{FF2B5EF4-FFF2-40B4-BE49-F238E27FC236}">
                <a16:creationId xmlns:a16="http://schemas.microsoft.com/office/drawing/2014/main" id="{AB4831EC-23C0-44A6-A733-7DD6A875A09F}"/>
              </a:ext>
            </a:extLst>
          </p:cNvPr>
          <p:cNvSpPr>
            <a:spLocks noGrp="1"/>
          </p:cNvSpPr>
          <p:nvPr>
            <p:ph sz="half" idx="1"/>
          </p:nvPr>
        </p:nvSpPr>
        <p:spPr>
          <a:xfrm>
            <a:off x="457200" y="1600200"/>
            <a:ext cx="4038600" cy="4525963"/>
          </a:xfrm>
        </p:spPr>
        <p:txBody>
          <a:bodyPr>
            <a:normAutofit/>
          </a:bodyPr>
          <a:lstStyle/>
          <a:p>
            <a:pPr>
              <a:lnSpc>
                <a:spcPct val="90000"/>
              </a:lnSpc>
            </a:pPr>
            <a:r>
              <a:rPr lang="en-US" dirty="0"/>
              <a:t>Percentage of the Daily Value for each nutrient in a serving of the food</a:t>
            </a:r>
            <a:endParaRPr lang="en-US"/>
          </a:p>
          <a:p>
            <a:pPr>
              <a:lnSpc>
                <a:spcPct val="90000"/>
              </a:lnSpc>
            </a:pPr>
            <a:r>
              <a:rPr lang="en-US" dirty="0"/>
              <a:t>Expressed in grams, milligrams or micrograms</a:t>
            </a:r>
            <a:endParaRPr lang="en-US"/>
          </a:p>
          <a:p>
            <a:pPr>
              <a:lnSpc>
                <a:spcPct val="90000"/>
              </a:lnSpc>
            </a:pPr>
            <a:r>
              <a:rPr lang="en-US" dirty="0"/>
              <a:t>For ‘good’ nutrients, you want a high %</a:t>
            </a:r>
            <a:endParaRPr lang="en-US"/>
          </a:p>
          <a:p>
            <a:pPr>
              <a:lnSpc>
                <a:spcPct val="90000"/>
              </a:lnSpc>
            </a:pPr>
            <a:r>
              <a:rPr lang="en-US" dirty="0"/>
              <a:t>For ‘bad’ nutrients, you want a low %</a:t>
            </a:r>
            <a:endParaRPr lang="en-US"/>
          </a:p>
        </p:txBody>
      </p:sp>
      <p:pic>
        <p:nvPicPr>
          <p:cNvPr id="4" name="Picture 3" descr="Percent Daily Value on Sample Label">
            <a:extLst>
              <a:ext uri="{FF2B5EF4-FFF2-40B4-BE49-F238E27FC236}">
                <a16:creationId xmlns:a16="http://schemas.microsoft.com/office/drawing/2014/main" id="{92924021-350C-4913-9A06-E78259786D63}"/>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4857115" y="1600200"/>
            <a:ext cx="3620770" cy="4525963"/>
          </a:xfrm>
          <a:prstGeom prst="rect">
            <a:avLst/>
          </a:prstGeom>
          <a:noFill/>
          <a:ln>
            <a:noFill/>
          </a:ln>
        </p:spPr>
      </p:pic>
    </p:spTree>
    <p:extLst>
      <p:ext uri="{BB962C8B-B14F-4D97-AF65-F5344CB8AC3E}">
        <p14:creationId xmlns:p14="http://schemas.microsoft.com/office/powerpoint/2010/main" val="20994080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7772400" cy="1362075"/>
          </a:xfrm>
        </p:spPr>
        <p:txBody>
          <a:bodyPr/>
          <a:lstStyle/>
          <a:p>
            <a:r>
              <a:rPr lang="en-US" dirty="0"/>
              <a:t>Check On Understanding</a:t>
            </a:r>
          </a:p>
        </p:txBody>
      </p:sp>
      <p:sp>
        <p:nvSpPr>
          <p:cNvPr id="3" name="Text Placeholder 2"/>
          <p:cNvSpPr>
            <a:spLocks noGrp="1"/>
          </p:cNvSpPr>
          <p:nvPr>
            <p:ph type="body" idx="1"/>
          </p:nvPr>
        </p:nvSpPr>
        <p:spPr>
          <a:xfrm>
            <a:off x="2819400" y="2309457"/>
            <a:ext cx="5787787" cy="2286000"/>
          </a:xfrm>
        </p:spPr>
        <p:txBody>
          <a:bodyPr anchor="t">
            <a:normAutofit/>
          </a:bodyPr>
          <a:lstStyle/>
          <a:p>
            <a:pPr marL="0" marR="0">
              <a:lnSpc>
                <a:spcPct val="115000"/>
              </a:lnSpc>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 If a bag of chips contains 3 servings and a serving is 160 calories, how many calories are you eating if you eat the whole bag?</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 Who regulates food labels?</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 Is saturated fat healthy for you?  How about dietary fiber? How can you tell from the nutrition label?</a:t>
            </a:r>
          </a:p>
          <a:p>
            <a:endParaRPr lang="en-US" dirty="0"/>
          </a:p>
        </p:txBody>
      </p:sp>
      <p:pic>
        <p:nvPicPr>
          <p:cNvPr id="4098" name="Picture 2" descr="Image result for understanding"/>
          <p:cNvPicPr>
            <a:picLocks noChangeAspect="1" noChangeArrowheads="1"/>
          </p:cNvPicPr>
          <p:nvPr/>
        </p:nvPicPr>
        <p:blipFill rotWithShape="1">
          <a:blip r:embed="rId2">
            <a:extLst>
              <a:ext uri="{28A0092B-C50C-407E-A947-70E740481C1C}">
                <a14:useLocalDpi xmlns:a14="http://schemas.microsoft.com/office/drawing/2010/main" val="0"/>
              </a:ext>
            </a:extLst>
          </a:blip>
          <a:srcRect l="29392" r="28440"/>
          <a:stretch/>
        </p:blipFill>
        <p:spPr bwMode="auto">
          <a:xfrm>
            <a:off x="124408" y="1971675"/>
            <a:ext cx="2514601" cy="2623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433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457200"/>
            <a:ext cx="7772400" cy="1362075"/>
          </a:xfrm>
        </p:spPr>
        <p:txBody>
          <a:bodyPr>
            <a:normAutofit fontScale="90000"/>
          </a:bodyPr>
          <a:lstStyle/>
          <a:p>
            <a:r>
              <a:rPr lang="en-US" dirty="0"/>
              <a:t>Nutrition FOR THE CADET:</a:t>
            </a:r>
            <a:br>
              <a:rPr lang="en-US" dirty="0"/>
            </a:br>
            <a:r>
              <a:rPr lang="en-US" dirty="0"/>
              <a:t>Unit Objectives</a:t>
            </a:r>
            <a:br>
              <a:rPr lang="en-US" dirty="0"/>
            </a:br>
            <a:endParaRPr lang="en-US" dirty="0"/>
          </a:p>
        </p:txBody>
      </p:sp>
      <p:sp>
        <p:nvSpPr>
          <p:cNvPr id="5" name="Text Placeholder 4"/>
          <p:cNvSpPr>
            <a:spLocks noGrp="1"/>
          </p:cNvSpPr>
          <p:nvPr>
            <p:ph type="body" idx="1"/>
          </p:nvPr>
        </p:nvSpPr>
        <p:spPr>
          <a:xfrm>
            <a:off x="228600" y="1676400"/>
            <a:ext cx="8610600" cy="4876800"/>
          </a:xfrm>
        </p:spPr>
        <p:txBody>
          <a:bodyPr numCol="1">
            <a:normAutofit fontScale="92500" lnSpcReduction="20000"/>
          </a:bodyPr>
          <a:lstStyle/>
          <a:p>
            <a:r>
              <a:rPr lang="en-US" i="1" dirty="0">
                <a:solidFill>
                  <a:schemeClr val="tx1"/>
                </a:solidFill>
              </a:rPr>
              <a:t>The desired outcome of this unit is for students to learn various nutritional facts, proper diets of nutrition, and planning for specific activities in a student cadet's life.</a:t>
            </a:r>
            <a:endParaRPr lang="en-US" dirty="0">
              <a:solidFill>
                <a:schemeClr val="tx1"/>
              </a:solidFill>
            </a:endParaRPr>
          </a:p>
          <a:p>
            <a:r>
              <a:rPr lang="en-US" sz="2800" b="1" u="sng" dirty="0">
                <a:solidFill>
                  <a:schemeClr val="tx1"/>
                </a:solidFill>
              </a:rPr>
              <a:t>Plan of Action</a:t>
            </a:r>
            <a:r>
              <a:rPr lang="en-US" sz="2800" dirty="0">
                <a:solidFill>
                  <a:schemeClr val="tx1"/>
                </a:solidFill>
              </a:rPr>
              <a:t>: </a:t>
            </a:r>
          </a:p>
          <a:p>
            <a:pPr marL="457200" lvl="0" indent="-457200">
              <a:buFont typeface="+mj-lt"/>
              <a:buAutoNum type="arabicPeriod"/>
            </a:pPr>
            <a:r>
              <a:rPr lang="en-US" dirty="0">
                <a:solidFill>
                  <a:schemeClr val="tx1"/>
                </a:solidFill>
              </a:rPr>
              <a:t>Define energy balance, caloric intake, and caloric expenditure</a:t>
            </a:r>
          </a:p>
          <a:p>
            <a:pPr marL="457200" lvl="0" indent="-457200">
              <a:buFont typeface="+mj-lt"/>
              <a:buAutoNum type="arabicPeriod"/>
            </a:pPr>
            <a:r>
              <a:rPr lang="en-US" dirty="0">
                <a:solidFill>
                  <a:schemeClr val="tx1"/>
                </a:solidFill>
              </a:rPr>
              <a:t>Define a Kcal and compare Kcal to </a:t>
            </a:r>
            <a:r>
              <a:rPr lang="en-US" dirty="0" err="1">
                <a:solidFill>
                  <a:schemeClr val="tx1"/>
                </a:solidFill>
              </a:rPr>
              <a:t>cal</a:t>
            </a:r>
            <a:endParaRPr lang="en-US" dirty="0">
              <a:solidFill>
                <a:schemeClr val="tx1"/>
              </a:solidFill>
            </a:endParaRPr>
          </a:p>
          <a:p>
            <a:pPr marL="457200" lvl="0" indent="-457200">
              <a:buFont typeface="+mj-lt"/>
              <a:buAutoNum type="arabicPeriod"/>
            </a:pPr>
            <a:r>
              <a:rPr lang="en-US" dirty="0">
                <a:solidFill>
                  <a:schemeClr val="tx1"/>
                </a:solidFill>
              </a:rPr>
              <a:t>Explain and expand on each individual tier of the Physical Activity Pyramid</a:t>
            </a:r>
          </a:p>
          <a:p>
            <a:pPr marL="457200" lvl="0" indent="-457200">
              <a:buFont typeface="+mj-lt"/>
              <a:buAutoNum type="arabicPeriod"/>
            </a:pPr>
            <a:r>
              <a:rPr lang="en-US" dirty="0">
                <a:solidFill>
                  <a:schemeClr val="tx1"/>
                </a:solidFill>
              </a:rPr>
              <a:t>List the 3 stages in the slogan of the CDC for establishing healthy eating habits.</a:t>
            </a:r>
          </a:p>
          <a:p>
            <a:pPr marL="457200" lvl="0" indent="-457200">
              <a:buFont typeface="+mj-lt"/>
              <a:buAutoNum type="arabicPeriod"/>
            </a:pPr>
            <a:r>
              <a:rPr lang="en-US" dirty="0">
                <a:solidFill>
                  <a:schemeClr val="tx1"/>
                </a:solidFill>
              </a:rPr>
              <a:t>Define each of the 3 stages of the Reflect, Replace and Enforce model</a:t>
            </a:r>
          </a:p>
          <a:p>
            <a:pPr marL="457200" lvl="0" indent="-457200">
              <a:buFont typeface="+mj-lt"/>
              <a:buAutoNum type="arabicPeriod"/>
            </a:pPr>
            <a:r>
              <a:rPr lang="en-US" dirty="0">
                <a:solidFill>
                  <a:schemeClr val="tx1"/>
                </a:solidFill>
              </a:rPr>
              <a:t>Understand that the USDA has tools for aiding in improving healthy eating</a:t>
            </a:r>
          </a:p>
          <a:p>
            <a:pPr marL="457200" lvl="0" indent="-457200">
              <a:buFont typeface="+mj-lt"/>
              <a:buAutoNum type="arabicPeriod"/>
            </a:pPr>
            <a:r>
              <a:rPr lang="en-US" dirty="0">
                <a:solidFill>
                  <a:schemeClr val="tx1"/>
                </a:solidFill>
              </a:rPr>
              <a:t>Define discipline in the matter of healthy eating</a:t>
            </a:r>
          </a:p>
          <a:p>
            <a:pPr marL="457200" lvl="0" indent="-457200">
              <a:buFont typeface="+mj-lt"/>
              <a:buAutoNum type="arabicPeriod"/>
            </a:pPr>
            <a:r>
              <a:rPr lang="en-US" dirty="0">
                <a:solidFill>
                  <a:schemeClr val="tx1"/>
                </a:solidFill>
              </a:rPr>
              <a:t>List the main concepts of The Definite Dozen with explanations</a:t>
            </a:r>
          </a:p>
          <a:p>
            <a:pPr marL="457200" lvl="0" indent="-457200">
              <a:buFont typeface="+mj-lt"/>
              <a:buAutoNum type="arabicPeriod"/>
            </a:pPr>
            <a:r>
              <a:rPr lang="en-US" dirty="0">
                <a:solidFill>
                  <a:schemeClr val="tx1"/>
                </a:solidFill>
              </a:rPr>
              <a:t>Understand the Principle of Reinforcement, cognitive theory and self-determination theory</a:t>
            </a:r>
          </a:p>
          <a:p>
            <a:pPr marL="457200" lvl="0" indent="-457200">
              <a:buFont typeface="+mj-lt"/>
              <a:buAutoNum type="arabicPeriod"/>
            </a:pPr>
            <a:r>
              <a:rPr lang="en-US" dirty="0">
                <a:solidFill>
                  <a:schemeClr val="tx1"/>
                </a:solidFill>
              </a:rPr>
              <a:t>Define each indicator found on labels  and what information each of the 6 indicators holds</a:t>
            </a:r>
          </a:p>
          <a:p>
            <a:pPr lvl="0"/>
            <a:br>
              <a:rPr lang="en-US" i="1"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12073988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457200"/>
            <a:ext cx="7848600" cy="1752600"/>
          </a:xfrm>
        </p:spPr>
        <p:txBody>
          <a:bodyPr>
            <a:normAutofit fontScale="90000"/>
          </a:bodyPr>
          <a:lstStyle/>
          <a:p>
            <a:r>
              <a:rPr lang="en-US" dirty="0"/>
              <a:t>Nutrition FOR THE CADET: </a:t>
            </a:r>
            <a:br>
              <a:rPr lang="en-US" dirty="0"/>
            </a:br>
            <a:r>
              <a:rPr lang="en-US" dirty="0"/>
              <a:t>Fad Diets, Supplements and Preservatives</a:t>
            </a:r>
            <a:br>
              <a:rPr lang="en-US" dirty="0"/>
            </a:br>
            <a:endParaRPr lang="en-US" dirty="0"/>
          </a:p>
        </p:txBody>
      </p:sp>
      <p:sp>
        <p:nvSpPr>
          <p:cNvPr id="5" name="Text Placeholder 4"/>
          <p:cNvSpPr>
            <a:spLocks noGrp="1"/>
          </p:cNvSpPr>
          <p:nvPr>
            <p:ph type="body" idx="1"/>
          </p:nvPr>
        </p:nvSpPr>
        <p:spPr>
          <a:xfrm>
            <a:off x="304800" y="1819275"/>
            <a:ext cx="8305800" cy="4048125"/>
          </a:xfrm>
        </p:spPr>
        <p:txBody>
          <a:bodyPr>
            <a:normAutofit fontScale="92500" lnSpcReduction="10000"/>
          </a:bodyPr>
          <a:lstStyle/>
          <a:p>
            <a:r>
              <a:rPr lang="en-US" sz="2400" dirty="0">
                <a:solidFill>
                  <a:schemeClr val="tx1"/>
                </a:solidFill>
              </a:rPr>
              <a:t>Objectives:</a:t>
            </a:r>
          </a:p>
          <a:p>
            <a:r>
              <a:rPr lang="en-US" sz="2400" dirty="0">
                <a:solidFill>
                  <a:schemeClr val="tx1"/>
                </a:solidFill>
              </a:rPr>
              <a:t>Cadets will be able to</a:t>
            </a:r>
          </a:p>
          <a:p>
            <a:pPr marL="457200" lvl="0" indent="-457200">
              <a:buFont typeface="Arial" panose="020B0604020202020204" pitchFamily="34" charset="0"/>
              <a:buChar char="•"/>
            </a:pPr>
            <a:r>
              <a:rPr lang="en-US" sz="2400" dirty="0">
                <a:solidFill>
                  <a:schemeClr val="tx1"/>
                </a:solidFill>
              </a:rPr>
              <a:t>Define Fad diets, compare them to healthy balanced diets</a:t>
            </a:r>
          </a:p>
          <a:p>
            <a:pPr marL="457200" lvl="0" indent="-457200">
              <a:buFont typeface="Arial" panose="020B0604020202020204" pitchFamily="34" charset="0"/>
              <a:buChar char="•"/>
            </a:pPr>
            <a:r>
              <a:rPr lang="en-US" sz="2400" dirty="0">
                <a:solidFill>
                  <a:schemeClr val="tx1"/>
                </a:solidFill>
              </a:rPr>
              <a:t>Understand what dietary supplements are and what is in them</a:t>
            </a:r>
          </a:p>
          <a:p>
            <a:pPr marL="457200" lvl="0" indent="-457200">
              <a:buFont typeface="Arial" panose="020B0604020202020204" pitchFamily="34" charset="0"/>
              <a:buChar char="•"/>
            </a:pPr>
            <a:r>
              <a:rPr lang="en-US" sz="2400" dirty="0">
                <a:solidFill>
                  <a:schemeClr val="tx1"/>
                </a:solidFill>
              </a:rPr>
              <a:t>Define and understand performance enhancing drugs such as anabolic steroids, peptide hormones, and diuretics; explain the health risks of all.</a:t>
            </a:r>
          </a:p>
          <a:p>
            <a:endParaRPr lang="en-US" sz="2400" dirty="0">
              <a:solidFill>
                <a:schemeClr val="tx1"/>
              </a:solidFill>
            </a:endParaRPr>
          </a:p>
          <a:p>
            <a:r>
              <a:rPr lang="en-US" sz="2400" dirty="0">
                <a:solidFill>
                  <a:schemeClr val="tx1"/>
                </a:solidFill>
              </a:rPr>
              <a:t>Essential Question:</a:t>
            </a:r>
          </a:p>
          <a:p>
            <a:r>
              <a:rPr lang="en-US" sz="2400" dirty="0">
                <a:solidFill>
                  <a:schemeClr val="tx1"/>
                </a:solidFill>
              </a:rPr>
              <a:t>What are the surface facts on fad diets, supplements and performance enhancing drugs?</a:t>
            </a:r>
          </a:p>
        </p:txBody>
      </p:sp>
    </p:spTree>
    <p:extLst>
      <p:ext uri="{BB962C8B-B14F-4D97-AF65-F5344CB8AC3E}">
        <p14:creationId xmlns:p14="http://schemas.microsoft.com/office/powerpoint/2010/main" val="28239354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848600" cy="1143000"/>
          </a:xfrm>
        </p:spPr>
        <p:txBody>
          <a:bodyPr>
            <a:normAutofit/>
          </a:bodyPr>
          <a:lstStyle/>
          <a:p>
            <a:r>
              <a:rPr lang="en-US" dirty="0"/>
              <a:t>Fad Diets</a:t>
            </a:r>
          </a:p>
        </p:txBody>
      </p:sp>
      <p:sp>
        <p:nvSpPr>
          <p:cNvPr id="3" name="Content Placeholder 2"/>
          <p:cNvSpPr>
            <a:spLocks noGrp="1"/>
          </p:cNvSpPr>
          <p:nvPr>
            <p:ph idx="1"/>
          </p:nvPr>
        </p:nvSpPr>
        <p:spPr>
          <a:xfrm>
            <a:off x="228599" y="2133600"/>
            <a:ext cx="6324601" cy="4237038"/>
          </a:xfrm>
        </p:spPr>
        <p:txBody>
          <a:bodyPr>
            <a:noAutofit/>
          </a:bodyPr>
          <a:lstStyle/>
          <a:p>
            <a:pPr marL="0" indent="0">
              <a:buNone/>
            </a:pPr>
            <a:r>
              <a:rPr lang="en-US" sz="2400" b="1" dirty="0"/>
              <a:t>Fad Diets:</a:t>
            </a:r>
          </a:p>
          <a:p>
            <a:r>
              <a:rPr lang="en-US" sz="2400" dirty="0"/>
              <a:t>Popular diets </a:t>
            </a:r>
          </a:p>
          <a:p>
            <a:r>
              <a:rPr lang="en-US" sz="2400" dirty="0"/>
              <a:t>Not always rooted in scientific evidence</a:t>
            </a:r>
          </a:p>
          <a:p>
            <a:r>
              <a:rPr lang="en-US" sz="2400" dirty="0"/>
              <a:t>Widespread in North America  </a:t>
            </a:r>
          </a:p>
          <a:p>
            <a:r>
              <a:rPr lang="en-US" sz="2400" dirty="0"/>
              <a:t>Purport to shed excess pounds, easily </a:t>
            </a:r>
          </a:p>
          <a:p>
            <a:r>
              <a:rPr lang="en-US" sz="2400" dirty="0"/>
              <a:t>Dietary restrictions </a:t>
            </a:r>
          </a:p>
          <a:p>
            <a:r>
              <a:rPr lang="en-US" sz="2400" dirty="0"/>
              <a:t>Often not nutritionally sound</a:t>
            </a:r>
          </a:p>
          <a:p>
            <a:r>
              <a:rPr lang="en-US" sz="2400" dirty="0"/>
              <a:t>May cause health issues or long-term problems.</a:t>
            </a:r>
            <a:endParaRPr lang="en-US" sz="21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1066800"/>
            <a:ext cx="3810000" cy="3810000"/>
          </a:xfrm>
          <a:prstGeom prst="rect">
            <a:avLst/>
          </a:prstGeom>
        </p:spPr>
      </p:pic>
    </p:spTree>
    <p:extLst>
      <p:ext uri="{BB962C8B-B14F-4D97-AF65-F5344CB8AC3E}">
        <p14:creationId xmlns:p14="http://schemas.microsoft.com/office/powerpoint/2010/main" val="17689333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848600" cy="1143000"/>
          </a:xfrm>
        </p:spPr>
        <p:txBody>
          <a:bodyPr>
            <a:normAutofit/>
          </a:bodyPr>
          <a:lstStyle/>
          <a:p>
            <a:r>
              <a:rPr lang="en-US" dirty="0"/>
              <a:t>Fad Diets</a:t>
            </a:r>
          </a:p>
        </p:txBody>
      </p:sp>
      <p:sp>
        <p:nvSpPr>
          <p:cNvPr id="3" name="Content Placeholder 2"/>
          <p:cNvSpPr>
            <a:spLocks noGrp="1"/>
          </p:cNvSpPr>
          <p:nvPr>
            <p:ph idx="1"/>
          </p:nvPr>
        </p:nvSpPr>
        <p:spPr>
          <a:xfrm>
            <a:off x="3047999" y="1905000"/>
            <a:ext cx="6096001" cy="4237038"/>
          </a:xfrm>
        </p:spPr>
        <p:txBody>
          <a:bodyPr>
            <a:noAutofit/>
          </a:bodyPr>
          <a:lstStyle/>
          <a:p>
            <a:pPr marL="0" indent="0">
              <a:buNone/>
            </a:pPr>
            <a:r>
              <a:rPr lang="en-US" dirty="0"/>
              <a:t>Examples of Fad Diets:</a:t>
            </a:r>
          </a:p>
          <a:p>
            <a:pPr lvl="1"/>
            <a:r>
              <a:rPr lang="en-US" b="1" dirty="0"/>
              <a:t>South Beach Diet</a:t>
            </a:r>
            <a:r>
              <a:rPr lang="en-US" dirty="0"/>
              <a:t> a low-carb diet,</a:t>
            </a:r>
          </a:p>
          <a:p>
            <a:pPr lvl="1"/>
            <a:r>
              <a:rPr lang="en-US" b="1" dirty="0"/>
              <a:t>Gluten-Free</a:t>
            </a:r>
            <a:r>
              <a:rPr lang="en-US" dirty="0"/>
              <a:t> is a wheat, barley or rye free diet</a:t>
            </a:r>
          </a:p>
          <a:p>
            <a:pPr lvl="1"/>
            <a:r>
              <a:rPr lang="en-US" b="1" dirty="0"/>
              <a:t>Macrobiotic diet</a:t>
            </a:r>
            <a:r>
              <a:rPr lang="en-US" dirty="0"/>
              <a:t> which is rooted in the philosophy of Yin and Yang in Buddhist culture and is very low-calorie it poses a risk to starvation </a:t>
            </a:r>
            <a:endParaRPr lang="en-US" sz="2000" b="1" dirty="0"/>
          </a:p>
        </p:txBody>
      </p:sp>
      <p:pic>
        <p:nvPicPr>
          <p:cNvPr id="17414" name="Picture 6" descr="Bitmoji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9" y="3810000"/>
            <a:ext cx="3048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3764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848600" cy="1143000"/>
          </a:xfrm>
        </p:spPr>
        <p:txBody>
          <a:bodyPr>
            <a:normAutofit/>
          </a:bodyPr>
          <a:lstStyle/>
          <a:p>
            <a:r>
              <a:rPr lang="en-US" dirty="0"/>
              <a:t>Dietary Supplements</a:t>
            </a:r>
          </a:p>
        </p:txBody>
      </p:sp>
      <p:sp>
        <p:nvSpPr>
          <p:cNvPr id="3" name="Content Placeholder 2"/>
          <p:cNvSpPr>
            <a:spLocks noGrp="1"/>
          </p:cNvSpPr>
          <p:nvPr>
            <p:ph idx="1"/>
          </p:nvPr>
        </p:nvSpPr>
        <p:spPr>
          <a:xfrm>
            <a:off x="76201" y="1905000"/>
            <a:ext cx="8763000" cy="4876800"/>
          </a:xfrm>
        </p:spPr>
        <p:txBody>
          <a:bodyPr>
            <a:noAutofit/>
          </a:bodyPr>
          <a:lstStyle/>
          <a:p>
            <a:pPr marL="0" indent="0">
              <a:buNone/>
            </a:pPr>
            <a:r>
              <a:rPr lang="en-US" sz="2000" b="1" dirty="0"/>
              <a:t>Dietary supplements</a:t>
            </a:r>
            <a:r>
              <a:rPr lang="en-US" sz="2000" dirty="0"/>
              <a:t> are manufactured products intended to supplement the diet when taken by mouth.</a:t>
            </a:r>
          </a:p>
          <a:p>
            <a:pPr lvl="1"/>
            <a:r>
              <a:rPr lang="en-US" sz="2000" dirty="0"/>
              <a:t>Supplements include vitamins, minerals, amino acids, botanical products, and herbs, as well as additives such as enzymes, </a:t>
            </a:r>
            <a:r>
              <a:rPr lang="en-US" sz="2000" dirty="0" err="1"/>
              <a:t>glandulars</a:t>
            </a:r>
            <a:r>
              <a:rPr lang="en-US" sz="2000" dirty="0"/>
              <a:t>, organ tissues, and </a:t>
            </a:r>
            <a:r>
              <a:rPr lang="en-US" sz="2000" dirty="0" err="1"/>
              <a:t>metabolics</a:t>
            </a:r>
            <a:r>
              <a:rPr lang="en-US" sz="2000" dirty="0"/>
              <a:t>. </a:t>
            </a:r>
          </a:p>
          <a:p>
            <a:pPr lvl="1"/>
            <a:r>
              <a:rPr lang="en-US" sz="2000" dirty="0"/>
              <a:t>These types of substances can be pills, capsules, tablets, powders, and liquids </a:t>
            </a:r>
          </a:p>
          <a:p>
            <a:pPr lvl="1"/>
            <a:r>
              <a:rPr lang="en-US" sz="2000" dirty="0"/>
              <a:t>they are labeled as a food type/supplement, and cannot be labeled as drugs  </a:t>
            </a:r>
          </a:p>
          <a:p>
            <a:pPr lvl="1"/>
            <a:r>
              <a:rPr lang="en-US" sz="2000" dirty="0"/>
              <a:t>they are regulated under the Dietary Supplement Health and Education Act (DSHE) of 1994. </a:t>
            </a:r>
          </a:p>
          <a:p>
            <a:pPr lvl="1"/>
            <a:r>
              <a:rPr lang="en-US" sz="2000" dirty="0"/>
              <a:t>There are literally thousands of dietary supplements for various reasons: to build stronger bones, regulate blood sugar, and maintain bowel reliability, etc. </a:t>
            </a:r>
            <a:endParaRPr lang="en-US" sz="2000" b="1" dirty="0"/>
          </a:p>
        </p:txBody>
      </p:sp>
    </p:spTree>
    <p:extLst>
      <p:ext uri="{BB962C8B-B14F-4D97-AF65-F5344CB8AC3E}">
        <p14:creationId xmlns:p14="http://schemas.microsoft.com/office/powerpoint/2010/main" val="19779892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848600" cy="1143000"/>
          </a:xfrm>
        </p:spPr>
        <p:txBody>
          <a:bodyPr>
            <a:normAutofit/>
          </a:bodyPr>
          <a:lstStyle/>
          <a:p>
            <a:r>
              <a:rPr lang="en-US" dirty="0"/>
              <a:t>Performance Enhancing Drugs</a:t>
            </a:r>
          </a:p>
        </p:txBody>
      </p:sp>
      <p:sp>
        <p:nvSpPr>
          <p:cNvPr id="3" name="Content Placeholder 2"/>
          <p:cNvSpPr>
            <a:spLocks noGrp="1"/>
          </p:cNvSpPr>
          <p:nvPr>
            <p:ph idx="1"/>
          </p:nvPr>
        </p:nvSpPr>
        <p:spPr>
          <a:xfrm>
            <a:off x="76201" y="1905000"/>
            <a:ext cx="8763000" cy="4876800"/>
          </a:xfrm>
        </p:spPr>
        <p:txBody>
          <a:bodyPr>
            <a:noAutofit/>
          </a:bodyPr>
          <a:lstStyle/>
          <a:p>
            <a:pPr marL="0" indent="0">
              <a:buNone/>
            </a:pPr>
            <a:r>
              <a:rPr lang="en-US" sz="2400" b="1" dirty="0"/>
              <a:t>Performance enhancing drugs</a:t>
            </a:r>
            <a:r>
              <a:rPr lang="en-US" sz="2400" dirty="0"/>
              <a:t> sometimes sold under the guise of food supplements, but they can have serious side effects</a:t>
            </a:r>
          </a:p>
          <a:p>
            <a:pPr lvl="1"/>
            <a:r>
              <a:rPr lang="en-US" sz="2000" dirty="0"/>
              <a:t>Mostly used to improve physical appearance</a:t>
            </a:r>
          </a:p>
          <a:p>
            <a:pPr lvl="1"/>
            <a:r>
              <a:rPr lang="en-US" sz="2000" b="1" dirty="0"/>
              <a:t>Anabolic Steroids </a:t>
            </a:r>
            <a:r>
              <a:rPr lang="en-US" sz="2000" dirty="0"/>
              <a:t>have a slew of health complications including liver and kidney problems, enlarged heart, high blood pressure, risk of stroke and heart attack, hair loss, acne, and mood swings and aggression</a:t>
            </a:r>
          </a:p>
          <a:p>
            <a:pPr lvl="1"/>
            <a:r>
              <a:rPr lang="en-US" sz="2000" b="1" dirty="0"/>
              <a:t>Peptide Hormones/ Growth Hormones (GH),</a:t>
            </a:r>
            <a:r>
              <a:rPr lang="en-US" sz="2000" dirty="0"/>
              <a:t> the side effect are serious and are long term or irreversible, such as </a:t>
            </a:r>
            <a:r>
              <a:rPr lang="en-US" sz="2000" b="1" dirty="0"/>
              <a:t>myocardial ischemia</a:t>
            </a:r>
            <a:r>
              <a:rPr lang="en-US" sz="2000" dirty="0"/>
              <a:t> (artery disease, plaque buildup in the artery), </a:t>
            </a:r>
            <a:r>
              <a:rPr lang="en-US" sz="2000" b="1" dirty="0"/>
              <a:t>myocardial infarction</a:t>
            </a:r>
            <a:r>
              <a:rPr lang="en-US" sz="2000" dirty="0"/>
              <a:t> (complete blockage in the artery, heart attack) and </a:t>
            </a:r>
            <a:r>
              <a:rPr lang="en-US" sz="2000" b="1" dirty="0"/>
              <a:t>angina </a:t>
            </a:r>
            <a:r>
              <a:rPr lang="en-US" sz="2000" dirty="0"/>
              <a:t>(chest pain) due to use. </a:t>
            </a:r>
          </a:p>
          <a:p>
            <a:pPr lvl="1"/>
            <a:r>
              <a:rPr lang="en-US" sz="2000" b="1" dirty="0"/>
              <a:t>Diuretics </a:t>
            </a:r>
            <a:r>
              <a:rPr lang="en-US" sz="2000" dirty="0"/>
              <a:t>will cause a suppressed immune system, causes thermal regulation to be out of balance, bone loss, electrolyte imbalance, and fatigue. Can lead to malnutrition, stunted growth, and hyperthermia.</a:t>
            </a:r>
            <a:endParaRPr lang="en-US" sz="2000" b="1" dirty="0"/>
          </a:p>
        </p:txBody>
      </p:sp>
    </p:spTree>
    <p:extLst>
      <p:ext uri="{BB962C8B-B14F-4D97-AF65-F5344CB8AC3E}">
        <p14:creationId xmlns:p14="http://schemas.microsoft.com/office/powerpoint/2010/main" val="15854399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447800" y="228600"/>
            <a:ext cx="5410200" cy="6400800"/>
          </a:xfrm>
          <a:prstGeom prst="rect">
            <a:avLst/>
          </a:prstGeom>
        </p:spPr>
      </p:pic>
      <p:pic>
        <p:nvPicPr>
          <p:cNvPr id="21506" name="Picture 2" descr="Bitmoji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323359"/>
            <a:ext cx="3562350" cy="3562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5526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848600" cy="1143000"/>
          </a:xfrm>
        </p:spPr>
        <p:txBody>
          <a:bodyPr>
            <a:normAutofit/>
          </a:bodyPr>
          <a:lstStyle/>
          <a:p>
            <a:r>
              <a:rPr lang="en-US" dirty="0"/>
              <a:t>Peptide Hormones</a:t>
            </a:r>
          </a:p>
        </p:txBody>
      </p:sp>
      <p:sp>
        <p:nvSpPr>
          <p:cNvPr id="3" name="Content Placeholder 2"/>
          <p:cNvSpPr>
            <a:spLocks noGrp="1"/>
          </p:cNvSpPr>
          <p:nvPr>
            <p:ph idx="1"/>
          </p:nvPr>
        </p:nvSpPr>
        <p:spPr>
          <a:xfrm>
            <a:off x="76201" y="1905000"/>
            <a:ext cx="5410199" cy="4876800"/>
          </a:xfrm>
        </p:spPr>
        <p:txBody>
          <a:bodyPr>
            <a:noAutofit/>
          </a:bodyPr>
          <a:lstStyle/>
          <a:p>
            <a:r>
              <a:rPr lang="en-US" sz="2400" i="0" u="none" strike="noStrike" dirty="0">
                <a:solidFill>
                  <a:srgbClr val="444444"/>
                </a:solidFill>
                <a:effectLst/>
              </a:rPr>
              <a:t>Peptides include the hormone oxytocin, glutathione (stimulates tissue growth), melittin (honeybee venom), the pancreatic hormone insulin, and glucagon (a hyperglycemic factor).</a:t>
            </a:r>
          </a:p>
          <a:p>
            <a:r>
              <a:rPr lang="en-US" sz="2400" dirty="0">
                <a:solidFill>
                  <a:srgbClr val="444444"/>
                </a:solidFill>
              </a:rPr>
              <a:t>Peptides build muscle mass and reduce body fat</a:t>
            </a:r>
          </a:p>
          <a:p>
            <a:r>
              <a:rPr lang="en-US" sz="2400" dirty="0">
                <a:solidFill>
                  <a:srgbClr val="444444"/>
                </a:solidFill>
              </a:rPr>
              <a:t>Body builders use them to bulk up. They don’t have as many side-effects as anabolic steroids</a:t>
            </a:r>
          </a:p>
          <a:p>
            <a:r>
              <a:rPr lang="en-US" sz="2400" dirty="0">
                <a:solidFill>
                  <a:srgbClr val="444444"/>
                </a:solidFill>
              </a:rPr>
              <a:t>They are illegal without a doctor’s prescription, but widely abused</a:t>
            </a:r>
            <a:endParaRPr lang="en-US" sz="4000" dirty="0"/>
          </a:p>
        </p:txBody>
      </p:sp>
      <p:pic>
        <p:nvPicPr>
          <p:cNvPr id="18434" name="Picture 2" descr="go see a do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9473" y="3067050"/>
            <a:ext cx="3790950"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6438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848600" cy="1143000"/>
          </a:xfrm>
        </p:spPr>
        <p:txBody>
          <a:bodyPr>
            <a:normAutofit/>
          </a:bodyPr>
          <a:lstStyle/>
          <a:p>
            <a:r>
              <a:rPr lang="en-US" dirty="0"/>
              <a:t>Preservatives</a:t>
            </a:r>
          </a:p>
        </p:txBody>
      </p:sp>
      <p:sp>
        <p:nvSpPr>
          <p:cNvPr id="3" name="Content Placeholder 2"/>
          <p:cNvSpPr>
            <a:spLocks noGrp="1"/>
          </p:cNvSpPr>
          <p:nvPr>
            <p:ph idx="1"/>
          </p:nvPr>
        </p:nvSpPr>
        <p:spPr>
          <a:xfrm>
            <a:off x="533400" y="1905000"/>
            <a:ext cx="8229600" cy="4876800"/>
          </a:xfrm>
        </p:spPr>
        <p:txBody>
          <a:bodyPr>
            <a:noAutofit/>
          </a:bodyPr>
          <a:lstStyle/>
          <a:p>
            <a:r>
              <a:rPr lang="en-US" sz="2800" b="1" dirty="0"/>
              <a:t>Preservatives</a:t>
            </a:r>
            <a:r>
              <a:rPr lang="en-US" sz="2800" dirty="0"/>
              <a:t> are non-nutrients </a:t>
            </a:r>
          </a:p>
          <a:p>
            <a:r>
              <a:rPr lang="en-US" sz="2800" u="sng" dirty="0"/>
              <a:t>May</a:t>
            </a:r>
            <a:r>
              <a:rPr lang="en-US" sz="2800" dirty="0"/>
              <a:t> be harmful: toxins, cholesterols, and additives that are dyed</a:t>
            </a:r>
          </a:p>
          <a:p>
            <a:r>
              <a:rPr lang="en-US" sz="2800" u="sng" dirty="0"/>
              <a:t>Can</a:t>
            </a:r>
            <a:r>
              <a:rPr lang="en-US" sz="2800" dirty="0"/>
              <a:t> be beneficial: antioxidants</a:t>
            </a:r>
          </a:p>
          <a:p>
            <a:r>
              <a:rPr lang="en-US" sz="2800" dirty="0"/>
              <a:t>Manufacturers of foods have to add preservatives to food to give them a shelf life and prevent items from spoiling too quickly  </a:t>
            </a:r>
          </a:p>
          <a:p>
            <a:r>
              <a:rPr lang="en-US" sz="2800" dirty="0"/>
              <a:t>Often-used preservatives are sodium (salt) and sugars</a:t>
            </a:r>
            <a:endParaRPr lang="en-US" sz="2800" b="1" dirty="0"/>
          </a:p>
        </p:txBody>
      </p:sp>
    </p:spTree>
    <p:extLst>
      <p:ext uri="{BB962C8B-B14F-4D97-AF65-F5344CB8AC3E}">
        <p14:creationId xmlns:p14="http://schemas.microsoft.com/office/powerpoint/2010/main" val="14167582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7772400" cy="1362075"/>
          </a:xfrm>
        </p:spPr>
        <p:txBody>
          <a:bodyPr/>
          <a:lstStyle/>
          <a:p>
            <a:r>
              <a:rPr lang="en-US" dirty="0"/>
              <a:t>Check On Understanding</a:t>
            </a:r>
          </a:p>
        </p:txBody>
      </p:sp>
      <p:sp>
        <p:nvSpPr>
          <p:cNvPr id="3" name="Text Placeholder 2"/>
          <p:cNvSpPr>
            <a:spLocks noGrp="1"/>
          </p:cNvSpPr>
          <p:nvPr>
            <p:ph type="body" idx="1"/>
          </p:nvPr>
        </p:nvSpPr>
        <p:spPr>
          <a:xfrm>
            <a:off x="2521425" y="2402006"/>
            <a:ext cx="5787787" cy="2971800"/>
          </a:xfrm>
        </p:spPr>
        <p:txBody>
          <a:bodyPr anchor="t">
            <a:normAutofit/>
          </a:bodyPr>
          <a:lstStyle/>
          <a:p>
            <a:pPr marL="457200" lvl="0" indent="-457200">
              <a:buFont typeface="+mj-lt"/>
              <a:buAutoNum type="arabicPeriod"/>
            </a:pPr>
            <a:r>
              <a:rPr lang="en-US" sz="2400" dirty="0">
                <a:solidFill>
                  <a:schemeClr val="tx1"/>
                </a:solidFill>
              </a:rPr>
              <a:t>Fad diets are highly effective and safe (T/F)</a:t>
            </a:r>
          </a:p>
          <a:p>
            <a:pPr marL="457200" lvl="0" indent="-457200">
              <a:buFont typeface="+mj-lt"/>
              <a:buAutoNum type="arabicPeriod"/>
            </a:pPr>
            <a:r>
              <a:rPr lang="en-US" sz="2400" dirty="0">
                <a:solidFill>
                  <a:schemeClr val="tx1"/>
                </a:solidFill>
              </a:rPr>
              <a:t>Anabolic steroids are usually used to improve ________    __________.</a:t>
            </a:r>
          </a:p>
          <a:p>
            <a:pPr marL="457200" lvl="0" indent="-457200">
              <a:buFont typeface="+mj-lt"/>
              <a:buAutoNum type="arabicPeriod"/>
            </a:pPr>
            <a:r>
              <a:rPr lang="en-US" sz="2400" dirty="0">
                <a:solidFill>
                  <a:schemeClr val="tx1"/>
                </a:solidFill>
              </a:rPr>
              <a:t>Diet pills, laxatives, and enemas are all d____________________.</a:t>
            </a:r>
          </a:p>
        </p:txBody>
      </p:sp>
      <p:pic>
        <p:nvPicPr>
          <p:cNvPr id="4098" name="Picture 2" descr="Image result for understanding"/>
          <p:cNvPicPr>
            <a:picLocks noChangeAspect="1" noChangeArrowheads="1"/>
          </p:cNvPicPr>
          <p:nvPr/>
        </p:nvPicPr>
        <p:blipFill rotWithShape="1">
          <a:blip r:embed="rId2">
            <a:extLst>
              <a:ext uri="{28A0092B-C50C-407E-A947-70E740481C1C}">
                <a14:useLocalDpi xmlns:a14="http://schemas.microsoft.com/office/drawing/2010/main" val="0"/>
              </a:ext>
            </a:extLst>
          </a:blip>
          <a:srcRect l="29392" r="28440"/>
          <a:stretch/>
        </p:blipFill>
        <p:spPr bwMode="auto">
          <a:xfrm>
            <a:off x="6824" y="2576015"/>
            <a:ext cx="2514601" cy="2623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2087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152400"/>
            <a:ext cx="7848600" cy="1905000"/>
          </a:xfrm>
        </p:spPr>
        <p:txBody>
          <a:bodyPr>
            <a:normAutofit fontScale="90000"/>
          </a:bodyPr>
          <a:lstStyle/>
          <a:p>
            <a:r>
              <a:rPr lang="en-US" dirty="0"/>
              <a:t>Nutrition FOR THE CADET: </a:t>
            </a:r>
            <a:br>
              <a:rPr lang="en-US" dirty="0"/>
            </a:br>
            <a:r>
              <a:rPr lang="en-US" dirty="0"/>
              <a:t>Nutrition For PT Tests, Competitions, And Fitness Tests</a:t>
            </a:r>
            <a:br>
              <a:rPr lang="en-US" dirty="0"/>
            </a:br>
            <a:endParaRPr lang="en-US" dirty="0"/>
          </a:p>
        </p:txBody>
      </p:sp>
      <p:sp>
        <p:nvSpPr>
          <p:cNvPr id="5" name="Text Placeholder 4"/>
          <p:cNvSpPr>
            <a:spLocks noGrp="1"/>
          </p:cNvSpPr>
          <p:nvPr>
            <p:ph type="body" idx="1"/>
          </p:nvPr>
        </p:nvSpPr>
        <p:spPr>
          <a:xfrm>
            <a:off x="304800" y="1819275"/>
            <a:ext cx="8305800" cy="4048125"/>
          </a:xfrm>
        </p:spPr>
        <p:txBody>
          <a:bodyPr>
            <a:normAutofit/>
          </a:bodyPr>
          <a:lstStyle/>
          <a:p>
            <a:r>
              <a:rPr lang="en-US" sz="2400" dirty="0">
                <a:solidFill>
                  <a:schemeClr val="tx1"/>
                </a:solidFill>
              </a:rPr>
              <a:t>Objectives:</a:t>
            </a:r>
          </a:p>
          <a:p>
            <a:r>
              <a:rPr lang="en-US" sz="2400" dirty="0">
                <a:solidFill>
                  <a:schemeClr val="tx1"/>
                </a:solidFill>
              </a:rPr>
              <a:t>Cadets will be able to</a:t>
            </a:r>
          </a:p>
          <a:p>
            <a:pPr marL="457200" lvl="0" indent="-457200">
              <a:buFont typeface="Arial" panose="020B0604020202020204" pitchFamily="34" charset="0"/>
              <a:buChar char="•"/>
            </a:pPr>
            <a:r>
              <a:rPr lang="en-US" sz="2400" dirty="0">
                <a:solidFill>
                  <a:schemeClr val="tx1"/>
                </a:solidFill>
              </a:rPr>
              <a:t>Understand Carbo-loading and High Protein diets, explain their effectiveness or ineffectiveness.</a:t>
            </a:r>
          </a:p>
          <a:p>
            <a:endParaRPr lang="en-US" sz="2400" dirty="0">
              <a:solidFill>
                <a:schemeClr val="tx1"/>
              </a:solidFill>
            </a:endParaRPr>
          </a:p>
          <a:p>
            <a:r>
              <a:rPr lang="en-US" sz="2400" dirty="0">
                <a:solidFill>
                  <a:schemeClr val="tx1"/>
                </a:solidFill>
              </a:rPr>
              <a:t>Essential Question:</a:t>
            </a:r>
          </a:p>
          <a:p>
            <a:r>
              <a:rPr lang="en-US" sz="2400" dirty="0">
                <a:solidFill>
                  <a:schemeClr val="tx1"/>
                </a:solidFill>
              </a:rPr>
              <a:t>How do you select the correct nutrition plan for the correct exercise plan in order to improve performance in fitness tests?</a:t>
            </a:r>
          </a:p>
        </p:txBody>
      </p:sp>
    </p:spTree>
    <p:extLst>
      <p:ext uri="{BB962C8B-B14F-4D97-AF65-F5344CB8AC3E}">
        <p14:creationId xmlns:p14="http://schemas.microsoft.com/office/powerpoint/2010/main" val="1041481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457200"/>
            <a:ext cx="7772400" cy="1362075"/>
          </a:xfrm>
        </p:spPr>
        <p:txBody>
          <a:bodyPr>
            <a:normAutofit fontScale="90000"/>
          </a:bodyPr>
          <a:lstStyle/>
          <a:p>
            <a:r>
              <a:rPr lang="en-US" dirty="0"/>
              <a:t>Nutrition FOR THE CADET: </a:t>
            </a:r>
            <a:br>
              <a:rPr lang="en-US" dirty="0"/>
            </a:br>
            <a:r>
              <a:rPr lang="en-US" dirty="0"/>
              <a:t>Unit Objectives</a:t>
            </a:r>
            <a:br>
              <a:rPr lang="en-US" dirty="0"/>
            </a:br>
            <a:endParaRPr lang="en-US" dirty="0"/>
          </a:p>
        </p:txBody>
      </p:sp>
      <p:sp>
        <p:nvSpPr>
          <p:cNvPr id="5" name="Text Placeholder 4"/>
          <p:cNvSpPr>
            <a:spLocks noGrp="1"/>
          </p:cNvSpPr>
          <p:nvPr>
            <p:ph type="body" idx="1"/>
          </p:nvPr>
        </p:nvSpPr>
        <p:spPr>
          <a:xfrm>
            <a:off x="152401" y="1752600"/>
            <a:ext cx="8610600" cy="4648200"/>
          </a:xfrm>
        </p:spPr>
        <p:txBody>
          <a:bodyPr numCol="1">
            <a:normAutofit/>
          </a:bodyPr>
          <a:lstStyle/>
          <a:p>
            <a:pPr marL="457200" lvl="0" indent="-457200">
              <a:buAutoNum type="arabicPeriod" startAt="11"/>
            </a:pPr>
            <a:r>
              <a:rPr lang="en-US" dirty="0">
                <a:solidFill>
                  <a:schemeClr val="tx1"/>
                </a:solidFill>
              </a:rPr>
              <a:t>Define fad diets, compare them to healthy balanced diets</a:t>
            </a:r>
          </a:p>
          <a:p>
            <a:pPr marL="457200" lvl="0" indent="-457200">
              <a:buAutoNum type="arabicPeriod" startAt="11"/>
            </a:pPr>
            <a:r>
              <a:rPr lang="en-US" dirty="0">
                <a:solidFill>
                  <a:schemeClr val="tx1"/>
                </a:solidFill>
              </a:rPr>
              <a:t>Understand what dietary supplements are and what is in them</a:t>
            </a:r>
          </a:p>
          <a:p>
            <a:pPr marL="457200" lvl="0" indent="-457200">
              <a:buAutoNum type="arabicPeriod" startAt="11"/>
            </a:pPr>
            <a:r>
              <a:rPr lang="en-US" dirty="0">
                <a:solidFill>
                  <a:schemeClr val="tx1"/>
                </a:solidFill>
              </a:rPr>
              <a:t>Define and understand performance enhancing drugs such as anabolic steroids, peptide hormones, and diuretics; explain the health risks of all</a:t>
            </a:r>
          </a:p>
          <a:p>
            <a:pPr marL="457200" lvl="0" indent="-457200">
              <a:buAutoNum type="arabicPeriod" startAt="11"/>
            </a:pPr>
            <a:r>
              <a:rPr lang="en-US" dirty="0">
                <a:solidFill>
                  <a:schemeClr val="tx1"/>
                </a:solidFill>
              </a:rPr>
              <a:t>Understand Carbo-loading and High Protein diets, explain their effectiveness or ineffectiveness</a:t>
            </a:r>
          </a:p>
          <a:p>
            <a:pPr marL="457200" lvl="0" indent="-457200">
              <a:buAutoNum type="arabicPeriod" startAt="11"/>
            </a:pPr>
            <a:r>
              <a:rPr lang="en-US" dirty="0">
                <a:solidFill>
                  <a:schemeClr val="tx1"/>
                </a:solidFill>
              </a:rPr>
              <a:t>Understand the anatomical importance of factors relating to hydration, dehydration, and hyponatremia.</a:t>
            </a:r>
          </a:p>
          <a:p>
            <a:pPr marL="457200" lvl="0" indent="-457200">
              <a:buAutoNum type="arabicPeriod" startAt="11"/>
            </a:pPr>
            <a:r>
              <a:rPr lang="en-US" dirty="0">
                <a:solidFill>
                  <a:schemeClr val="tx1"/>
                </a:solidFill>
              </a:rPr>
              <a:t>Explain the similarities and differences between heat stroke and heat exhaustion. </a:t>
            </a:r>
            <a:br>
              <a:rPr lang="en-US" dirty="0"/>
            </a:br>
            <a:endParaRPr lang="en-US" dirty="0"/>
          </a:p>
          <a:p>
            <a:br>
              <a:rPr lang="en-US" dirty="0"/>
            </a:br>
            <a:endParaRPr lang="en-US" dirty="0"/>
          </a:p>
        </p:txBody>
      </p:sp>
    </p:spTree>
    <p:extLst>
      <p:ext uri="{BB962C8B-B14F-4D97-AF65-F5344CB8AC3E}">
        <p14:creationId xmlns:p14="http://schemas.microsoft.com/office/powerpoint/2010/main" val="10992249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696200" cy="1143000"/>
          </a:xfrm>
        </p:spPr>
        <p:txBody>
          <a:bodyPr>
            <a:normAutofit fontScale="90000"/>
          </a:bodyPr>
          <a:lstStyle/>
          <a:p>
            <a:r>
              <a:rPr lang="en-US" dirty="0"/>
              <a:t>Nutrition For PT Tests, Competitions, And Fitness Tests</a:t>
            </a:r>
          </a:p>
        </p:txBody>
      </p:sp>
      <p:sp>
        <p:nvSpPr>
          <p:cNvPr id="3" name="Content Placeholder 2"/>
          <p:cNvSpPr>
            <a:spLocks noGrp="1"/>
          </p:cNvSpPr>
          <p:nvPr>
            <p:ph idx="1"/>
          </p:nvPr>
        </p:nvSpPr>
        <p:spPr>
          <a:xfrm>
            <a:off x="20783" y="2209800"/>
            <a:ext cx="7370617" cy="3657600"/>
          </a:xfrm>
        </p:spPr>
        <p:txBody>
          <a:bodyPr>
            <a:noAutofit/>
          </a:bodyPr>
          <a:lstStyle/>
          <a:p>
            <a:r>
              <a:rPr lang="en-US" sz="2400" b="1" dirty="0"/>
              <a:t>Glycogen loading </a:t>
            </a:r>
            <a:r>
              <a:rPr lang="en-US" sz="2400" dirty="0"/>
              <a:t>or </a:t>
            </a:r>
            <a:r>
              <a:rPr lang="en-US" sz="2400" b="1" dirty="0"/>
              <a:t>Carbohydrate loading:</a:t>
            </a:r>
          </a:p>
          <a:p>
            <a:pPr lvl="1"/>
            <a:r>
              <a:rPr lang="en-US" sz="2000" dirty="0"/>
              <a:t>increase carbohydrate intake to store the energy in the body before a prolonged, endurance, or high-performance activity. This practice is widely used by distance runners, cyclists, and for exercises that take several hours</a:t>
            </a:r>
          </a:p>
          <a:p>
            <a:r>
              <a:rPr lang="en-US" sz="2400" b="1" dirty="0"/>
              <a:t>Protein diets</a:t>
            </a:r>
            <a:r>
              <a:rPr lang="en-US" sz="2400" dirty="0"/>
              <a:t> do not ultimately increase performance or endurance</a:t>
            </a:r>
          </a:p>
          <a:p>
            <a:r>
              <a:rPr lang="en-US" sz="2400" b="1" dirty="0"/>
              <a:t>Fat- loading</a:t>
            </a:r>
            <a:r>
              <a:rPr lang="en-US" sz="2400" dirty="0"/>
              <a:t> is the same principle of carbo-loading, but with fat substances. It doesn’t work.</a:t>
            </a:r>
            <a:endParaRPr lang="en-US" sz="2400" b="1" dirty="0"/>
          </a:p>
        </p:txBody>
      </p:sp>
      <p:pic>
        <p:nvPicPr>
          <p:cNvPr id="22534" name="Picture 6" descr="Bitmoji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5975" y="1600200"/>
            <a:ext cx="1673225" cy="1673225"/>
          </a:xfrm>
          <a:prstGeom prst="rect">
            <a:avLst/>
          </a:prstGeom>
          <a:noFill/>
          <a:extLst>
            <a:ext uri="{909E8E84-426E-40DD-AFC4-6F175D3DCCD1}">
              <a14:hiddenFill xmlns:a14="http://schemas.microsoft.com/office/drawing/2010/main">
                <a:solidFill>
                  <a:srgbClr val="FFFFFF"/>
                </a:solidFill>
              </a14:hiddenFill>
            </a:ext>
          </a:extLst>
        </p:spPr>
      </p:pic>
      <p:pic>
        <p:nvPicPr>
          <p:cNvPr id="22536" name="Picture 8" descr="shawarm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3576132"/>
            <a:ext cx="1484312" cy="1484312"/>
          </a:xfrm>
          <a:prstGeom prst="rect">
            <a:avLst/>
          </a:prstGeom>
          <a:noFill/>
          <a:extLst>
            <a:ext uri="{909E8E84-426E-40DD-AFC4-6F175D3DCCD1}">
              <a14:hiddenFill xmlns:a14="http://schemas.microsoft.com/office/drawing/2010/main">
                <a:solidFill>
                  <a:srgbClr val="FFFFFF"/>
                </a:solidFill>
              </a14:hiddenFill>
            </a:ext>
          </a:extLst>
        </p:spPr>
      </p:pic>
      <p:pic>
        <p:nvPicPr>
          <p:cNvPr id="22538" name="Picture 10" descr="Bitmoji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400" y="5335011"/>
            <a:ext cx="1516062" cy="1516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9597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7772400" cy="1362075"/>
          </a:xfrm>
        </p:spPr>
        <p:txBody>
          <a:bodyPr/>
          <a:lstStyle/>
          <a:p>
            <a:r>
              <a:rPr lang="en-US" dirty="0"/>
              <a:t>Check On Understanding</a:t>
            </a:r>
          </a:p>
        </p:txBody>
      </p:sp>
      <p:sp>
        <p:nvSpPr>
          <p:cNvPr id="3" name="Text Placeholder 2"/>
          <p:cNvSpPr>
            <a:spLocks noGrp="1"/>
          </p:cNvSpPr>
          <p:nvPr>
            <p:ph type="body" idx="1"/>
          </p:nvPr>
        </p:nvSpPr>
        <p:spPr>
          <a:xfrm>
            <a:off x="2819400" y="2514600"/>
            <a:ext cx="5787787" cy="2676526"/>
          </a:xfrm>
        </p:spPr>
        <p:txBody>
          <a:bodyPr anchor="t">
            <a:normAutofit/>
          </a:bodyPr>
          <a:lstStyle/>
          <a:p>
            <a:pPr marL="457200" lvl="0" indent="-457200">
              <a:spcBef>
                <a:spcPts val="1000"/>
              </a:spcBef>
              <a:buFont typeface="+mj-lt"/>
              <a:buAutoNum type="arabicPeriod"/>
            </a:pPr>
            <a:r>
              <a:rPr lang="en-US" sz="2400" dirty="0">
                <a:solidFill>
                  <a:schemeClr val="tx1"/>
                </a:solidFill>
              </a:rPr>
              <a:t>Carbohydrate loading is also known as ______________  ____________.</a:t>
            </a:r>
          </a:p>
          <a:p>
            <a:pPr marL="457200" lvl="0" indent="-457200">
              <a:spcBef>
                <a:spcPts val="1000"/>
              </a:spcBef>
              <a:buFont typeface="+mj-lt"/>
              <a:buAutoNum type="arabicPeriod"/>
            </a:pPr>
            <a:r>
              <a:rPr lang="en-US" sz="2400" dirty="0">
                <a:solidFill>
                  <a:schemeClr val="tx1"/>
                </a:solidFill>
              </a:rPr>
              <a:t>High Protein diets are more beneficial than carbo-loading before exercise. (T/F)</a:t>
            </a:r>
          </a:p>
          <a:p>
            <a:pPr marL="457200" lvl="0" indent="-457200">
              <a:spcBef>
                <a:spcPts val="1000"/>
              </a:spcBef>
              <a:buFont typeface="+mj-lt"/>
              <a:buAutoNum type="arabicPeriod"/>
            </a:pPr>
            <a:r>
              <a:rPr lang="en-US" sz="2400" dirty="0">
                <a:solidFill>
                  <a:schemeClr val="tx1"/>
                </a:solidFill>
              </a:rPr>
              <a:t>Explain why carbohydrate loading works.</a:t>
            </a:r>
          </a:p>
        </p:txBody>
      </p:sp>
      <p:pic>
        <p:nvPicPr>
          <p:cNvPr id="4098" name="Picture 2" descr="Image result for understanding"/>
          <p:cNvPicPr>
            <a:picLocks noChangeAspect="1" noChangeArrowheads="1"/>
          </p:cNvPicPr>
          <p:nvPr/>
        </p:nvPicPr>
        <p:blipFill rotWithShape="1">
          <a:blip r:embed="rId2">
            <a:extLst>
              <a:ext uri="{28A0092B-C50C-407E-A947-70E740481C1C}">
                <a14:useLocalDpi xmlns:a14="http://schemas.microsoft.com/office/drawing/2010/main" val="0"/>
              </a:ext>
            </a:extLst>
          </a:blip>
          <a:srcRect l="29392" r="28440"/>
          <a:stretch/>
        </p:blipFill>
        <p:spPr bwMode="auto">
          <a:xfrm>
            <a:off x="72786" y="2297801"/>
            <a:ext cx="2514601" cy="2623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9605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457200"/>
            <a:ext cx="7772400" cy="1362075"/>
          </a:xfrm>
        </p:spPr>
        <p:txBody>
          <a:bodyPr>
            <a:normAutofit fontScale="90000"/>
          </a:bodyPr>
          <a:lstStyle/>
          <a:p>
            <a:r>
              <a:rPr lang="en-US" dirty="0"/>
              <a:t>Nutrition FOR THE CADET: Hydration</a:t>
            </a:r>
            <a:br>
              <a:rPr lang="en-US" dirty="0"/>
            </a:br>
            <a:endParaRPr lang="en-US" dirty="0"/>
          </a:p>
        </p:txBody>
      </p:sp>
      <p:sp>
        <p:nvSpPr>
          <p:cNvPr id="5" name="Text Placeholder 4"/>
          <p:cNvSpPr>
            <a:spLocks noGrp="1"/>
          </p:cNvSpPr>
          <p:nvPr>
            <p:ph type="body" idx="1"/>
          </p:nvPr>
        </p:nvSpPr>
        <p:spPr>
          <a:xfrm>
            <a:off x="304800" y="1819275"/>
            <a:ext cx="8305800" cy="4048125"/>
          </a:xfrm>
        </p:spPr>
        <p:txBody>
          <a:bodyPr>
            <a:normAutofit/>
          </a:bodyPr>
          <a:lstStyle/>
          <a:p>
            <a:r>
              <a:rPr lang="en-US" sz="2400" dirty="0">
                <a:solidFill>
                  <a:schemeClr val="tx1"/>
                </a:solidFill>
              </a:rPr>
              <a:t>Objectives:</a:t>
            </a:r>
          </a:p>
          <a:p>
            <a:r>
              <a:rPr lang="en-US" sz="2400" dirty="0">
                <a:solidFill>
                  <a:schemeClr val="tx1"/>
                </a:solidFill>
              </a:rPr>
              <a:t>Cadets will be able to</a:t>
            </a:r>
          </a:p>
          <a:p>
            <a:pPr marL="457200" lvl="0" indent="-457200">
              <a:buFont typeface="Arial" panose="020B0604020202020204" pitchFamily="34" charset="0"/>
              <a:buChar char="•"/>
            </a:pPr>
            <a:r>
              <a:rPr lang="en-US" sz="2400" dirty="0">
                <a:solidFill>
                  <a:schemeClr val="tx1"/>
                </a:solidFill>
              </a:rPr>
              <a:t>Understand the anatomical importance of factors relating to hydration, dehydration, and hyponatremia</a:t>
            </a:r>
          </a:p>
          <a:p>
            <a:pPr marL="457200" lvl="0" indent="-457200">
              <a:buFont typeface="Arial" panose="020B0604020202020204" pitchFamily="34" charset="0"/>
              <a:buChar char="•"/>
            </a:pPr>
            <a:r>
              <a:rPr lang="en-US" sz="2400" dirty="0">
                <a:solidFill>
                  <a:schemeClr val="tx1"/>
                </a:solidFill>
              </a:rPr>
              <a:t>Explain the similarities and differences between heat stroke and heat exhaustion</a:t>
            </a:r>
          </a:p>
          <a:p>
            <a:r>
              <a:rPr lang="en-US" sz="2400" dirty="0">
                <a:solidFill>
                  <a:schemeClr val="tx1"/>
                </a:solidFill>
              </a:rPr>
              <a:t>Essential Question:</a:t>
            </a:r>
          </a:p>
          <a:p>
            <a:r>
              <a:rPr lang="en-US" sz="2400" dirty="0">
                <a:solidFill>
                  <a:schemeClr val="tx1"/>
                </a:solidFill>
              </a:rPr>
              <a:t>In what ways is hydration a basic necessity for health and function of the body?</a:t>
            </a:r>
          </a:p>
        </p:txBody>
      </p:sp>
    </p:spTree>
    <p:extLst>
      <p:ext uri="{BB962C8B-B14F-4D97-AF65-F5344CB8AC3E}">
        <p14:creationId xmlns:p14="http://schemas.microsoft.com/office/powerpoint/2010/main" val="34567534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848600" cy="1143000"/>
          </a:xfrm>
        </p:spPr>
        <p:txBody>
          <a:bodyPr>
            <a:normAutofit/>
          </a:bodyPr>
          <a:lstStyle/>
          <a:p>
            <a:r>
              <a:rPr lang="en-US" dirty="0"/>
              <a:t>Hydration</a:t>
            </a:r>
          </a:p>
        </p:txBody>
      </p:sp>
      <p:sp>
        <p:nvSpPr>
          <p:cNvPr id="3" name="Content Placeholder 2"/>
          <p:cNvSpPr>
            <a:spLocks noGrp="1"/>
          </p:cNvSpPr>
          <p:nvPr>
            <p:ph idx="1"/>
          </p:nvPr>
        </p:nvSpPr>
        <p:spPr>
          <a:xfrm>
            <a:off x="2552700" y="1600200"/>
            <a:ext cx="6286500" cy="4572000"/>
          </a:xfrm>
        </p:spPr>
        <p:txBody>
          <a:bodyPr>
            <a:noAutofit/>
          </a:bodyPr>
          <a:lstStyle/>
          <a:p>
            <a:r>
              <a:rPr lang="en-US" sz="2000" b="1" dirty="0"/>
              <a:t>Antidiuretic hormone (ADH),</a:t>
            </a:r>
            <a:r>
              <a:rPr lang="en-US" sz="2000" dirty="0"/>
              <a:t> also known as </a:t>
            </a:r>
            <a:r>
              <a:rPr lang="en-US" sz="2000" b="1" dirty="0"/>
              <a:t>arginine vasopressin,</a:t>
            </a:r>
            <a:r>
              <a:rPr lang="en-US" sz="2000" dirty="0"/>
              <a:t> is a hormone secreted from the pituitary glands in the brain </a:t>
            </a:r>
          </a:p>
          <a:p>
            <a:r>
              <a:rPr lang="en-US" sz="2000" dirty="0"/>
              <a:t>ADH function is to regulate water and electrolyte balance in the blood by controlling how much water is excreted in urine</a:t>
            </a:r>
          </a:p>
          <a:p>
            <a:r>
              <a:rPr lang="en-US" sz="2000" dirty="0"/>
              <a:t>Hydration is completely controlled by ADH, ensuring the blood is not saturated or dehydrated with water. It also conserves water.</a:t>
            </a:r>
          </a:p>
          <a:p>
            <a:r>
              <a:rPr lang="en-US" sz="2000" dirty="0"/>
              <a:t> It is important to maintain hydration levels but when there is an endurance exercise, activity, or high-performance challenge an individual should prepare for this by regularly drinking water days before, during, and after the event</a:t>
            </a:r>
            <a:endParaRPr lang="en-US" sz="2000" b="1" dirty="0"/>
          </a:p>
        </p:txBody>
      </p:sp>
      <p:pic>
        <p:nvPicPr>
          <p:cNvPr id="24578" name="Picture 2" descr="drinking wa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978078"/>
            <a:ext cx="3376684" cy="3376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2017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848600" cy="1143000"/>
          </a:xfrm>
        </p:spPr>
        <p:txBody>
          <a:bodyPr>
            <a:normAutofit/>
          </a:bodyPr>
          <a:lstStyle/>
          <a:p>
            <a:r>
              <a:rPr lang="en-US" dirty="0"/>
              <a:t>Hydration</a:t>
            </a:r>
          </a:p>
        </p:txBody>
      </p:sp>
      <p:sp>
        <p:nvSpPr>
          <p:cNvPr id="3" name="Content Placeholder 2"/>
          <p:cNvSpPr>
            <a:spLocks noGrp="1"/>
          </p:cNvSpPr>
          <p:nvPr>
            <p:ph idx="1"/>
          </p:nvPr>
        </p:nvSpPr>
        <p:spPr>
          <a:xfrm>
            <a:off x="14784" y="1600200"/>
            <a:ext cx="7376615" cy="4983162"/>
          </a:xfrm>
        </p:spPr>
        <p:txBody>
          <a:bodyPr>
            <a:noAutofit/>
          </a:bodyPr>
          <a:lstStyle/>
          <a:p>
            <a:r>
              <a:rPr lang="en-US" sz="2400" b="1" dirty="0"/>
              <a:t>Hydration</a:t>
            </a:r>
            <a:r>
              <a:rPr lang="en-US" sz="2400" dirty="0"/>
              <a:t> is the balance of water fluids in the blood and body</a:t>
            </a:r>
          </a:p>
          <a:p>
            <a:r>
              <a:rPr lang="en-US" sz="2400" b="1" dirty="0"/>
              <a:t>Dehydration </a:t>
            </a:r>
            <a:r>
              <a:rPr lang="en-US" sz="2400" dirty="0"/>
              <a:t>is water loss in the body or a harmful reduction in the amount of water in the body </a:t>
            </a:r>
          </a:p>
          <a:p>
            <a:r>
              <a:rPr lang="en-US" sz="2400" dirty="0"/>
              <a:t>The output of water through basic body functions is completed through evaporation from the skin, respiratory tract, kidneys, and large intestines</a:t>
            </a:r>
          </a:p>
          <a:p>
            <a:r>
              <a:rPr lang="en-US" sz="2400" dirty="0"/>
              <a:t> During exercise, the amount of water being expelled is determined by environmental temperature, body size, and metabolic rate</a:t>
            </a:r>
          </a:p>
          <a:p>
            <a:r>
              <a:rPr lang="en-US" sz="2400" b="1" dirty="0"/>
              <a:t>Hyponatremia</a:t>
            </a:r>
            <a:r>
              <a:rPr lang="en-US" sz="2400" dirty="0"/>
              <a:t> is when the blood sodium levels drop below normal ranges of 136 to 143 millimoles per liter</a:t>
            </a:r>
            <a:r>
              <a:rPr lang="en-US" sz="2400" b="1" dirty="0"/>
              <a:t> </a:t>
            </a:r>
          </a:p>
          <a:p>
            <a:endParaRPr lang="en-US" sz="2000" b="1" dirty="0"/>
          </a:p>
        </p:txBody>
      </p:sp>
      <p:pic>
        <p:nvPicPr>
          <p:cNvPr id="25602" name="Picture 2" descr="Bitmoji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854170" y="3429000"/>
            <a:ext cx="271563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5621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4687" y="274638"/>
            <a:ext cx="6858000" cy="1143000"/>
          </a:xfrm>
        </p:spPr>
        <p:txBody>
          <a:bodyPr anchor="ctr">
            <a:normAutofit/>
          </a:bodyPr>
          <a:lstStyle/>
          <a:p>
            <a:r>
              <a:rPr lang="en-US" dirty="0"/>
              <a:t>Heat Exhaustion</a:t>
            </a:r>
          </a:p>
        </p:txBody>
      </p:sp>
      <p:pic>
        <p:nvPicPr>
          <p:cNvPr id="26626" name="Picture 2" descr="I'm poope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200" y="1843881"/>
            <a:ext cx="4038600" cy="403860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2"/>
          </p:nvPr>
        </p:nvSpPr>
        <p:spPr>
          <a:xfrm>
            <a:off x="4648200" y="1600200"/>
            <a:ext cx="4038600" cy="4525963"/>
          </a:xfrm>
        </p:spPr>
        <p:txBody>
          <a:bodyPr>
            <a:normAutofit/>
          </a:bodyPr>
          <a:lstStyle/>
          <a:p>
            <a:pPr>
              <a:lnSpc>
                <a:spcPct val="90000"/>
              </a:lnSpc>
            </a:pPr>
            <a:r>
              <a:rPr lang="en-US" sz="2400" dirty="0"/>
              <a:t>Lack of replenishing water to balance the body can lead to </a:t>
            </a:r>
            <a:r>
              <a:rPr lang="en-US" sz="2400" b="1" dirty="0"/>
              <a:t>heat exhaustion</a:t>
            </a:r>
          </a:p>
          <a:p>
            <a:pPr>
              <a:lnSpc>
                <a:spcPct val="90000"/>
              </a:lnSpc>
            </a:pPr>
            <a:r>
              <a:rPr lang="en-US" sz="2400" dirty="0"/>
              <a:t>Symptoms are fatigue and weakness, excessive sweating, nausea or vomiting, a rapid, weak pulse, and heat cramps</a:t>
            </a:r>
          </a:p>
          <a:p>
            <a:pPr>
              <a:lnSpc>
                <a:spcPct val="90000"/>
              </a:lnSpc>
            </a:pPr>
            <a:r>
              <a:rPr lang="en-US" sz="2400" dirty="0"/>
              <a:t>Treatment is to get to a cooler place, drink water if fully conscious, take a cool shower or use a cool compress</a:t>
            </a:r>
          </a:p>
        </p:txBody>
      </p:sp>
    </p:spTree>
    <p:extLst>
      <p:ext uri="{BB962C8B-B14F-4D97-AF65-F5344CB8AC3E}">
        <p14:creationId xmlns:p14="http://schemas.microsoft.com/office/powerpoint/2010/main" val="28783217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3BC2F-B919-4200-8EF0-56046AD3E8C9}"/>
              </a:ext>
            </a:extLst>
          </p:cNvPr>
          <p:cNvSpPr>
            <a:spLocks noGrp="1"/>
          </p:cNvSpPr>
          <p:nvPr>
            <p:ph type="title"/>
          </p:nvPr>
        </p:nvSpPr>
        <p:spPr>
          <a:xfrm>
            <a:off x="1134687" y="274638"/>
            <a:ext cx="6858000" cy="1143000"/>
          </a:xfrm>
        </p:spPr>
        <p:txBody>
          <a:bodyPr anchor="ctr">
            <a:normAutofit/>
          </a:bodyPr>
          <a:lstStyle/>
          <a:p>
            <a:r>
              <a:rPr lang="en-US" dirty="0"/>
              <a:t>Heat Stroke</a:t>
            </a:r>
          </a:p>
        </p:txBody>
      </p:sp>
      <p:sp>
        <p:nvSpPr>
          <p:cNvPr id="3" name="Content Placeholder 2">
            <a:extLst>
              <a:ext uri="{FF2B5EF4-FFF2-40B4-BE49-F238E27FC236}">
                <a16:creationId xmlns:a16="http://schemas.microsoft.com/office/drawing/2014/main" id="{AB4A37FE-F37D-428F-9DE7-F522D3EE0A09}"/>
              </a:ext>
            </a:extLst>
          </p:cNvPr>
          <p:cNvSpPr>
            <a:spLocks noGrp="1"/>
          </p:cNvSpPr>
          <p:nvPr>
            <p:ph sz="half" idx="1"/>
          </p:nvPr>
        </p:nvSpPr>
        <p:spPr>
          <a:xfrm>
            <a:off x="457200" y="1600200"/>
            <a:ext cx="4876800" cy="5257800"/>
          </a:xfrm>
        </p:spPr>
        <p:txBody>
          <a:bodyPr>
            <a:normAutofit/>
          </a:bodyPr>
          <a:lstStyle/>
          <a:p>
            <a:pPr>
              <a:lnSpc>
                <a:spcPct val="90000"/>
              </a:lnSpc>
            </a:pPr>
            <a:r>
              <a:rPr lang="en-US" sz="2400" b="1" dirty="0"/>
              <a:t>Heatstroke </a:t>
            </a:r>
            <a:r>
              <a:rPr lang="en-US" sz="2400" dirty="0"/>
              <a:t>is a very serious medical condition</a:t>
            </a:r>
          </a:p>
          <a:p>
            <a:pPr>
              <a:lnSpc>
                <a:spcPct val="90000"/>
              </a:lnSpc>
            </a:pPr>
            <a:r>
              <a:rPr lang="en-US" sz="2400" dirty="0"/>
              <a:t>The body completely fails to maintain body temperature </a:t>
            </a:r>
          </a:p>
          <a:p>
            <a:pPr>
              <a:lnSpc>
                <a:spcPct val="90000"/>
              </a:lnSpc>
            </a:pPr>
            <a:r>
              <a:rPr lang="en-US" sz="2400" dirty="0"/>
              <a:t>Symptoms are high fever (&gt;103 degrees), headache, cessation of sweating, nausea or vomiting, a rapid, strong pulse, confusion, unconsciousness. Can lead to death.</a:t>
            </a:r>
          </a:p>
          <a:p>
            <a:pPr>
              <a:lnSpc>
                <a:spcPct val="90000"/>
              </a:lnSpc>
            </a:pPr>
            <a:r>
              <a:rPr lang="en-US" sz="2400" dirty="0"/>
              <a:t>Treatment: Call 911/seek medical care, reduce body temperature any way you can</a:t>
            </a:r>
          </a:p>
          <a:p>
            <a:pPr>
              <a:lnSpc>
                <a:spcPct val="90000"/>
              </a:lnSpc>
            </a:pPr>
            <a:endParaRPr lang="en-US" sz="2200" dirty="0"/>
          </a:p>
        </p:txBody>
      </p:sp>
      <p:pic>
        <p:nvPicPr>
          <p:cNvPr id="4" name="Picture 4" descr="Bitmoji Image">
            <a:extLst>
              <a:ext uri="{FF2B5EF4-FFF2-40B4-BE49-F238E27FC236}">
                <a16:creationId xmlns:a16="http://schemas.microsoft.com/office/drawing/2014/main" id="{73803186-6A38-4BC3-A905-6EA368D58D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468" t="58925" r="7404" b="2"/>
          <a:stretch/>
        </p:blipFill>
        <p:spPr bwMode="auto">
          <a:xfrm>
            <a:off x="5105400" y="2667000"/>
            <a:ext cx="3581400" cy="1858963"/>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2162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6393F9-1FDC-4853-8940-018A5F0D04B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371600" y="228600"/>
            <a:ext cx="7315200" cy="6400800"/>
          </a:xfrm>
          <a:prstGeom prst="rect">
            <a:avLst/>
          </a:prstGeom>
        </p:spPr>
      </p:pic>
    </p:spTree>
    <p:extLst>
      <p:ext uri="{BB962C8B-B14F-4D97-AF65-F5344CB8AC3E}">
        <p14:creationId xmlns:p14="http://schemas.microsoft.com/office/powerpoint/2010/main" val="39004341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7772400" cy="1362075"/>
          </a:xfrm>
        </p:spPr>
        <p:txBody>
          <a:bodyPr/>
          <a:lstStyle/>
          <a:p>
            <a:r>
              <a:rPr lang="en-US" dirty="0"/>
              <a:t>Check On Understanding</a:t>
            </a:r>
          </a:p>
        </p:txBody>
      </p:sp>
      <p:sp>
        <p:nvSpPr>
          <p:cNvPr id="3" name="Text Placeholder 2"/>
          <p:cNvSpPr>
            <a:spLocks noGrp="1"/>
          </p:cNvSpPr>
          <p:nvPr>
            <p:ph type="body" idx="1"/>
          </p:nvPr>
        </p:nvSpPr>
        <p:spPr>
          <a:xfrm>
            <a:off x="2930327" y="1727200"/>
            <a:ext cx="5787787" cy="2971800"/>
          </a:xfrm>
        </p:spPr>
        <p:txBody>
          <a:bodyPr anchor="t">
            <a:normAutofit/>
          </a:bodyPr>
          <a:lstStyle/>
          <a:p>
            <a:pPr marL="457200" lvl="0" indent="-457200">
              <a:buFont typeface="+mj-lt"/>
              <a:buAutoNum type="arabicPeriod"/>
            </a:pPr>
            <a:r>
              <a:rPr lang="en-US" sz="3200" dirty="0">
                <a:solidFill>
                  <a:schemeClr val="tx1"/>
                </a:solidFill>
              </a:rPr>
              <a:t>Explain the differences between Heat Exhaustion and Heatstroke.</a:t>
            </a:r>
          </a:p>
          <a:p>
            <a:pPr marL="457200" lvl="0" indent="-457200">
              <a:buFont typeface="+mj-lt"/>
              <a:buAutoNum type="arabicPeriod"/>
            </a:pPr>
            <a:r>
              <a:rPr lang="en-US" sz="3200" dirty="0">
                <a:solidFill>
                  <a:schemeClr val="tx1"/>
                </a:solidFill>
              </a:rPr>
              <a:t>What does ADH stand for?</a:t>
            </a:r>
          </a:p>
          <a:p>
            <a:pPr marL="457200" lvl="0" indent="-457200">
              <a:buFont typeface="+mj-lt"/>
              <a:buAutoNum type="arabicPeriod"/>
            </a:pPr>
            <a:r>
              <a:rPr lang="en-US" sz="3200" dirty="0">
                <a:solidFill>
                  <a:schemeClr val="tx1"/>
                </a:solidFill>
              </a:rPr>
              <a:t>Define dehydration.</a:t>
            </a:r>
          </a:p>
          <a:p>
            <a:endParaRPr lang="en-US" dirty="0"/>
          </a:p>
        </p:txBody>
      </p:sp>
      <p:pic>
        <p:nvPicPr>
          <p:cNvPr id="4098" name="Picture 2" descr="Image result for understanding"/>
          <p:cNvPicPr>
            <a:picLocks noChangeAspect="1" noChangeArrowheads="1"/>
          </p:cNvPicPr>
          <p:nvPr/>
        </p:nvPicPr>
        <p:blipFill rotWithShape="1">
          <a:blip r:embed="rId2">
            <a:extLst>
              <a:ext uri="{28A0092B-C50C-407E-A947-70E740481C1C}">
                <a14:useLocalDpi xmlns:a14="http://schemas.microsoft.com/office/drawing/2010/main" val="0"/>
              </a:ext>
            </a:extLst>
          </a:blip>
          <a:srcRect l="29392" r="28440"/>
          <a:stretch/>
        </p:blipFill>
        <p:spPr bwMode="auto">
          <a:xfrm>
            <a:off x="142240" y="1691640"/>
            <a:ext cx="2514601" cy="2623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640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49907" y="0"/>
            <a:ext cx="7772400" cy="1828800"/>
          </a:xfrm>
        </p:spPr>
        <p:txBody>
          <a:bodyPr>
            <a:normAutofit fontScale="90000"/>
          </a:bodyPr>
          <a:lstStyle/>
          <a:p>
            <a:r>
              <a:rPr lang="en-US" dirty="0"/>
              <a:t>Nutrition FOR THE CADET: </a:t>
            </a:r>
            <a:br>
              <a:rPr lang="en-US" dirty="0"/>
            </a:br>
            <a:r>
              <a:rPr lang="en-US" altLang="en-US" dirty="0"/>
              <a:t>Caloric Requirements For A moderately active lifestyle</a:t>
            </a:r>
            <a:br>
              <a:rPr lang="en-US" altLang="en-US" dirty="0"/>
            </a:br>
            <a:br>
              <a:rPr lang="en-US" dirty="0"/>
            </a:br>
            <a:endParaRPr lang="en-US" dirty="0"/>
          </a:p>
        </p:txBody>
      </p:sp>
      <p:sp>
        <p:nvSpPr>
          <p:cNvPr id="5" name="Text Placeholder 4"/>
          <p:cNvSpPr>
            <a:spLocks noGrp="1"/>
          </p:cNvSpPr>
          <p:nvPr>
            <p:ph type="body" idx="1"/>
          </p:nvPr>
        </p:nvSpPr>
        <p:spPr>
          <a:xfrm>
            <a:off x="183107" y="1828800"/>
            <a:ext cx="8839200" cy="4124325"/>
          </a:xfrm>
        </p:spPr>
        <p:txBody>
          <a:bodyPr>
            <a:noAutofit/>
          </a:bodyPr>
          <a:lstStyle/>
          <a:p>
            <a:r>
              <a:rPr lang="en-US" sz="2400" dirty="0">
                <a:solidFill>
                  <a:schemeClr val="tx1"/>
                </a:solidFill>
              </a:rPr>
              <a:t>Objectives: Cadets will be able to</a:t>
            </a:r>
          </a:p>
          <a:p>
            <a:pPr marL="457200" lvl="0" indent="-457200">
              <a:buFont typeface="Arial" panose="020B0604020202020204" pitchFamily="34" charset="0"/>
              <a:buChar char="•"/>
            </a:pPr>
            <a:r>
              <a:rPr lang="en-US" dirty="0">
                <a:solidFill>
                  <a:schemeClr val="tx1"/>
                </a:solidFill>
              </a:rPr>
              <a:t>Define energy balance, caloric intake, and caloric expenditure</a:t>
            </a:r>
          </a:p>
          <a:p>
            <a:pPr marL="457200" lvl="0" indent="-457200">
              <a:buFont typeface="Arial" panose="020B0604020202020204" pitchFamily="34" charset="0"/>
              <a:buChar char="•"/>
            </a:pPr>
            <a:r>
              <a:rPr lang="en-US" dirty="0">
                <a:solidFill>
                  <a:schemeClr val="tx1"/>
                </a:solidFill>
              </a:rPr>
              <a:t>Define a Kcal and compare Kcal to </a:t>
            </a:r>
            <a:r>
              <a:rPr lang="en-US" dirty="0" err="1">
                <a:solidFill>
                  <a:schemeClr val="tx1"/>
                </a:solidFill>
              </a:rPr>
              <a:t>cal</a:t>
            </a:r>
            <a:endParaRPr lang="en-US" dirty="0">
              <a:solidFill>
                <a:schemeClr val="tx1"/>
              </a:solidFill>
            </a:endParaRPr>
          </a:p>
          <a:p>
            <a:pPr marL="457200" lvl="0" indent="-457200">
              <a:buFont typeface="Arial" panose="020B0604020202020204" pitchFamily="34" charset="0"/>
              <a:buChar char="•"/>
            </a:pPr>
            <a:r>
              <a:rPr lang="en-US" dirty="0">
                <a:solidFill>
                  <a:schemeClr val="tx1"/>
                </a:solidFill>
              </a:rPr>
              <a:t>Explain and expand on each individual tier of the Physical Activity Pyramid</a:t>
            </a:r>
          </a:p>
          <a:p>
            <a:pPr lvl="1"/>
            <a:endParaRPr lang="en-US" sz="2400" dirty="0">
              <a:solidFill>
                <a:schemeClr val="tx1"/>
              </a:solidFill>
            </a:endParaRPr>
          </a:p>
          <a:p>
            <a:r>
              <a:rPr lang="en-US" sz="2400" dirty="0">
                <a:solidFill>
                  <a:schemeClr val="tx1"/>
                </a:solidFill>
              </a:rPr>
              <a:t>Essential Question:</a:t>
            </a:r>
          </a:p>
          <a:p>
            <a:r>
              <a:rPr lang="en-US" sz="2400" dirty="0">
                <a:solidFill>
                  <a:schemeClr val="tx1"/>
                </a:solidFill>
              </a:rPr>
              <a:t>How do you utilize caloric intake to cater to exercise expectations?</a:t>
            </a:r>
          </a:p>
        </p:txBody>
      </p:sp>
    </p:spTree>
    <p:extLst>
      <p:ext uri="{BB962C8B-B14F-4D97-AF65-F5344CB8AC3E}">
        <p14:creationId xmlns:p14="http://schemas.microsoft.com/office/powerpoint/2010/main" val="37155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a:extLst>
              <a:ext uri="{28A0092B-C50C-407E-A947-70E740481C1C}">
                <a14:useLocalDpi xmlns:a14="http://schemas.microsoft.com/office/drawing/2010/main" val="0"/>
              </a:ext>
            </a:extLst>
          </a:blip>
          <a:srcRect l="41319" t="32186" r="39001" b="32333"/>
          <a:stretch/>
        </p:blipFill>
        <p:spPr bwMode="auto">
          <a:xfrm>
            <a:off x="5769735" y="1647518"/>
            <a:ext cx="3352800" cy="3747655"/>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1143000" y="228600"/>
            <a:ext cx="7772400" cy="1143000"/>
          </a:xfrm>
        </p:spPr>
        <p:txBody>
          <a:bodyPr>
            <a:normAutofit fontScale="90000"/>
          </a:bodyPr>
          <a:lstStyle/>
          <a:p>
            <a:r>
              <a:rPr lang="en-US" altLang="en-US" dirty="0"/>
              <a:t>Caloric Requirements For A cadet</a:t>
            </a:r>
            <a:endParaRPr lang="en-US" dirty="0"/>
          </a:p>
        </p:txBody>
      </p:sp>
      <p:sp>
        <p:nvSpPr>
          <p:cNvPr id="3" name="Text Placeholder 2"/>
          <p:cNvSpPr>
            <a:spLocks noGrp="1"/>
          </p:cNvSpPr>
          <p:nvPr>
            <p:ph type="body" idx="1"/>
          </p:nvPr>
        </p:nvSpPr>
        <p:spPr>
          <a:xfrm>
            <a:off x="231820" y="1646445"/>
            <a:ext cx="5912893" cy="4953000"/>
          </a:xfrm>
        </p:spPr>
        <p:txBody>
          <a:bodyPr anchor="t">
            <a:normAutofit/>
          </a:bodyPr>
          <a:lstStyle/>
          <a:p>
            <a:pPr marL="342900" indent="-342900">
              <a:buFont typeface="Arial" panose="020B0604020202020204" pitchFamily="34" charset="0"/>
              <a:buChar char="•"/>
            </a:pPr>
            <a:r>
              <a:rPr lang="en-US" b="1" dirty="0">
                <a:solidFill>
                  <a:schemeClr val="tx1"/>
                </a:solidFill>
              </a:rPr>
              <a:t>Energy balance</a:t>
            </a:r>
            <a:r>
              <a:rPr lang="en-US" dirty="0">
                <a:solidFill>
                  <a:schemeClr val="tx1"/>
                </a:solidFill>
              </a:rPr>
              <a:t>, which is a combination of two factors</a:t>
            </a:r>
          </a:p>
          <a:p>
            <a:pPr marL="800100" lvl="1" indent="-342900">
              <a:buFont typeface="Arial" panose="020B0604020202020204" pitchFamily="34" charset="0"/>
              <a:buChar char="•"/>
            </a:pPr>
            <a:r>
              <a:rPr lang="en-US" b="1" dirty="0">
                <a:solidFill>
                  <a:schemeClr val="tx1"/>
                </a:solidFill>
              </a:rPr>
              <a:t>caloric intake:</a:t>
            </a:r>
            <a:r>
              <a:rPr lang="en-US" dirty="0">
                <a:solidFill>
                  <a:schemeClr val="tx1"/>
                </a:solidFill>
              </a:rPr>
              <a:t> energy in/food </a:t>
            </a:r>
          </a:p>
          <a:p>
            <a:pPr marL="800100" lvl="1" indent="-342900">
              <a:buFont typeface="Arial" panose="020B0604020202020204" pitchFamily="34" charset="0"/>
              <a:buChar char="•"/>
            </a:pPr>
            <a:r>
              <a:rPr lang="en-US" b="1" dirty="0">
                <a:solidFill>
                  <a:schemeClr val="tx1"/>
                </a:solidFill>
              </a:rPr>
              <a:t>caloric expenditure:</a:t>
            </a:r>
            <a:r>
              <a:rPr lang="en-US" dirty="0">
                <a:solidFill>
                  <a:schemeClr val="tx1"/>
                </a:solidFill>
              </a:rPr>
              <a:t> calories used/burned during physical activity or workouts</a:t>
            </a:r>
          </a:p>
          <a:p>
            <a:pPr marL="342900" indent="-342900">
              <a:buFont typeface="Arial" panose="020B0604020202020204" pitchFamily="34" charset="0"/>
              <a:buChar char="•"/>
            </a:pPr>
            <a:r>
              <a:rPr lang="en-US" b="1" dirty="0">
                <a:solidFill>
                  <a:schemeClr val="tx1"/>
                </a:solidFill>
              </a:rPr>
              <a:t>Calorie:</a:t>
            </a:r>
            <a:r>
              <a:rPr lang="en-US" dirty="0">
                <a:solidFill>
                  <a:schemeClr val="tx1"/>
                </a:solidFill>
              </a:rPr>
              <a:t> the amount of energy in food products</a:t>
            </a:r>
          </a:p>
          <a:p>
            <a:pPr marL="342900" indent="-342900">
              <a:buFont typeface="Arial" panose="020B0604020202020204" pitchFamily="34" charset="0"/>
              <a:buChar char="•"/>
            </a:pPr>
            <a:r>
              <a:rPr lang="en-US" dirty="0">
                <a:solidFill>
                  <a:schemeClr val="tx1"/>
                </a:solidFill>
              </a:rPr>
              <a:t> </a:t>
            </a:r>
            <a:r>
              <a:rPr lang="en-US" b="1" dirty="0">
                <a:solidFill>
                  <a:schemeClr val="tx1"/>
                </a:solidFill>
              </a:rPr>
              <a:t>Kilo-calorie (Kcal):</a:t>
            </a:r>
            <a:r>
              <a:rPr lang="en-US" dirty="0">
                <a:solidFill>
                  <a:schemeClr val="tx1"/>
                </a:solidFill>
              </a:rPr>
              <a:t> a unit of energy or heat.</a:t>
            </a:r>
          </a:p>
          <a:p>
            <a:pPr marL="800100" lvl="1" indent="-342900">
              <a:buFont typeface="Arial" panose="020B0604020202020204" pitchFamily="34" charset="0"/>
              <a:buChar char="•"/>
            </a:pPr>
            <a:r>
              <a:rPr lang="en-US" dirty="0">
                <a:solidFill>
                  <a:schemeClr val="tx1"/>
                </a:solidFill>
              </a:rPr>
              <a:t>Weight management is always calories </a:t>
            </a:r>
            <a:r>
              <a:rPr lang="en-US" u="sng" dirty="0">
                <a:solidFill>
                  <a:schemeClr val="tx1"/>
                </a:solidFill>
              </a:rPr>
              <a:t>in</a:t>
            </a:r>
            <a:r>
              <a:rPr lang="en-US" dirty="0">
                <a:solidFill>
                  <a:schemeClr val="tx1"/>
                </a:solidFill>
              </a:rPr>
              <a:t> vs Kcals </a:t>
            </a:r>
            <a:r>
              <a:rPr lang="en-US" u="sng" dirty="0">
                <a:solidFill>
                  <a:schemeClr val="tx1"/>
                </a:solidFill>
              </a:rPr>
              <a:t>burned</a:t>
            </a:r>
            <a:r>
              <a:rPr lang="en-US" dirty="0">
                <a:solidFill>
                  <a:schemeClr val="tx1"/>
                </a:solidFill>
              </a:rPr>
              <a:t>. In order to balance caloric intake of 3,500 calories, in order to not gain weight the individual must burn 3,500 kcals in the same amount of time. The number 3,500 is significant because 3,500 is equal to one pound of fat. </a:t>
            </a:r>
          </a:p>
        </p:txBody>
      </p:sp>
    </p:spTree>
    <p:extLst>
      <p:ext uri="{BB962C8B-B14F-4D97-AF65-F5344CB8AC3E}">
        <p14:creationId xmlns:p14="http://schemas.microsoft.com/office/powerpoint/2010/main" val="2514890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76200"/>
            <a:ext cx="7772400" cy="1143000"/>
          </a:xfrm>
        </p:spPr>
        <p:txBody>
          <a:bodyPr>
            <a:normAutofit fontScale="90000"/>
          </a:bodyPr>
          <a:lstStyle/>
          <a:p>
            <a:r>
              <a:rPr lang="en-US" altLang="en-US" dirty="0"/>
              <a:t>Caloric Requirements For moderate active lifestyle</a:t>
            </a:r>
            <a:endParaRPr lang="en-US" dirty="0"/>
          </a:p>
        </p:txBody>
      </p:sp>
      <p:pic>
        <p:nvPicPr>
          <p:cNvPr id="7" name="Picture 6"/>
          <p:cNvPicPr/>
          <p:nvPr/>
        </p:nvPicPr>
        <p:blipFill rotWithShape="1">
          <a:blip r:embed="rId2" cstate="print">
            <a:extLst>
              <a:ext uri="{28A0092B-C50C-407E-A947-70E740481C1C}">
                <a14:useLocalDpi xmlns:a14="http://schemas.microsoft.com/office/drawing/2010/main" val="0"/>
              </a:ext>
            </a:extLst>
          </a:blip>
          <a:srcRect l="49794" t="23440" r="23965" b="19982"/>
          <a:stretch/>
        </p:blipFill>
        <p:spPr bwMode="auto">
          <a:xfrm>
            <a:off x="1447800" y="1219200"/>
            <a:ext cx="7086600" cy="5486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38241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76200"/>
            <a:ext cx="7772400" cy="1143000"/>
          </a:xfrm>
        </p:spPr>
        <p:txBody>
          <a:bodyPr>
            <a:normAutofit fontScale="90000"/>
          </a:bodyPr>
          <a:lstStyle/>
          <a:p>
            <a:r>
              <a:rPr lang="en-US" altLang="en-US" dirty="0"/>
              <a:t>Caloric Requirements For moderate active lifestyle</a:t>
            </a:r>
            <a:endParaRPr lang="en-US" dirty="0"/>
          </a:p>
        </p:txBody>
      </p:sp>
      <p:sp>
        <p:nvSpPr>
          <p:cNvPr id="3" name="TextBox 2"/>
          <p:cNvSpPr txBox="1"/>
          <p:nvPr/>
        </p:nvSpPr>
        <p:spPr>
          <a:xfrm>
            <a:off x="114300" y="1676400"/>
            <a:ext cx="8763000" cy="5016758"/>
          </a:xfrm>
          <a:prstGeom prst="rect">
            <a:avLst/>
          </a:prstGeom>
          <a:noFill/>
        </p:spPr>
        <p:txBody>
          <a:bodyPr wrap="square" rtlCol="0">
            <a:spAutoFit/>
          </a:bodyPr>
          <a:lstStyle/>
          <a:p>
            <a:pPr marL="285750" indent="-285750">
              <a:buFont typeface="Arial" panose="020B0604020202020204" pitchFamily="34" charset="0"/>
              <a:buChar char="•"/>
            </a:pPr>
            <a:r>
              <a:rPr lang="en-US" sz="2000" dirty="0"/>
              <a:t>Physical Activity Pyramid has five tiers to achieve the ideal balance. From the base to the top of the model is moderate physical activity, vigorous aerobics, vigorous sport and recreation, muscle fitness exercise, and flexibility exercises.</a:t>
            </a:r>
            <a:r>
              <a:rPr lang="en-US" sz="2000" b="1" dirty="0"/>
              <a:t> </a:t>
            </a:r>
          </a:p>
          <a:p>
            <a:pPr marL="742950" lvl="1" indent="-285750">
              <a:buFont typeface="Arial" panose="020B0604020202020204" pitchFamily="34" charset="0"/>
              <a:buChar char="•"/>
            </a:pPr>
            <a:r>
              <a:rPr lang="en-US" sz="2000" b="1" dirty="0"/>
              <a:t>Moderate physical activity</a:t>
            </a:r>
            <a:r>
              <a:rPr lang="en-US" sz="2000" dirty="0"/>
              <a:t> is utilized in the long term of controlling fat accumulation</a:t>
            </a:r>
          </a:p>
          <a:p>
            <a:pPr marL="742950" lvl="1" indent="-285750">
              <a:buFont typeface="Arial" panose="020B0604020202020204" pitchFamily="34" charset="0"/>
              <a:buChar char="•"/>
            </a:pPr>
            <a:r>
              <a:rPr lang="en-US" sz="2000" b="1" dirty="0"/>
              <a:t>Vigorous aerobics </a:t>
            </a:r>
            <a:r>
              <a:rPr lang="en-US" sz="2000" dirty="0"/>
              <a:t>is more intense than moderate activities, it is continuous leading to a slightly higher caloric expenditure</a:t>
            </a:r>
          </a:p>
          <a:p>
            <a:pPr marL="742950" lvl="1" indent="-285750">
              <a:buFont typeface="Arial" panose="020B0604020202020204" pitchFamily="34" charset="0"/>
              <a:buChar char="•"/>
            </a:pPr>
            <a:r>
              <a:rPr lang="en-US" sz="2000" b="1" dirty="0"/>
              <a:t>Vigorous sport and recreation</a:t>
            </a:r>
            <a:r>
              <a:rPr lang="en-US" sz="2000" dirty="0"/>
              <a:t> is even more intensity of activity and allows for more calories to be burned due to the increase in time spent on it</a:t>
            </a:r>
            <a:endParaRPr lang="en-US" sz="2000" b="1" dirty="0"/>
          </a:p>
          <a:p>
            <a:pPr marL="742950" lvl="1" indent="-285750">
              <a:buFont typeface="Arial" panose="020B0604020202020204" pitchFamily="34" charset="0"/>
              <a:buChar char="•"/>
            </a:pPr>
            <a:r>
              <a:rPr lang="en-US" sz="2000" b="1" dirty="0"/>
              <a:t>Muscle fitness exercises </a:t>
            </a:r>
            <a:r>
              <a:rPr lang="en-US" sz="2000" dirty="0"/>
              <a:t>see more caloric burn due to the type of exercise; it is a dense workout and even after a workout continues to help burn calories due to the body needing to rebuild the muscles, using energy to do so</a:t>
            </a:r>
          </a:p>
          <a:p>
            <a:pPr marL="742950" lvl="1" indent="-285750">
              <a:buFont typeface="Arial" panose="020B0604020202020204" pitchFamily="34" charset="0"/>
              <a:buChar char="•"/>
            </a:pPr>
            <a:r>
              <a:rPr lang="en-US" sz="2000" b="1" dirty="0"/>
              <a:t>Flexibility exercises </a:t>
            </a:r>
            <a:r>
              <a:rPr lang="en-US" sz="2000" dirty="0"/>
              <a:t>are not a high-calorie burner type exercise, but they burn more calories than just resting and are a necessary need for overall fitness </a:t>
            </a:r>
          </a:p>
        </p:txBody>
      </p:sp>
    </p:spTree>
    <p:extLst>
      <p:ext uri="{BB962C8B-B14F-4D97-AF65-F5344CB8AC3E}">
        <p14:creationId xmlns:p14="http://schemas.microsoft.com/office/powerpoint/2010/main" val="46666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ee the source image">
            <a:extLst>
              <a:ext uri="{FF2B5EF4-FFF2-40B4-BE49-F238E27FC236}">
                <a16:creationId xmlns:a16="http://schemas.microsoft.com/office/drawing/2014/main" id="{2841D36A-E33C-49E5-B407-EDBA2F276BDB}"/>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3733800" y="152400"/>
            <a:ext cx="4728263" cy="6485697"/>
          </a:xfrm>
          <a:prstGeom prst="rect">
            <a:avLst/>
          </a:prstGeom>
          <a:noFill/>
          <a:ln>
            <a:noFill/>
          </a:ln>
        </p:spPr>
      </p:pic>
      <p:sp>
        <p:nvSpPr>
          <p:cNvPr id="2" name="Title 1"/>
          <p:cNvSpPr>
            <a:spLocks noGrp="1"/>
          </p:cNvSpPr>
          <p:nvPr>
            <p:ph type="title"/>
          </p:nvPr>
        </p:nvSpPr>
        <p:spPr>
          <a:xfrm>
            <a:off x="990600" y="274638"/>
            <a:ext cx="7162800" cy="1143000"/>
          </a:xfrm>
        </p:spPr>
        <p:txBody>
          <a:bodyPr anchor="ctr">
            <a:normAutofit/>
          </a:bodyPr>
          <a:lstStyle/>
          <a:p>
            <a:pPr>
              <a:lnSpc>
                <a:spcPct val="90000"/>
              </a:lnSpc>
            </a:pPr>
            <a:r>
              <a:rPr lang="en-US" altLang="en-US" sz="3700" dirty="0"/>
              <a:t>Physical Activity Pyramid</a:t>
            </a:r>
            <a:endParaRPr lang="en-US" sz="3700" dirty="0"/>
          </a:p>
        </p:txBody>
      </p:sp>
    </p:spTree>
    <p:extLst>
      <p:ext uri="{BB962C8B-B14F-4D97-AF65-F5344CB8AC3E}">
        <p14:creationId xmlns:p14="http://schemas.microsoft.com/office/powerpoint/2010/main" val="15644513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A00655A302474D88B2B49F2E449606" ma:contentTypeVersion="12" ma:contentTypeDescription="Create a new document." ma:contentTypeScope="" ma:versionID="f216cd87623845bc0d84cdbf854e4cfe">
  <xsd:schema xmlns:xsd="http://www.w3.org/2001/XMLSchema" xmlns:xs="http://www.w3.org/2001/XMLSchema" xmlns:p="http://schemas.microsoft.com/office/2006/metadata/properties" xmlns:ns2="2665fec4-cfca-41c5-9f2f-25aa23ac4cd6" xmlns:ns3="8c6ba933-d8ba-4763-869f-28ea2b188e6f" targetNamespace="http://schemas.microsoft.com/office/2006/metadata/properties" ma:root="true" ma:fieldsID="be0b24c83c9f7e726db38c948ca0ec3f" ns2:_="" ns3:_="">
    <xsd:import namespace="2665fec4-cfca-41c5-9f2f-25aa23ac4cd6"/>
    <xsd:import namespace="8c6ba933-d8ba-4763-869f-28ea2b188e6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65fec4-cfca-41c5-9f2f-25aa23ac4c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c6ba933-d8ba-4763-869f-28ea2b188e6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1DF310-F912-4194-A5A0-26CA77EC88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65fec4-cfca-41c5-9f2f-25aa23ac4cd6"/>
    <ds:schemaRef ds:uri="8c6ba933-d8ba-4763-869f-28ea2b188e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E35BE09-F026-48B8-A267-673E49596DE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0C3B9F3-A49A-417B-95AA-7B280E618B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4379</TotalTime>
  <Words>3172</Words>
  <Application>Microsoft Office PowerPoint</Application>
  <PresentationFormat>On-screen Show (4:3)</PresentationFormat>
  <Paragraphs>280</Paragraphs>
  <Slides>48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48</vt:i4>
      </vt:variant>
    </vt:vector>
  </HeadingPairs>
  <TitlesOfParts>
    <vt:vector size="51" baseType="lpstr">
      <vt:lpstr>Arial</vt:lpstr>
      <vt:lpstr>Calibri</vt:lpstr>
      <vt:lpstr>Office Theme</vt:lpstr>
      <vt:lpstr>PowerPoint Presentation</vt:lpstr>
      <vt:lpstr>Health &amp; Wellness Agenda</vt:lpstr>
      <vt:lpstr>Nutrition FOR THE CADET: Unit Objectives </vt:lpstr>
      <vt:lpstr>Nutrition FOR THE CADET:  Unit Objectives </vt:lpstr>
      <vt:lpstr>Nutrition FOR THE CADET:  Caloric Requirements For A moderately active lifestyle  </vt:lpstr>
      <vt:lpstr>Caloric Requirements For A cadet</vt:lpstr>
      <vt:lpstr>Caloric Requirements For moderate active lifestyle</vt:lpstr>
      <vt:lpstr>Caloric Requirements For moderate active lifestyle</vt:lpstr>
      <vt:lpstr>Physical Activity Pyramid</vt:lpstr>
      <vt:lpstr>Check On Understanding</vt:lpstr>
      <vt:lpstr>Nutrition FOR THE CADET: Healthy eating patterns for a Cadet </vt:lpstr>
      <vt:lpstr>Reflect, Replace, and Reinforce</vt:lpstr>
      <vt:lpstr>Reflect, Replace, and Reinforce</vt:lpstr>
      <vt:lpstr>www.ChooseMyPlate.gov</vt:lpstr>
      <vt:lpstr>ChooseMyPlate Website</vt:lpstr>
      <vt:lpstr>Discipline to Establish Patterns</vt:lpstr>
      <vt:lpstr>Definite Dozen</vt:lpstr>
      <vt:lpstr>Definite Dozen</vt:lpstr>
      <vt:lpstr>Definite Dozen</vt:lpstr>
      <vt:lpstr>Reinforcement</vt:lpstr>
      <vt:lpstr>Check On Understanding</vt:lpstr>
      <vt:lpstr>Nutrition FOR THE CADET: Reading Nutrition Labels</vt:lpstr>
      <vt:lpstr>Reading Nutrition Labels</vt:lpstr>
      <vt:lpstr>Reading Nutrition Labels</vt:lpstr>
      <vt:lpstr>Serving Information</vt:lpstr>
      <vt:lpstr>Calories</vt:lpstr>
      <vt:lpstr>Nutrition</vt:lpstr>
      <vt:lpstr>Percent Daily Value</vt:lpstr>
      <vt:lpstr>Check On Understanding</vt:lpstr>
      <vt:lpstr>Nutrition FOR THE CADET:  Fad Diets, Supplements and Preservatives </vt:lpstr>
      <vt:lpstr>Fad Diets</vt:lpstr>
      <vt:lpstr>Fad Diets</vt:lpstr>
      <vt:lpstr>Dietary Supplements</vt:lpstr>
      <vt:lpstr>Performance Enhancing Drugs</vt:lpstr>
      <vt:lpstr>PowerPoint Presentation</vt:lpstr>
      <vt:lpstr>Peptide Hormones</vt:lpstr>
      <vt:lpstr>Preservatives</vt:lpstr>
      <vt:lpstr>Check On Understanding</vt:lpstr>
      <vt:lpstr>Nutrition FOR THE CADET:  Nutrition For PT Tests, Competitions, And Fitness Tests </vt:lpstr>
      <vt:lpstr>Nutrition For PT Tests, Competitions, And Fitness Tests</vt:lpstr>
      <vt:lpstr>Check On Understanding</vt:lpstr>
      <vt:lpstr>Nutrition FOR THE CADET: Hydration </vt:lpstr>
      <vt:lpstr>Hydration</vt:lpstr>
      <vt:lpstr>Hydration</vt:lpstr>
      <vt:lpstr>Heat Exhaustion</vt:lpstr>
      <vt:lpstr>Heat Stroke</vt:lpstr>
      <vt:lpstr>PowerPoint Presentation</vt:lpstr>
      <vt:lpstr>Check On Understanding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Grace Edinboro</dc:creator>
  <cp:lastModifiedBy>Grace Edinboro</cp:lastModifiedBy>
  <cp:revision>27</cp:revision>
  <dcterms:created xsi:type="dcterms:W3CDTF">2020-06-24T21:52:43Z</dcterms:created>
  <dcterms:modified xsi:type="dcterms:W3CDTF">2020-06-30T23:18:12Z</dcterms:modified>
</cp:coreProperties>
</file>