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836" r:id="rId2"/>
    <p:sldId id="299" r:id="rId3"/>
    <p:sldId id="1441" r:id="rId4"/>
    <p:sldId id="742" r:id="rId5"/>
    <p:sldId id="1850" r:id="rId6"/>
    <p:sldId id="1851" r:id="rId7"/>
    <p:sldId id="1845" r:id="rId8"/>
    <p:sldId id="1846" r:id="rId9"/>
    <p:sldId id="1847" r:id="rId10"/>
    <p:sldId id="1848" r:id="rId11"/>
    <p:sldId id="1849" r:id="rId12"/>
    <p:sldId id="1852" r:id="rId13"/>
    <p:sldId id="1853" r:id="rId14"/>
    <p:sldId id="1854" r:id="rId15"/>
    <p:sldId id="1855" r:id="rId16"/>
    <p:sldId id="1856" r:id="rId17"/>
    <p:sldId id="1857" r:id="rId18"/>
    <p:sldId id="1858" r:id="rId19"/>
    <p:sldId id="1442" r:id="rId20"/>
    <p:sldId id="1837" r:id="rId21"/>
    <p:sldId id="1843" r:id="rId22"/>
    <p:sldId id="1860" r:id="rId23"/>
    <p:sldId id="1869" r:id="rId24"/>
    <p:sldId id="1871" r:id="rId25"/>
    <p:sldId id="1870" r:id="rId26"/>
    <p:sldId id="1872" r:id="rId27"/>
    <p:sldId id="1861" r:id="rId28"/>
    <p:sldId id="1862" r:id="rId29"/>
    <p:sldId id="1863" r:id="rId30"/>
    <p:sldId id="1864" r:id="rId31"/>
    <p:sldId id="1873" r:id="rId32"/>
    <p:sldId id="1874" r:id="rId33"/>
    <p:sldId id="1875" r:id="rId34"/>
    <p:sldId id="1876" r:id="rId35"/>
    <p:sldId id="1877" r:id="rId36"/>
    <p:sldId id="1878" r:id="rId37"/>
    <p:sldId id="1879" r:id="rId38"/>
    <p:sldId id="1880" r:id="rId39"/>
    <p:sldId id="1881" r:id="rId40"/>
    <p:sldId id="1842" r:id="rId41"/>
    <p:sldId id="1840" r:id="rId42"/>
    <p:sldId id="1844" r:id="rId43"/>
    <p:sldId id="1882" r:id="rId44"/>
    <p:sldId id="1883" r:id="rId45"/>
    <p:sldId id="1884" r:id="rId46"/>
    <p:sldId id="1885" r:id="rId47"/>
    <p:sldId id="1886" r:id="rId48"/>
    <p:sldId id="1841" r:id="rId49"/>
    <p:sldId id="1887" r:id="rId50"/>
    <p:sldId id="1888" r:id="rId51"/>
    <p:sldId id="1889" r:id="rId52"/>
    <p:sldId id="1839" r:id="rId5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01"/>
    <a:srgbClr val="FFCC00"/>
    <a:srgbClr val="BFB550"/>
    <a:srgbClr val="BBB24F"/>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80" autoAdjust="0"/>
    <p:restoredTop sz="89946" autoAdjust="0"/>
  </p:normalViewPr>
  <p:slideViewPr>
    <p:cSldViewPr>
      <p:cViewPr varScale="1">
        <p:scale>
          <a:sx n="55" d="100"/>
          <a:sy n="55" d="100"/>
        </p:scale>
        <p:origin x="72"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33601A4-CC88-48A6-9B7D-539429C8ECEF}" type="datetimeFigureOut">
              <a:rPr lang="en-US" smtClean="0"/>
              <a:pPr/>
              <a:t>10/3/2019</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EC4D0752-3E85-42C8-B02F-7E6DF29A7554}" type="slidenum">
              <a:rPr lang="en-US" smtClean="0"/>
              <a:pPr/>
              <a:t>‹#›</a:t>
            </a:fld>
            <a:endParaRPr lang="en-US"/>
          </a:p>
        </p:txBody>
      </p:sp>
    </p:spTree>
    <p:extLst>
      <p:ext uri="{BB962C8B-B14F-4D97-AF65-F5344CB8AC3E}">
        <p14:creationId xmlns:p14="http://schemas.microsoft.com/office/powerpoint/2010/main" val="371960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B314559-057E-4323-8467-AB2D2C4A3159}" type="datetimeFigureOut">
              <a:rPr lang="en-US" smtClean="0"/>
              <a:pPr/>
              <a:t>10/3/2019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10/3/2019</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hangingminds.org/disciplines/leadership/styles/transactional_leadership.htm" TargetMode="External"/><Relationship Id="rId2" Type="http://schemas.openxmlformats.org/officeDocument/2006/relationships/hyperlink" Target="http://changingminds.org/disciplines/leadership/styles/transformational_leadership.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D39B-6FD2-4978-A1B0-52E9063557A7}"/>
              </a:ext>
            </a:extLst>
          </p:cNvPr>
          <p:cNvSpPr>
            <a:spLocks noGrp="1"/>
          </p:cNvSpPr>
          <p:nvPr>
            <p:ph type="title"/>
          </p:nvPr>
        </p:nvSpPr>
        <p:spPr/>
        <p:txBody>
          <a:bodyPr>
            <a:normAutofit/>
          </a:bodyPr>
          <a:lstStyle/>
          <a:p>
            <a:r>
              <a:rPr lang="en-US" sz="3200" dirty="0"/>
              <a:t>California Cadet Corps</a:t>
            </a:r>
            <a:br>
              <a:rPr lang="en-US" sz="3200" dirty="0"/>
            </a:br>
            <a:r>
              <a:rPr lang="en-US" sz="3200" dirty="0"/>
              <a:t>Curriculum on Leadership</a:t>
            </a:r>
          </a:p>
        </p:txBody>
      </p:sp>
      <p:pic>
        <p:nvPicPr>
          <p:cNvPr id="4" name="Picture 3">
            <a:extLst>
              <a:ext uri="{FF2B5EF4-FFF2-40B4-BE49-F238E27FC236}">
                <a16:creationId xmlns:a16="http://schemas.microsoft.com/office/drawing/2014/main" id="{0CF3E51E-75AB-444E-9B7A-444DD33785DA}"/>
              </a:ext>
            </a:extLst>
          </p:cNvPr>
          <p:cNvPicPr/>
          <p:nvPr/>
        </p:nvPicPr>
        <p:blipFill>
          <a:blip r:embed="rId2">
            <a:extLst>
              <a:ext uri="{28A0092B-C50C-407E-A947-70E740481C1C}">
                <a14:useLocalDpi xmlns:a14="http://schemas.microsoft.com/office/drawing/2010/main" val="0"/>
              </a:ext>
            </a:extLst>
          </a:blip>
          <a:stretch>
            <a:fillRect/>
          </a:stretch>
        </p:blipFill>
        <p:spPr>
          <a:xfrm>
            <a:off x="1860232" y="1576070"/>
            <a:ext cx="5423535" cy="3705860"/>
          </a:xfrm>
          <a:prstGeom prst="rect">
            <a:avLst/>
          </a:prstGeom>
        </p:spPr>
      </p:pic>
      <p:sp>
        <p:nvSpPr>
          <p:cNvPr id="5" name="TextBox 4">
            <a:extLst>
              <a:ext uri="{FF2B5EF4-FFF2-40B4-BE49-F238E27FC236}">
                <a16:creationId xmlns:a16="http://schemas.microsoft.com/office/drawing/2014/main" id="{26326BDB-4A9C-41C6-87A3-F1F4F2CCA8A5}"/>
              </a:ext>
            </a:extLst>
          </p:cNvPr>
          <p:cNvSpPr txBox="1"/>
          <p:nvPr/>
        </p:nvSpPr>
        <p:spPr>
          <a:xfrm>
            <a:off x="1603066" y="5791200"/>
            <a:ext cx="5937865" cy="461665"/>
          </a:xfrm>
          <a:prstGeom prst="rect">
            <a:avLst/>
          </a:prstGeom>
          <a:noFill/>
        </p:spPr>
        <p:txBody>
          <a:bodyPr wrap="square" rtlCol="0">
            <a:spAutoFit/>
          </a:bodyPr>
          <a:lstStyle/>
          <a:p>
            <a:pPr algn="ctr"/>
            <a:r>
              <a:rPr lang="en-US" sz="2400" dirty="0"/>
              <a:t>L3/C: Leadership and Management </a:t>
            </a:r>
          </a:p>
        </p:txBody>
      </p:sp>
    </p:spTree>
    <p:extLst>
      <p:ext uri="{BB962C8B-B14F-4D97-AF65-F5344CB8AC3E}">
        <p14:creationId xmlns:p14="http://schemas.microsoft.com/office/powerpoint/2010/main" val="53940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6EB9-F75A-4DC9-B4EF-1CC5922B01D9}"/>
              </a:ext>
            </a:extLst>
          </p:cNvPr>
          <p:cNvSpPr>
            <a:spLocks noGrp="1"/>
          </p:cNvSpPr>
          <p:nvPr>
            <p:ph type="title"/>
          </p:nvPr>
        </p:nvSpPr>
        <p:spPr/>
        <p:txBody>
          <a:bodyPr/>
          <a:lstStyle/>
          <a:p>
            <a:r>
              <a:rPr lang="en-US" dirty="0"/>
              <a:t>4 Functions of Management</a:t>
            </a:r>
          </a:p>
        </p:txBody>
      </p:sp>
      <p:pic>
        <p:nvPicPr>
          <p:cNvPr id="4" name="Picture 3" descr="Four Functions of Management Process">
            <a:extLst>
              <a:ext uri="{FF2B5EF4-FFF2-40B4-BE49-F238E27FC236}">
                <a16:creationId xmlns:a16="http://schemas.microsoft.com/office/drawing/2014/main" id="{30B4844D-5592-418D-A780-02B1F7964E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735003" cy="4400233"/>
          </a:xfrm>
          <a:prstGeom prst="rect">
            <a:avLst/>
          </a:prstGeom>
          <a:noFill/>
          <a:ln>
            <a:noFill/>
          </a:ln>
        </p:spPr>
      </p:pic>
    </p:spTree>
    <p:extLst>
      <p:ext uri="{BB962C8B-B14F-4D97-AF65-F5344CB8AC3E}">
        <p14:creationId xmlns:p14="http://schemas.microsoft.com/office/powerpoint/2010/main" val="190888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BA59-58D5-453A-B2DA-FF470CF8BC9F}"/>
              </a:ext>
            </a:extLst>
          </p:cNvPr>
          <p:cNvSpPr>
            <a:spLocks noGrp="1"/>
          </p:cNvSpPr>
          <p:nvPr>
            <p:ph type="title"/>
          </p:nvPr>
        </p:nvSpPr>
        <p:spPr/>
        <p:txBody>
          <a:bodyPr/>
          <a:lstStyle/>
          <a:p>
            <a:r>
              <a:rPr lang="en-US" dirty="0"/>
              <a:t>Comparisons</a:t>
            </a:r>
          </a:p>
        </p:txBody>
      </p:sp>
      <p:sp>
        <p:nvSpPr>
          <p:cNvPr id="4" name="Text Placeholder 3">
            <a:extLst>
              <a:ext uri="{FF2B5EF4-FFF2-40B4-BE49-F238E27FC236}">
                <a16:creationId xmlns:a16="http://schemas.microsoft.com/office/drawing/2014/main" id="{C5C43E8F-9FBB-4821-BF71-815F0B511F65}"/>
              </a:ext>
            </a:extLst>
          </p:cNvPr>
          <p:cNvSpPr>
            <a:spLocks noGrp="1"/>
          </p:cNvSpPr>
          <p:nvPr>
            <p:ph type="body" idx="1"/>
          </p:nvPr>
        </p:nvSpPr>
        <p:spPr/>
        <p:txBody>
          <a:bodyPr/>
          <a:lstStyle/>
          <a:p>
            <a:r>
              <a:rPr lang="en-US" dirty="0"/>
              <a:t>Leadership</a:t>
            </a:r>
          </a:p>
        </p:txBody>
      </p:sp>
      <p:sp>
        <p:nvSpPr>
          <p:cNvPr id="5" name="Content Placeholder 4">
            <a:extLst>
              <a:ext uri="{FF2B5EF4-FFF2-40B4-BE49-F238E27FC236}">
                <a16:creationId xmlns:a16="http://schemas.microsoft.com/office/drawing/2014/main" id="{C2D1E68B-95D1-4A2C-826B-898E938C52B3}"/>
              </a:ext>
            </a:extLst>
          </p:cNvPr>
          <p:cNvSpPr>
            <a:spLocks noGrp="1"/>
          </p:cNvSpPr>
          <p:nvPr>
            <p:ph sz="half" idx="2"/>
          </p:nvPr>
        </p:nvSpPr>
        <p:spPr/>
        <p:txBody>
          <a:bodyPr>
            <a:normAutofit/>
          </a:bodyPr>
          <a:lstStyle/>
          <a:p>
            <a:r>
              <a:rPr lang="en-US" sz="2000" b="1" dirty="0"/>
              <a:t>Personality Styles</a:t>
            </a:r>
            <a:r>
              <a:rPr lang="en-US" sz="2000" dirty="0"/>
              <a:t>:  Are often called brilliant and mercurial, with great charisma. Yet, they are also often seen as loners and private people. They are comfortable taking risks, sometimes seemingly wild and crazy risks. Almost all leaders have high levels of imagination</a:t>
            </a:r>
          </a:p>
          <a:p>
            <a:r>
              <a:rPr lang="en-US" sz="2000" b="1" dirty="0"/>
              <a:t>Orientation</a:t>
            </a:r>
            <a:r>
              <a:rPr lang="en-US" sz="2000" dirty="0"/>
              <a:t>:  People-oriented</a:t>
            </a:r>
          </a:p>
          <a:p>
            <a:r>
              <a:rPr lang="en-US" sz="2000" b="1" dirty="0"/>
              <a:t>Focus</a:t>
            </a:r>
            <a:r>
              <a:rPr lang="en-US" sz="2000" dirty="0"/>
              <a:t>:  Leading people</a:t>
            </a:r>
          </a:p>
          <a:p>
            <a:r>
              <a:rPr lang="en-US" sz="2000" b="1" dirty="0"/>
              <a:t>Outcomes</a:t>
            </a:r>
            <a:r>
              <a:rPr lang="en-US" sz="2000" dirty="0"/>
              <a:t>:  Achievements</a:t>
            </a:r>
          </a:p>
        </p:txBody>
      </p:sp>
      <p:sp>
        <p:nvSpPr>
          <p:cNvPr id="6" name="Text Placeholder 5">
            <a:extLst>
              <a:ext uri="{FF2B5EF4-FFF2-40B4-BE49-F238E27FC236}">
                <a16:creationId xmlns:a16="http://schemas.microsoft.com/office/drawing/2014/main" id="{DA3DBCB7-B87A-452B-9761-71F5F7A9C379}"/>
              </a:ext>
            </a:extLst>
          </p:cNvPr>
          <p:cNvSpPr>
            <a:spLocks noGrp="1"/>
          </p:cNvSpPr>
          <p:nvPr>
            <p:ph type="body" sz="quarter" idx="3"/>
          </p:nvPr>
        </p:nvSpPr>
        <p:spPr/>
        <p:txBody>
          <a:bodyPr/>
          <a:lstStyle/>
          <a:p>
            <a:r>
              <a:rPr lang="en-US" dirty="0"/>
              <a:t>Management</a:t>
            </a:r>
          </a:p>
        </p:txBody>
      </p:sp>
      <p:sp>
        <p:nvSpPr>
          <p:cNvPr id="7" name="Content Placeholder 6">
            <a:extLst>
              <a:ext uri="{FF2B5EF4-FFF2-40B4-BE49-F238E27FC236}">
                <a16:creationId xmlns:a16="http://schemas.microsoft.com/office/drawing/2014/main" id="{E55F3650-69DC-4067-BAFB-BF8F1A471655}"/>
              </a:ext>
            </a:extLst>
          </p:cNvPr>
          <p:cNvSpPr>
            <a:spLocks noGrp="1"/>
          </p:cNvSpPr>
          <p:nvPr>
            <p:ph sz="quarter" idx="4"/>
          </p:nvPr>
        </p:nvSpPr>
        <p:spPr>
          <a:xfrm>
            <a:off x="4645025" y="2174874"/>
            <a:ext cx="4041775" cy="4408487"/>
          </a:xfrm>
        </p:spPr>
        <p:txBody>
          <a:bodyPr/>
          <a:lstStyle/>
          <a:p>
            <a:r>
              <a:rPr lang="en-US" sz="2000" b="1" dirty="0"/>
              <a:t>Personality Styles</a:t>
            </a:r>
            <a:r>
              <a:rPr lang="en-US" sz="2000" dirty="0"/>
              <a:t>:  Tend to be rational, under control problem solvers. They often focus on goals, structures, personnel, and availability of resources. Managers’ personalities lean toward persistence, strong will, analysis, and intelligence.</a:t>
            </a:r>
          </a:p>
          <a:p>
            <a:endParaRPr lang="en-US" sz="2000" dirty="0"/>
          </a:p>
          <a:p>
            <a:r>
              <a:rPr lang="en-US" sz="2000" b="1" dirty="0"/>
              <a:t>Orientation</a:t>
            </a:r>
            <a:r>
              <a:rPr lang="en-US" sz="2000" dirty="0"/>
              <a:t>:  Task-oriented</a:t>
            </a:r>
          </a:p>
          <a:p>
            <a:r>
              <a:rPr lang="en-US" sz="2000" b="1" dirty="0"/>
              <a:t>Focus</a:t>
            </a:r>
            <a:r>
              <a:rPr lang="en-US" sz="2000" dirty="0"/>
              <a:t>:  Managing work</a:t>
            </a:r>
          </a:p>
          <a:p>
            <a:r>
              <a:rPr lang="en-US" sz="2000" b="1" dirty="0"/>
              <a:t>Outcomes</a:t>
            </a:r>
            <a:r>
              <a:rPr lang="en-US" sz="2000" dirty="0"/>
              <a:t>:  Results</a:t>
            </a:r>
          </a:p>
        </p:txBody>
      </p:sp>
    </p:spTree>
    <p:extLst>
      <p:ext uri="{BB962C8B-B14F-4D97-AF65-F5344CB8AC3E}">
        <p14:creationId xmlns:p14="http://schemas.microsoft.com/office/powerpoint/2010/main" val="423698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BA59-58D5-453A-B2DA-FF470CF8BC9F}"/>
              </a:ext>
            </a:extLst>
          </p:cNvPr>
          <p:cNvSpPr>
            <a:spLocks noGrp="1"/>
          </p:cNvSpPr>
          <p:nvPr>
            <p:ph type="title"/>
          </p:nvPr>
        </p:nvSpPr>
        <p:spPr/>
        <p:txBody>
          <a:bodyPr/>
          <a:lstStyle/>
          <a:p>
            <a:r>
              <a:rPr lang="en-US" dirty="0"/>
              <a:t>Comparisons</a:t>
            </a:r>
          </a:p>
        </p:txBody>
      </p:sp>
      <p:sp>
        <p:nvSpPr>
          <p:cNvPr id="4" name="Text Placeholder 3">
            <a:extLst>
              <a:ext uri="{FF2B5EF4-FFF2-40B4-BE49-F238E27FC236}">
                <a16:creationId xmlns:a16="http://schemas.microsoft.com/office/drawing/2014/main" id="{C5C43E8F-9FBB-4821-BF71-815F0B511F65}"/>
              </a:ext>
            </a:extLst>
          </p:cNvPr>
          <p:cNvSpPr>
            <a:spLocks noGrp="1"/>
          </p:cNvSpPr>
          <p:nvPr>
            <p:ph type="body" idx="1"/>
          </p:nvPr>
        </p:nvSpPr>
        <p:spPr/>
        <p:txBody>
          <a:bodyPr/>
          <a:lstStyle/>
          <a:p>
            <a:r>
              <a:rPr lang="en-US" dirty="0"/>
              <a:t>Leadership</a:t>
            </a:r>
          </a:p>
        </p:txBody>
      </p:sp>
      <p:sp>
        <p:nvSpPr>
          <p:cNvPr id="5" name="Content Placeholder 4">
            <a:extLst>
              <a:ext uri="{FF2B5EF4-FFF2-40B4-BE49-F238E27FC236}">
                <a16:creationId xmlns:a16="http://schemas.microsoft.com/office/drawing/2014/main" id="{C2D1E68B-95D1-4A2C-826B-898E938C52B3}"/>
              </a:ext>
            </a:extLst>
          </p:cNvPr>
          <p:cNvSpPr>
            <a:spLocks noGrp="1"/>
          </p:cNvSpPr>
          <p:nvPr>
            <p:ph sz="half" idx="2"/>
          </p:nvPr>
        </p:nvSpPr>
        <p:spPr/>
        <p:txBody>
          <a:bodyPr>
            <a:normAutofit lnSpcReduction="10000"/>
          </a:bodyPr>
          <a:lstStyle/>
          <a:p>
            <a:r>
              <a:rPr lang="en-US" sz="2000" b="1" dirty="0"/>
              <a:t>Approach to Tasks</a:t>
            </a:r>
            <a:r>
              <a:rPr lang="en-US" sz="2000" dirty="0"/>
              <a:t>:  Simply look at problems and devise new, creative solutions. Using their charisma and commitment, they excite, motivate, and focus others to solve problems and excel</a:t>
            </a:r>
            <a:r>
              <a:rPr lang="en-US" dirty="0"/>
              <a:t>.</a:t>
            </a:r>
          </a:p>
          <a:p>
            <a:endParaRPr lang="en-US" sz="2000" dirty="0"/>
          </a:p>
          <a:p>
            <a:endParaRPr lang="en-US" sz="2800" dirty="0"/>
          </a:p>
          <a:p>
            <a:endParaRPr lang="en-US" sz="2000" b="1" dirty="0"/>
          </a:p>
          <a:p>
            <a:r>
              <a:rPr lang="en-US" sz="2000" b="1" dirty="0"/>
              <a:t>Approach to Risk</a:t>
            </a:r>
            <a:r>
              <a:rPr lang="en-US" sz="2000" dirty="0"/>
              <a:t>:  Risk-taking</a:t>
            </a:r>
          </a:p>
          <a:p>
            <a:r>
              <a:rPr lang="en-US" sz="2000" b="1" dirty="0"/>
              <a:t>Role in Decision-Making</a:t>
            </a:r>
            <a:r>
              <a:rPr lang="en-US" sz="2000" dirty="0"/>
              <a:t>: Facilitative</a:t>
            </a:r>
          </a:p>
        </p:txBody>
      </p:sp>
      <p:sp>
        <p:nvSpPr>
          <p:cNvPr id="6" name="Text Placeholder 5">
            <a:extLst>
              <a:ext uri="{FF2B5EF4-FFF2-40B4-BE49-F238E27FC236}">
                <a16:creationId xmlns:a16="http://schemas.microsoft.com/office/drawing/2014/main" id="{DA3DBCB7-B87A-452B-9761-71F5F7A9C379}"/>
              </a:ext>
            </a:extLst>
          </p:cNvPr>
          <p:cNvSpPr>
            <a:spLocks noGrp="1"/>
          </p:cNvSpPr>
          <p:nvPr>
            <p:ph type="body" sz="quarter" idx="3"/>
          </p:nvPr>
        </p:nvSpPr>
        <p:spPr/>
        <p:txBody>
          <a:bodyPr/>
          <a:lstStyle/>
          <a:p>
            <a:r>
              <a:rPr lang="en-US" dirty="0"/>
              <a:t>Management</a:t>
            </a:r>
          </a:p>
        </p:txBody>
      </p:sp>
      <p:pic>
        <p:nvPicPr>
          <p:cNvPr id="9" name="Picture 8" descr="A picture containing gear, ware, wheel, computer&#10;&#10;Description automatically generated">
            <a:extLst>
              <a:ext uri="{FF2B5EF4-FFF2-40B4-BE49-F238E27FC236}">
                <a16:creationId xmlns:a16="http://schemas.microsoft.com/office/drawing/2014/main" id="{D9B3DAEB-E28A-4D7D-9926-598181060A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3768726"/>
            <a:ext cx="1828800" cy="1828800"/>
          </a:xfrm>
          <a:prstGeom prst="rect">
            <a:avLst/>
          </a:prstGeom>
        </p:spPr>
      </p:pic>
      <p:sp>
        <p:nvSpPr>
          <p:cNvPr id="7" name="Content Placeholder 6">
            <a:extLst>
              <a:ext uri="{FF2B5EF4-FFF2-40B4-BE49-F238E27FC236}">
                <a16:creationId xmlns:a16="http://schemas.microsoft.com/office/drawing/2014/main" id="{E55F3650-69DC-4067-BAFB-BF8F1A471655}"/>
              </a:ext>
            </a:extLst>
          </p:cNvPr>
          <p:cNvSpPr>
            <a:spLocks noGrp="1"/>
          </p:cNvSpPr>
          <p:nvPr>
            <p:ph sz="quarter" idx="4"/>
          </p:nvPr>
        </p:nvSpPr>
        <p:spPr>
          <a:xfrm>
            <a:off x="4645025" y="2174874"/>
            <a:ext cx="4189412" cy="4408487"/>
          </a:xfrm>
        </p:spPr>
        <p:txBody>
          <a:bodyPr>
            <a:normAutofit lnSpcReduction="10000"/>
          </a:bodyPr>
          <a:lstStyle/>
          <a:p>
            <a:r>
              <a:rPr lang="en-US" sz="2000" b="1" dirty="0"/>
              <a:t>Approach to Tasks</a:t>
            </a:r>
            <a:r>
              <a:rPr lang="en-US" sz="2000" dirty="0"/>
              <a:t>:  Create strategies, policies, and methods to create teams and ideas that combine to operate smoothly. They empower people by soliciting their views, values, and principles. They believe that this combination reduces inherent risk and generates success</a:t>
            </a:r>
          </a:p>
          <a:p>
            <a:endParaRPr lang="en-US" sz="2000" b="1" dirty="0"/>
          </a:p>
          <a:p>
            <a:r>
              <a:rPr lang="en-US" sz="2000" b="1" dirty="0"/>
              <a:t>Approach to Risk</a:t>
            </a:r>
            <a:r>
              <a:rPr lang="en-US" sz="2000" dirty="0"/>
              <a:t>:  Risk-averse</a:t>
            </a:r>
          </a:p>
          <a:p>
            <a:r>
              <a:rPr lang="en-US" sz="2000" b="1" dirty="0"/>
              <a:t>Role in Decision-Making</a:t>
            </a:r>
            <a:r>
              <a:rPr lang="en-US" sz="2000" dirty="0"/>
              <a:t>:  Involved</a:t>
            </a:r>
          </a:p>
        </p:txBody>
      </p:sp>
      <p:pic>
        <p:nvPicPr>
          <p:cNvPr id="8" name="Picture 7" descr="A close up of text on a white background&#10;&#10;Description automatically generated">
            <a:extLst>
              <a:ext uri="{FF2B5EF4-FFF2-40B4-BE49-F238E27FC236}">
                <a16:creationId xmlns:a16="http://schemas.microsoft.com/office/drawing/2014/main" id="{777ECC89-A6C9-4186-A1CD-7EAF1343E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038600"/>
            <a:ext cx="1418975" cy="1047858"/>
          </a:xfrm>
          <a:prstGeom prst="rect">
            <a:avLst/>
          </a:prstGeom>
        </p:spPr>
      </p:pic>
    </p:spTree>
    <p:extLst>
      <p:ext uri="{BB962C8B-B14F-4D97-AF65-F5344CB8AC3E}">
        <p14:creationId xmlns:p14="http://schemas.microsoft.com/office/powerpoint/2010/main" val="358223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BA59-58D5-453A-B2DA-FF470CF8BC9F}"/>
              </a:ext>
            </a:extLst>
          </p:cNvPr>
          <p:cNvSpPr>
            <a:spLocks noGrp="1"/>
          </p:cNvSpPr>
          <p:nvPr>
            <p:ph type="title"/>
          </p:nvPr>
        </p:nvSpPr>
        <p:spPr/>
        <p:txBody>
          <a:bodyPr/>
          <a:lstStyle/>
          <a:p>
            <a:r>
              <a:rPr lang="en-US" dirty="0"/>
              <a:t>Comparisons</a:t>
            </a:r>
          </a:p>
        </p:txBody>
      </p:sp>
      <p:sp>
        <p:nvSpPr>
          <p:cNvPr id="4" name="Text Placeholder 3">
            <a:extLst>
              <a:ext uri="{FF2B5EF4-FFF2-40B4-BE49-F238E27FC236}">
                <a16:creationId xmlns:a16="http://schemas.microsoft.com/office/drawing/2014/main" id="{C5C43E8F-9FBB-4821-BF71-815F0B511F65}"/>
              </a:ext>
            </a:extLst>
          </p:cNvPr>
          <p:cNvSpPr>
            <a:spLocks noGrp="1"/>
          </p:cNvSpPr>
          <p:nvPr>
            <p:ph type="body" idx="1"/>
          </p:nvPr>
        </p:nvSpPr>
        <p:spPr/>
        <p:txBody>
          <a:bodyPr/>
          <a:lstStyle/>
          <a:p>
            <a:r>
              <a:rPr lang="en-US" dirty="0"/>
              <a:t>Leadership</a:t>
            </a:r>
          </a:p>
        </p:txBody>
      </p:sp>
      <p:sp>
        <p:nvSpPr>
          <p:cNvPr id="5" name="Content Placeholder 4">
            <a:extLst>
              <a:ext uri="{FF2B5EF4-FFF2-40B4-BE49-F238E27FC236}">
                <a16:creationId xmlns:a16="http://schemas.microsoft.com/office/drawing/2014/main" id="{C2D1E68B-95D1-4A2C-826B-898E938C52B3}"/>
              </a:ext>
            </a:extLst>
          </p:cNvPr>
          <p:cNvSpPr>
            <a:spLocks noGrp="1"/>
          </p:cNvSpPr>
          <p:nvPr>
            <p:ph sz="half" idx="2"/>
          </p:nvPr>
        </p:nvSpPr>
        <p:spPr/>
        <p:txBody>
          <a:bodyPr>
            <a:normAutofit/>
          </a:bodyPr>
          <a:lstStyle/>
          <a:p>
            <a:r>
              <a:rPr lang="en-US" sz="2000" b="1" dirty="0"/>
              <a:t>Styles</a:t>
            </a:r>
            <a:r>
              <a:rPr lang="en-US" sz="2000" dirty="0"/>
              <a:t>:  Transformational, Consultative &amp; Participative</a:t>
            </a:r>
          </a:p>
          <a:p>
            <a:endParaRPr lang="en-US" sz="2000" dirty="0"/>
          </a:p>
          <a:p>
            <a:r>
              <a:rPr lang="en-US" sz="2000" b="1" dirty="0"/>
              <a:t>Power Through</a:t>
            </a:r>
            <a:r>
              <a:rPr lang="en-US" sz="2000" dirty="0"/>
              <a:t>:  Charisma &amp; Influence</a:t>
            </a:r>
          </a:p>
          <a:p>
            <a:r>
              <a:rPr lang="en-US" sz="2000" b="1" dirty="0"/>
              <a:t>Organization</a:t>
            </a:r>
            <a:r>
              <a:rPr lang="en-US" sz="2000" dirty="0"/>
              <a:t>:  Leaders have followers</a:t>
            </a:r>
          </a:p>
          <a:p>
            <a:r>
              <a:rPr lang="en-US" sz="2000" b="1" dirty="0"/>
              <a:t>Appeal to</a:t>
            </a:r>
            <a:r>
              <a:rPr lang="en-US" sz="2100" dirty="0"/>
              <a:t>:  Heart</a:t>
            </a:r>
          </a:p>
          <a:p>
            <a:endParaRPr lang="en-US" sz="2000" dirty="0"/>
          </a:p>
        </p:txBody>
      </p:sp>
      <p:sp>
        <p:nvSpPr>
          <p:cNvPr id="6" name="Text Placeholder 5">
            <a:extLst>
              <a:ext uri="{FF2B5EF4-FFF2-40B4-BE49-F238E27FC236}">
                <a16:creationId xmlns:a16="http://schemas.microsoft.com/office/drawing/2014/main" id="{DA3DBCB7-B87A-452B-9761-71F5F7A9C379}"/>
              </a:ext>
            </a:extLst>
          </p:cNvPr>
          <p:cNvSpPr>
            <a:spLocks noGrp="1"/>
          </p:cNvSpPr>
          <p:nvPr>
            <p:ph type="body" sz="quarter" idx="3"/>
          </p:nvPr>
        </p:nvSpPr>
        <p:spPr/>
        <p:txBody>
          <a:bodyPr/>
          <a:lstStyle/>
          <a:p>
            <a:r>
              <a:rPr lang="en-US" dirty="0"/>
              <a:t>Management</a:t>
            </a:r>
          </a:p>
        </p:txBody>
      </p:sp>
      <p:sp>
        <p:nvSpPr>
          <p:cNvPr id="7" name="Content Placeholder 6">
            <a:extLst>
              <a:ext uri="{FF2B5EF4-FFF2-40B4-BE49-F238E27FC236}">
                <a16:creationId xmlns:a16="http://schemas.microsoft.com/office/drawing/2014/main" id="{E55F3650-69DC-4067-BAFB-BF8F1A471655}"/>
              </a:ext>
            </a:extLst>
          </p:cNvPr>
          <p:cNvSpPr>
            <a:spLocks noGrp="1"/>
          </p:cNvSpPr>
          <p:nvPr>
            <p:ph sz="quarter" idx="4"/>
          </p:nvPr>
        </p:nvSpPr>
        <p:spPr>
          <a:xfrm>
            <a:off x="4645025" y="2174874"/>
            <a:ext cx="4189412" cy="4408487"/>
          </a:xfrm>
        </p:spPr>
        <p:txBody>
          <a:bodyPr>
            <a:normAutofit/>
          </a:bodyPr>
          <a:lstStyle/>
          <a:p>
            <a:r>
              <a:rPr lang="en-US" sz="2000" b="1" dirty="0"/>
              <a:t>Styles</a:t>
            </a:r>
            <a:r>
              <a:rPr lang="en-US" sz="2000" dirty="0"/>
              <a:t>:  Dictatorial, Authoritative, Transactional, Autocratic, Consultative &amp; Democratic</a:t>
            </a:r>
          </a:p>
          <a:p>
            <a:r>
              <a:rPr lang="en-US" sz="2000" b="1" dirty="0"/>
              <a:t>Power Through</a:t>
            </a:r>
            <a:r>
              <a:rPr lang="en-US" sz="2000" dirty="0"/>
              <a:t>:  Formal authority &amp; Position</a:t>
            </a:r>
          </a:p>
          <a:p>
            <a:r>
              <a:rPr lang="en-US" sz="2000" b="1" dirty="0"/>
              <a:t>Organization</a:t>
            </a:r>
            <a:r>
              <a:rPr lang="en-US" sz="2000" dirty="0"/>
              <a:t>:  Managers have subordinates</a:t>
            </a:r>
          </a:p>
          <a:p>
            <a:r>
              <a:rPr lang="en-US" sz="2000" b="1" dirty="0"/>
              <a:t>Appeal to</a:t>
            </a:r>
            <a:r>
              <a:rPr lang="en-US" sz="2000" dirty="0"/>
              <a:t>:  Head</a:t>
            </a:r>
          </a:p>
        </p:txBody>
      </p:sp>
    </p:spTree>
    <p:extLst>
      <p:ext uri="{BB962C8B-B14F-4D97-AF65-F5344CB8AC3E}">
        <p14:creationId xmlns:p14="http://schemas.microsoft.com/office/powerpoint/2010/main" val="112635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E5DB70-7394-4823-86DA-017BEDB4C68F}"/>
              </a:ext>
            </a:extLst>
          </p:cNvPr>
          <p:cNvSpPr>
            <a:spLocks noGrp="1"/>
          </p:cNvSpPr>
          <p:nvPr>
            <p:ph type="title"/>
          </p:nvPr>
        </p:nvSpPr>
        <p:spPr/>
        <p:txBody>
          <a:bodyPr/>
          <a:lstStyle/>
          <a:p>
            <a:r>
              <a:rPr lang="en-US" dirty="0"/>
              <a:t>Combination</a:t>
            </a:r>
          </a:p>
        </p:txBody>
      </p:sp>
      <p:sp>
        <p:nvSpPr>
          <p:cNvPr id="8" name="Content Placeholder 7">
            <a:extLst>
              <a:ext uri="{FF2B5EF4-FFF2-40B4-BE49-F238E27FC236}">
                <a16:creationId xmlns:a16="http://schemas.microsoft.com/office/drawing/2014/main" id="{A1D58617-18F7-48AC-85A2-7234DC7A299A}"/>
              </a:ext>
            </a:extLst>
          </p:cNvPr>
          <p:cNvSpPr>
            <a:spLocks noGrp="1"/>
          </p:cNvSpPr>
          <p:nvPr>
            <p:ph idx="1"/>
          </p:nvPr>
        </p:nvSpPr>
        <p:spPr>
          <a:xfrm>
            <a:off x="457200" y="1600200"/>
            <a:ext cx="5562600" cy="4525963"/>
          </a:xfrm>
        </p:spPr>
        <p:txBody>
          <a:bodyPr>
            <a:normAutofit/>
          </a:bodyPr>
          <a:lstStyle/>
          <a:p>
            <a:r>
              <a:rPr lang="en-US" dirty="0"/>
              <a:t>Leadership is one facet of Management (the others are Planning/Decision-Making, Organizing, &amp; Controlling).</a:t>
            </a:r>
          </a:p>
          <a:p>
            <a:r>
              <a:rPr lang="en-US" dirty="0"/>
              <a:t>Managers must lead</a:t>
            </a:r>
          </a:p>
          <a:p>
            <a:r>
              <a:rPr lang="en-US" dirty="0"/>
              <a:t>Leaders don’t have to manage, but they won’t accomplish goals if they don’t</a:t>
            </a:r>
          </a:p>
        </p:txBody>
      </p:sp>
      <p:pic>
        <p:nvPicPr>
          <p:cNvPr id="10" name="Picture 9">
            <a:extLst>
              <a:ext uri="{FF2B5EF4-FFF2-40B4-BE49-F238E27FC236}">
                <a16:creationId xmlns:a16="http://schemas.microsoft.com/office/drawing/2014/main" id="{60CB0720-EED4-4559-AEAE-B87DDF1F3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92680"/>
            <a:ext cx="2759202" cy="2072640"/>
          </a:xfrm>
          <a:prstGeom prst="rect">
            <a:avLst/>
          </a:prstGeom>
        </p:spPr>
      </p:pic>
      <p:sp>
        <p:nvSpPr>
          <p:cNvPr id="11" name="TextBox 10">
            <a:extLst>
              <a:ext uri="{FF2B5EF4-FFF2-40B4-BE49-F238E27FC236}">
                <a16:creationId xmlns:a16="http://schemas.microsoft.com/office/drawing/2014/main" id="{F0E619CB-B514-4C3F-9D5F-94A788E0D02B}"/>
              </a:ext>
            </a:extLst>
          </p:cNvPr>
          <p:cNvSpPr txBox="1"/>
          <p:nvPr/>
        </p:nvSpPr>
        <p:spPr>
          <a:xfrm>
            <a:off x="7716980" y="5150078"/>
            <a:ext cx="969819" cy="215444"/>
          </a:xfrm>
          <a:prstGeom prst="rect">
            <a:avLst/>
          </a:prstGeom>
          <a:noFill/>
        </p:spPr>
        <p:txBody>
          <a:bodyPr wrap="square" rtlCol="0">
            <a:spAutoFit/>
          </a:bodyPr>
          <a:lstStyle/>
          <a:p>
            <a:r>
              <a:rPr lang="en-US" sz="800" dirty="0"/>
              <a:t>Dreamstime.com</a:t>
            </a:r>
          </a:p>
        </p:txBody>
      </p:sp>
    </p:spTree>
    <p:extLst>
      <p:ext uri="{BB962C8B-B14F-4D97-AF65-F5344CB8AC3E}">
        <p14:creationId xmlns:p14="http://schemas.microsoft.com/office/powerpoint/2010/main" val="10644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763D558-3ACA-491F-8CCF-5C21C3AC6B60}"/>
              </a:ext>
            </a:extLst>
          </p:cNvPr>
          <p:cNvSpPr>
            <a:spLocks noGrp="1"/>
          </p:cNvSpPr>
          <p:nvPr>
            <p:ph idx="1"/>
          </p:nvPr>
        </p:nvSpPr>
        <p:spPr>
          <a:xfrm>
            <a:off x="457200" y="1600200"/>
            <a:ext cx="5410200" cy="4525963"/>
          </a:xfrm>
        </p:spPr>
        <p:txBody>
          <a:bodyPr>
            <a:normAutofit fontScale="85000" lnSpcReduction="20000"/>
          </a:bodyPr>
          <a:lstStyle/>
          <a:p>
            <a:pPr marL="0" indent="0">
              <a:buNone/>
            </a:pPr>
            <a:r>
              <a:rPr lang="en-US" dirty="0"/>
              <a:t>People naturally and willingly follow leaders due to their charisma and personality traits, whereas a manager is obeyed due to the formal authority vested in him/her. As a result, people tend to be more loyal towards leaders rather than managers.</a:t>
            </a:r>
          </a:p>
          <a:p>
            <a:pPr marL="0" indent="0">
              <a:buNone/>
            </a:pPr>
            <a:r>
              <a:rPr lang="en-US" dirty="0"/>
              <a:t>Reality is that almost all leaders perform management functions, and all managers perform leadership functions.</a:t>
            </a:r>
          </a:p>
        </p:txBody>
      </p:sp>
      <p:pic>
        <p:nvPicPr>
          <p:cNvPr id="10" name="Picture 9">
            <a:extLst>
              <a:ext uri="{FF2B5EF4-FFF2-40B4-BE49-F238E27FC236}">
                <a16:creationId xmlns:a16="http://schemas.microsoft.com/office/drawing/2014/main" id="{512A3042-F266-4137-B5C3-4BB1D3341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781" y="2057400"/>
            <a:ext cx="2036619" cy="3200400"/>
          </a:xfrm>
          <a:prstGeom prst="rect">
            <a:avLst/>
          </a:prstGeom>
        </p:spPr>
      </p:pic>
      <p:sp>
        <p:nvSpPr>
          <p:cNvPr id="11" name="TextBox 10">
            <a:extLst>
              <a:ext uri="{FF2B5EF4-FFF2-40B4-BE49-F238E27FC236}">
                <a16:creationId xmlns:a16="http://schemas.microsoft.com/office/drawing/2014/main" id="{FC2C682F-447D-49E6-BE88-6E51238959F0}"/>
              </a:ext>
            </a:extLst>
          </p:cNvPr>
          <p:cNvSpPr txBox="1"/>
          <p:nvPr/>
        </p:nvSpPr>
        <p:spPr>
          <a:xfrm>
            <a:off x="7716981" y="5150078"/>
            <a:ext cx="685800" cy="215444"/>
          </a:xfrm>
          <a:prstGeom prst="rect">
            <a:avLst/>
          </a:prstGeom>
          <a:noFill/>
        </p:spPr>
        <p:txBody>
          <a:bodyPr wrap="square" rtlCol="0">
            <a:spAutoFit/>
          </a:bodyPr>
          <a:lstStyle/>
          <a:p>
            <a:r>
              <a:rPr lang="en-US" sz="800" dirty="0"/>
              <a:t>Clker.com</a:t>
            </a:r>
          </a:p>
        </p:txBody>
      </p:sp>
    </p:spTree>
    <p:extLst>
      <p:ext uri="{BB962C8B-B14F-4D97-AF65-F5344CB8AC3E}">
        <p14:creationId xmlns:p14="http://schemas.microsoft.com/office/powerpoint/2010/main" val="152240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9C0FD5-71DC-46A6-8D96-A1C963F48D1A}"/>
              </a:ext>
            </a:extLst>
          </p:cNvPr>
          <p:cNvSpPr>
            <a:spLocks noGrp="1"/>
          </p:cNvSpPr>
          <p:nvPr>
            <p:ph type="title"/>
          </p:nvPr>
        </p:nvSpPr>
        <p:spPr/>
        <p:txBody>
          <a:bodyPr/>
          <a:lstStyle/>
          <a:p>
            <a:r>
              <a:rPr lang="en-US" dirty="0"/>
              <a:t>Relationships</a:t>
            </a:r>
          </a:p>
        </p:txBody>
      </p:sp>
      <p:sp>
        <p:nvSpPr>
          <p:cNvPr id="8" name="Content Placeholder 7">
            <a:extLst>
              <a:ext uri="{FF2B5EF4-FFF2-40B4-BE49-F238E27FC236}">
                <a16:creationId xmlns:a16="http://schemas.microsoft.com/office/drawing/2014/main" id="{201EFD8F-C68C-4956-8B7A-B9EC6D4A3810}"/>
              </a:ext>
            </a:extLst>
          </p:cNvPr>
          <p:cNvSpPr>
            <a:spLocks noGrp="1"/>
          </p:cNvSpPr>
          <p:nvPr>
            <p:ph idx="1"/>
          </p:nvPr>
        </p:nvSpPr>
        <p:spPr>
          <a:xfrm>
            <a:off x="990600" y="5562600"/>
            <a:ext cx="2438400" cy="685800"/>
          </a:xfrm>
        </p:spPr>
        <p:txBody>
          <a:bodyPr/>
          <a:lstStyle/>
          <a:p>
            <a:pPr marL="0" indent="0">
              <a:buNone/>
            </a:pPr>
            <a:r>
              <a:rPr lang="en-US" dirty="0"/>
              <a:t>Followers</a:t>
            </a:r>
          </a:p>
        </p:txBody>
      </p:sp>
      <p:sp>
        <p:nvSpPr>
          <p:cNvPr id="9" name="Content Placeholder 7">
            <a:extLst>
              <a:ext uri="{FF2B5EF4-FFF2-40B4-BE49-F238E27FC236}">
                <a16:creationId xmlns:a16="http://schemas.microsoft.com/office/drawing/2014/main" id="{F1A7DAE0-936E-495C-B98F-EF38736629A0}"/>
              </a:ext>
            </a:extLst>
          </p:cNvPr>
          <p:cNvSpPr txBox="1">
            <a:spLocks/>
          </p:cNvSpPr>
          <p:nvPr/>
        </p:nvSpPr>
        <p:spPr>
          <a:xfrm>
            <a:off x="6019800" y="5562600"/>
            <a:ext cx="2438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Subordinate</a:t>
            </a:r>
            <a:endParaRPr lang="en-US" dirty="0"/>
          </a:p>
        </p:txBody>
      </p:sp>
      <p:sp>
        <p:nvSpPr>
          <p:cNvPr id="10" name="Content Placeholder 7">
            <a:extLst>
              <a:ext uri="{FF2B5EF4-FFF2-40B4-BE49-F238E27FC236}">
                <a16:creationId xmlns:a16="http://schemas.microsoft.com/office/drawing/2014/main" id="{01B9DCCF-C004-4E63-99E1-C5A748803FB4}"/>
              </a:ext>
            </a:extLst>
          </p:cNvPr>
          <p:cNvSpPr txBox="1">
            <a:spLocks/>
          </p:cNvSpPr>
          <p:nvPr/>
        </p:nvSpPr>
        <p:spPr>
          <a:xfrm>
            <a:off x="990600" y="1739900"/>
            <a:ext cx="2438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Leader</a:t>
            </a:r>
          </a:p>
        </p:txBody>
      </p:sp>
      <p:sp>
        <p:nvSpPr>
          <p:cNvPr id="11" name="Content Placeholder 7">
            <a:extLst>
              <a:ext uri="{FF2B5EF4-FFF2-40B4-BE49-F238E27FC236}">
                <a16:creationId xmlns:a16="http://schemas.microsoft.com/office/drawing/2014/main" id="{B401917D-7637-4195-BBF7-B668631AA17D}"/>
              </a:ext>
            </a:extLst>
          </p:cNvPr>
          <p:cNvSpPr txBox="1">
            <a:spLocks/>
          </p:cNvSpPr>
          <p:nvPr/>
        </p:nvSpPr>
        <p:spPr>
          <a:xfrm>
            <a:off x="6019800" y="1752600"/>
            <a:ext cx="24384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Manager</a:t>
            </a:r>
          </a:p>
        </p:txBody>
      </p:sp>
      <p:pic>
        <p:nvPicPr>
          <p:cNvPr id="19" name="Picture 18">
            <a:extLst>
              <a:ext uri="{FF2B5EF4-FFF2-40B4-BE49-F238E27FC236}">
                <a16:creationId xmlns:a16="http://schemas.microsoft.com/office/drawing/2014/main" id="{496BCED4-AD0F-43AC-8FA5-66071B89E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802" y="2500681"/>
            <a:ext cx="3160598" cy="2452319"/>
          </a:xfrm>
          <a:prstGeom prst="rect">
            <a:avLst/>
          </a:prstGeom>
        </p:spPr>
      </p:pic>
      <p:sp>
        <p:nvSpPr>
          <p:cNvPr id="20" name="TextBox 19">
            <a:extLst>
              <a:ext uri="{FF2B5EF4-FFF2-40B4-BE49-F238E27FC236}">
                <a16:creationId xmlns:a16="http://schemas.microsoft.com/office/drawing/2014/main" id="{F2E23FBC-8564-43CA-906E-763810BF902B}"/>
              </a:ext>
            </a:extLst>
          </p:cNvPr>
          <p:cNvSpPr txBox="1"/>
          <p:nvPr/>
        </p:nvSpPr>
        <p:spPr>
          <a:xfrm>
            <a:off x="7391400" y="5150078"/>
            <a:ext cx="1011381" cy="215444"/>
          </a:xfrm>
          <a:prstGeom prst="rect">
            <a:avLst/>
          </a:prstGeom>
          <a:noFill/>
        </p:spPr>
        <p:txBody>
          <a:bodyPr wrap="square" rtlCol="0">
            <a:spAutoFit/>
          </a:bodyPr>
          <a:lstStyle/>
          <a:p>
            <a:r>
              <a:rPr lang="en-US" sz="800" dirty="0"/>
              <a:t>Wordpress.com</a:t>
            </a:r>
          </a:p>
        </p:txBody>
      </p:sp>
      <p:sp>
        <p:nvSpPr>
          <p:cNvPr id="21" name="TextBox 20">
            <a:extLst>
              <a:ext uri="{FF2B5EF4-FFF2-40B4-BE49-F238E27FC236}">
                <a16:creationId xmlns:a16="http://schemas.microsoft.com/office/drawing/2014/main" id="{892B20FB-591F-4EEC-B311-EB03343BD5F8}"/>
              </a:ext>
            </a:extLst>
          </p:cNvPr>
          <p:cNvSpPr txBox="1"/>
          <p:nvPr/>
        </p:nvSpPr>
        <p:spPr>
          <a:xfrm>
            <a:off x="2286000" y="5070094"/>
            <a:ext cx="1478280" cy="215444"/>
          </a:xfrm>
          <a:prstGeom prst="rect">
            <a:avLst/>
          </a:prstGeom>
          <a:noFill/>
        </p:spPr>
        <p:txBody>
          <a:bodyPr wrap="square" rtlCol="0">
            <a:spAutoFit/>
          </a:bodyPr>
          <a:lstStyle/>
          <a:p>
            <a:r>
              <a:rPr lang="en-US" sz="800" dirty="0"/>
              <a:t>Betterworldinternational.org</a:t>
            </a:r>
          </a:p>
        </p:txBody>
      </p:sp>
      <p:pic>
        <p:nvPicPr>
          <p:cNvPr id="23" name="Picture 22" descr="A person standing in front of a crowd&#10;&#10;Description automatically generated">
            <a:extLst>
              <a:ext uri="{FF2B5EF4-FFF2-40B4-BE49-F238E27FC236}">
                <a16:creationId xmlns:a16="http://schemas.microsoft.com/office/drawing/2014/main" id="{F9F7C9C6-0F57-43F4-91A6-839580109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69" y="2890647"/>
            <a:ext cx="3504523" cy="1971294"/>
          </a:xfrm>
          <a:prstGeom prst="rect">
            <a:avLst/>
          </a:prstGeom>
        </p:spPr>
      </p:pic>
    </p:spTree>
    <p:extLst>
      <p:ext uri="{BB962C8B-B14F-4D97-AF65-F5344CB8AC3E}">
        <p14:creationId xmlns:p14="http://schemas.microsoft.com/office/powerpoint/2010/main" val="196695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1F44-705E-4D32-8B99-E3DF2A5C765D}"/>
              </a:ext>
            </a:extLst>
          </p:cNvPr>
          <p:cNvSpPr>
            <a:spLocks noGrp="1"/>
          </p:cNvSpPr>
          <p:nvPr>
            <p:ph type="title"/>
          </p:nvPr>
        </p:nvSpPr>
        <p:spPr/>
        <p:txBody>
          <a:bodyPr/>
          <a:lstStyle/>
          <a:p>
            <a:r>
              <a:rPr lang="en-US" dirty="0"/>
              <a:t>Some Differences</a:t>
            </a:r>
          </a:p>
        </p:txBody>
      </p:sp>
      <p:graphicFrame>
        <p:nvGraphicFramePr>
          <p:cNvPr id="4" name="Table 3">
            <a:extLst>
              <a:ext uri="{FF2B5EF4-FFF2-40B4-BE49-F238E27FC236}">
                <a16:creationId xmlns:a16="http://schemas.microsoft.com/office/drawing/2014/main" id="{DA4339A5-249A-4264-9D93-918220A3E314}"/>
              </a:ext>
            </a:extLst>
          </p:cNvPr>
          <p:cNvGraphicFramePr>
            <a:graphicFrameLocks noGrp="1"/>
          </p:cNvGraphicFramePr>
          <p:nvPr>
            <p:extLst>
              <p:ext uri="{D42A27DB-BD31-4B8C-83A1-F6EECF244321}">
                <p14:modId xmlns:p14="http://schemas.microsoft.com/office/powerpoint/2010/main" val="71629783"/>
              </p:ext>
            </p:extLst>
          </p:nvPr>
        </p:nvGraphicFramePr>
        <p:xfrm>
          <a:off x="1752600" y="1295400"/>
          <a:ext cx="6172199" cy="4997757"/>
        </p:xfrm>
        <a:graphic>
          <a:graphicData uri="http://schemas.openxmlformats.org/drawingml/2006/table">
            <a:tbl>
              <a:tblPr>
                <a:tableStyleId>{5C22544A-7EE6-4342-B048-85BDC9FD1C3A}</a:tableStyleId>
              </a:tblPr>
              <a:tblGrid>
                <a:gridCol w="1393722">
                  <a:extLst>
                    <a:ext uri="{9D8B030D-6E8A-4147-A177-3AD203B41FA5}">
                      <a16:colId xmlns:a16="http://schemas.microsoft.com/office/drawing/2014/main" val="1093454421"/>
                    </a:ext>
                  </a:extLst>
                </a:gridCol>
                <a:gridCol w="2621526">
                  <a:extLst>
                    <a:ext uri="{9D8B030D-6E8A-4147-A177-3AD203B41FA5}">
                      <a16:colId xmlns:a16="http://schemas.microsoft.com/office/drawing/2014/main" val="2826057397"/>
                    </a:ext>
                  </a:extLst>
                </a:gridCol>
                <a:gridCol w="2156951">
                  <a:extLst>
                    <a:ext uri="{9D8B030D-6E8A-4147-A177-3AD203B41FA5}">
                      <a16:colId xmlns:a16="http://schemas.microsoft.com/office/drawing/2014/main" val="224189391"/>
                    </a:ext>
                  </a:extLst>
                </a:gridCol>
              </a:tblGrid>
              <a:tr h="308745">
                <a:tc>
                  <a:txBody>
                    <a:bodyPr/>
                    <a:lstStyle/>
                    <a:p>
                      <a:pPr algn="ctr" fontAlgn="ctr"/>
                      <a:r>
                        <a:rPr lang="en-US" sz="2000" b="1" u="none" strike="noStrike" dirty="0">
                          <a:effectLst/>
                        </a:rPr>
                        <a:t>Subject</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a:effectLst/>
                        </a:rPr>
                        <a:t>Leader</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a:effectLst/>
                        </a:rPr>
                        <a:t>Manager</a:t>
                      </a:r>
                      <a:endParaRPr lang="en-US"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46349104"/>
                  </a:ext>
                </a:extLst>
              </a:tr>
              <a:tr h="308745">
                <a:tc>
                  <a:txBody>
                    <a:bodyPr/>
                    <a:lstStyle/>
                    <a:p>
                      <a:pPr algn="l" fontAlgn="ctr"/>
                      <a:r>
                        <a:rPr lang="en-US" sz="2000" u="none" strike="noStrike" dirty="0">
                          <a:effectLst/>
                        </a:rPr>
                        <a:t>Essence</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Change</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Stability</a:t>
                      </a:r>
                      <a:endParaRPr lang="en-US"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54870122"/>
                  </a:ext>
                </a:extLst>
              </a:tr>
              <a:tr h="308745">
                <a:tc>
                  <a:txBody>
                    <a:bodyPr/>
                    <a:lstStyle/>
                    <a:p>
                      <a:pPr algn="l" fontAlgn="ctr"/>
                      <a:r>
                        <a:rPr lang="en-US" sz="2000" u="none" strike="noStrike" dirty="0">
                          <a:effectLst/>
                        </a:rPr>
                        <a:t>Seeks</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Vision</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Objectives</a:t>
                      </a:r>
                      <a:endParaRPr lang="en-US"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94716381"/>
                  </a:ext>
                </a:extLst>
              </a:tr>
              <a:tr h="455766">
                <a:tc>
                  <a:txBody>
                    <a:bodyPr/>
                    <a:lstStyle/>
                    <a:p>
                      <a:pPr algn="l" fontAlgn="ctr"/>
                      <a:r>
                        <a:rPr lang="en-US" sz="2000" u="none" strike="noStrike" dirty="0">
                          <a:effectLst/>
                        </a:rPr>
                        <a:t>Approach</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Sets direction</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 Plans detail</a:t>
                      </a:r>
                      <a:endParaRPr lang="en-US"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95491615"/>
                  </a:ext>
                </a:extLst>
              </a:tr>
              <a:tr h="308745">
                <a:tc>
                  <a:txBody>
                    <a:bodyPr/>
                    <a:lstStyle/>
                    <a:p>
                      <a:pPr algn="l" fontAlgn="ctr"/>
                      <a:r>
                        <a:rPr lang="en-US" sz="2000" u="none" strike="noStrike">
                          <a:effectLst/>
                        </a:rPr>
                        <a:t>Decision</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Facilitates</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Makes</a:t>
                      </a:r>
                      <a:endParaRPr lang="en-US"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28291625"/>
                  </a:ext>
                </a:extLst>
              </a:tr>
              <a:tr h="308745">
                <a:tc>
                  <a:txBody>
                    <a:bodyPr/>
                    <a:lstStyle/>
                    <a:p>
                      <a:pPr algn="l" fontAlgn="ctr"/>
                      <a:r>
                        <a:rPr lang="en-US" sz="2000" u="none" strike="noStrike">
                          <a:effectLst/>
                        </a:rPr>
                        <a:t>Power</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Personal charisma</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Formal authority</a:t>
                      </a:r>
                      <a:endParaRPr lang="en-US" sz="20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41342530"/>
                  </a:ext>
                </a:extLst>
              </a:tr>
              <a:tr h="308745">
                <a:tc>
                  <a:txBody>
                    <a:bodyPr/>
                    <a:lstStyle/>
                    <a:p>
                      <a:pPr algn="l" fontAlgn="ctr"/>
                      <a:r>
                        <a:rPr lang="en-US" sz="2000" u="none" strike="noStrike">
                          <a:effectLst/>
                        </a:rPr>
                        <a:t>Culture</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Shapes</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Enacts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17579007"/>
                  </a:ext>
                </a:extLst>
              </a:tr>
              <a:tr h="308745">
                <a:tc>
                  <a:txBody>
                    <a:bodyPr/>
                    <a:lstStyle/>
                    <a:p>
                      <a:pPr algn="l" fontAlgn="ctr"/>
                      <a:r>
                        <a:rPr lang="en-US" sz="2000" u="none" strike="noStrike">
                          <a:effectLst/>
                        </a:rPr>
                        <a:t>Persuasion</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Sell</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Tell</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4658946"/>
                  </a:ext>
                </a:extLst>
              </a:tr>
              <a:tr h="455766">
                <a:tc>
                  <a:txBody>
                    <a:bodyPr/>
                    <a:lstStyle/>
                    <a:p>
                      <a:pPr algn="l" fontAlgn="ctr"/>
                      <a:r>
                        <a:rPr lang="en-US" sz="2000" u="none" strike="noStrike">
                          <a:effectLst/>
                        </a:rPr>
                        <a:t>Style</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hlinkClick r:id="rId2"/>
                        </a:rPr>
                        <a:t>Transformational</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hlinkClick r:id="rId3"/>
                        </a:rPr>
                        <a:t>Transactional</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77734782"/>
                  </a:ext>
                </a:extLst>
              </a:tr>
              <a:tr h="308745">
                <a:tc>
                  <a:txBody>
                    <a:bodyPr/>
                    <a:lstStyle/>
                    <a:p>
                      <a:pPr algn="l" fontAlgn="ctr"/>
                      <a:r>
                        <a:rPr lang="en-US" sz="2000" u="none" strike="noStrike">
                          <a:effectLst/>
                        </a:rPr>
                        <a:t>Exchange</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Excitement for work</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Money for work</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52416618"/>
                  </a:ext>
                </a:extLst>
              </a:tr>
              <a:tr h="308745">
                <a:tc>
                  <a:txBody>
                    <a:bodyPr/>
                    <a:lstStyle/>
                    <a:p>
                      <a:pPr algn="l" fontAlgn="ctr"/>
                      <a:r>
                        <a:rPr lang="en-US" sz="2000" u="none" strike="noStrike">
                          <a:effectLst/>
                        </a:rPr>
                        <a:t>Wants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Achievement</a:t>
                      </a:r>
                      <a:endParaRPr lang="en-US"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Results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06674537"/>
                  </a:ext>
                </a:extLst>
              </a:tr>
              <a:tr h="308745">
                <a:tc>
                  <a:txBody>
                    <a:bodyPr/>
                    <a:lstStyle/>
                    <a:p>
                      <a:pPr algn="l" fontAlgn="ctr"/>
                      <a:r>
                        <a:rPr lang="en-US" sz="2000" u="none" strike="noStrike">
                          <a:effectLst/>
                        </a:rPr>
                        <a:t>Risk</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Takes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Minimizes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78919296"/>
                  </a:ext>
                </a:extLst>
              </a:tr>
              <a:tr h="308745">
                <a:tc>
                  <a:txBody>
                    <a:bodyPr/>
                    <a:lstStyle/>
                    <a:p>
                      <a:pPr algn="l" fontAlgn="ctr"/>
                      <a:r>
                        <a:rPr lang="en-US" sz="2000" u="none" strike="noStrike">
                          <a:effectLst/>
                        </a:rPr>
                        <a:t>Rules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Breaks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Makes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25073604"/>
                  </a:ext>
                </a:extLst>
              </a:tr>
              <a:tr h="308745">
                <a:tc>
                  <a:txBody>
                    <a:bodyPr/>
                    <a:lstStyle/>
                    <a:p>
                      <a:pPr algn="l" fontAlgn="ctr"/>
                      <a:r>
                        <a:rPr lang="en-US" sz="2000" u="none" strike="noStrike">
                          <a:effectLst/>
                        </a:rPr>
                        <a:t>Conflict</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Uses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Avoids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62177134"/>
                  </a:ext>
                </a:extLst>
              </a:tr>
              <a:tr h="308745">
                <a:tc>
                  <a:txBody>
                    <a:bodyPr/>
                    <a:lstStyle/>
                    <a:p>
                      <a:pPr algn="l" fontAlgn="ctr"/>
                      <a:r>
                        <a:rPr lang="en-US" sz="2000" u="none" strike="noStrike">
                          <a:effectLst/>
                        </a:rPr>
                        <a:t>Direction</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a:effectLst/>
                        </a:rPr>
                        <a:t>New roads</a:t>
                      </a:r>
                      <a:endParaRPr lang="en-US" sz="2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2000" u="none" strike="noStrike" dirty="0">
                          <a:effectLst/>
                        </a:rPr>
                        <a:t>Existing roads</a:t>
                      </a:r>
                      <a:endParaRPr lang="en-US"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05297268"/>
                  </a:ext>
                </a:extLst>
              </a:tr>
            </a:tbl>
          </a:graphicData>
        </a:graphic>
      </p:graphicFrame>
      <p:sp>
        <p:nvSpPr>
          <p:cNvPr id="5" name="TextBox 4">
            <a:extLst>
              <a:ext uri="{FF2B5EF4-FFF2-40B4-BE49-F238E27FC236}">
                <a16:creationId xmlns:a16="http://schemas.microsoft.com/office/drawing/2014/main" id="{308786BD-47FA-44CE-972D-B6121E93DF1A}"/>
              </a:ext>
            </a:extLst>
          </p:cNvPr>
          <p:cNvSpPr txBox="1"/>
          <p:nvPr/>
        </p:nvSpPr>
        <p:spPr>
          <a:xfrm>
            <a:off x="6459219" y="6367918"/>
            <a:ext cx="1478280" cy="215444"/>
          </a:xfrm>
          <a:prstGeom prst="rect">
            <a:avLst/>
          </a:prstGeom>
          <a:noFill/>
        </p:spPr>
        <p:txBody>
          <a:bodyPr wrap="square" rtlCol="0">
            <a:spAutoFit/>
          </a:bodyPr>
          <a:lstStyle/>
          <a:p>
            <a:r>
              <a:rPr lang="en-US" sz="800" dirty="0"/>
              <a:t>ChangingMinds.org</a:t>
            </a:r>
          </a:p>
        </p:txBody>
      </p:sp>
    </p:spTree>
    <p:extLst>
      <p:ext uri="{BB962C8B-B14F-4D97-AF65-F5344CB8AC3E}">
        <p14:creationId xmlns:p14="http://schemas.microsoft.com/office/powerpoint/2010/main" val="154063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7BA0-6CAB-4D55-883B-E3DD4D5DC7AF}"/>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D336903B-AF79-4262-9978-39DDB1A1E2E3}"/>
              </a:ext>
            </a:extLst>
          </p:cNvPr>
          <p:cNvSpPr>
            <a:spLocks noGrp="1"/>
          </p:cNvSpPr>
          <p:nvPr>
            <p:ph idx="1"/>
          </p:nvPr>
        </p:nvSpPr>
        <p:spPr>
          <a:xfrm>
            <a:off x="609600" y="1828800"/>
            <a:ext cx="8229600" cy="4525963"/>
          </a:xfrm>
        </p:spPr>
        <p:txBody>
          <a:bodyPr>
            <a:normAutofit lnSpcReduction="10000"/>
          </a:bodyPr>
          <a:lstStyle/>
          <a:p>
            <a:r>
              <a:rPr lang="en-US" dirty="0"/>
              <a:t>We are leaders AND managers</a:t>
            </a:r>
          </a:p>
          <a:p>
            <a:r>
              <a:rPr lang="en-US" dirty="0"/>
              <a:t>We focus on accomplishing the mission</a:t>
            </a:r>
          </a:p>
          <a:p>
            <a:r>
              <a:rPr lang="en-US" dirty="0"/>
              <a:t>We use various styles of leadership</a:t>
            </a:r>
          </a:p>
          <a:p>
            <a:r>
              <a:rPr lang="en-US" dirty="0"/>
              <a:t>We apply resources</a:t>
            </a:r>
          </a:p>
          <a:p>
            <a:r>
              <a:rPr lang="en-US" dirty="0"/>
              <a:t>We make decisions</a:t>
            </a:r>
          </a:p>
          <a:p>
            <a:r>
              <a:rPr lang="en-US" dirty="0"/>
              <a:t>We inspire people to work </a:t>
            </a:r>
          </a:p>
          <a:p>
            <a:pPr marL="0" indent="0">
              <a:buNone/>
            </a:pPr>
            <a:r>
              <a:rPr lang="en-US" dirty="0"/>
              <a:t>with dedication toward our </a:t>
            </a:r>
          </a:p>
          <a:p>
            <a:pPr marL="0" indent="0">
              <a:buNone/>
            </a:pPr>
            <a:r>
              <a:rPr lang="en-US" dirty="0"/>
              <a:t>common objective </a:t>
            </a:r>
          </a:p>
        </p:txBody>
      </p:sp>
      <p:pic>
        <p:nvPicPr>
          <p:cNvPr id="5" name="Picture 4">
            <a:extLst>
              <a:ext uri="{FF2B5EF4-FFF2-40B4-BE49-F238E27FC236}">
                <a16:creationId xmlns:a16="http://schemas.microsoft.com/office/drawing/2014/main" id="{B8366DF7-0627-4165-A26F-28A3BDC40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774396"/>
            <a:ext cx="3200400" cy="2355987"/>
          </a:xfrm>
          <a:prstGeom prst="rect">
            <a:avLst/>
          </a:prstGeom>
        </p:spPr>
      </p:pic>
    </p:spTree>
    <p:extLst>
      <p:ext uri="{BB962C8B-B14F-4D97-AF65-F5344CB8AC3E}">
        <p14:creationId xmlns:p14="http://schemas.microsoft.com/office/powerpoint/2010/main" val="249616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1020651" y="1295400"/>
            <a:ext cx="7696200" cy="4525963"/>
          </a:xfrm>
        </p:spPr>
        <p:txBody>
          <a:bodyPr>
            <a:normAutofit/>
          </a:bodyPr>
          <a:lstStyle/>
          <a:p>
            <a:pPr marL="914400" lvl="1" indent="-514350">
              <a:buFont typeface="+mj-lt"/>
              <a:buAutoNum type="arabicPeriod"/>
            </a:pPr>
            <a:r>
              <a:rPr lang="en-US" dirty="0"/>
              <a:t>Name the four functions of management.</a:t>
            </a:r>
          </a:p>
          <a:p>
            <a:pPr marL="914400" lvl="1" indent="-514350">
              <a:buFont typeface="+mj-lt"/>
              <a:buAutoNum type="arabicPeriod"/>
            </a:pPr>
            <a:r>
              <a:rPr lang="en-US" dirty="0"/>
              <a:t>What is your definition of leadership?</a:t>
            </a:r>
          </a:p>
          <a:p>
            <a:pPr marL="914400" lvl="1" indent="-514350">
              <a:buFont typeface="+mj-lt"/>
              <a:buAutoNum type="arabicPeriod"/>
            </a:pPr>
            <a:r>
              <a:rPr lang="en-US" dirty="0"/>
              <a:t>Put the description below in either the Leadership or Management column:</a:t>
            </a:r>
          </a:p>
          <a:p>
            <a:pPr marL="2628900" lvl="5" indent="-457200">
              <a:buFont typeface="+mj-lt"/>
              <a:buAutoNum type="alphaLcParenR"/>
            </a:pPr>
            <a:r>
              <a:rPr lang="en-US" sz="2400" dirty="0"/>
              <a:t>Plans detail</a:t>
            </a:r>
          </a:p>
          <a:p>
            <a:pPr marL="2628900" lvl="5" indent="-457200">
              <a:buFont typeface="+mj-lt"/>
              <a:buAutoNum type="alphaLcParenR"/>
            </a:pPr>
            <a:r>
              <a:rPr lang="en-US" sz="2400" dirty="0"/>
              <a:t>Passion</a:t>
            </a:r>
          </a:p>
          <a:p>
            <a:pPr marL="2628900" lvl="5" indent="-457200">
              <a:buFont typeface="+mj-lt"/>
              <a:buAutoNum type="alphaLcParenR"/>
            </a:pPr>
            <a:r>
              <a:rPr lang="en-US" sz="2400" dirty="0"/>
              <a:t>Breaks rules</a:t>
            </a:r>
          </a:p>
          <a:p>
            <a:pPr marL="2628900" lvl="5" indent="-457200">
              <a:buFont typeface="+mj-lt"/>
              <a:buAutoNum type="alphaLcParenR"/>
            </a:pPr>
            <a:r>
              <a:rPr lang="en-US" sz="2400" dirty="0"/>
              <a:t>Wants results</a:t>
            </a:r>
          </a:p>
          <a:p>
            <a:pPr marL="2628900" lvl="5" indent="-457200">
              <a:buFont typeface="+mj-lt"/>
              <a:buAutoNum type="alphaLcParenR"/>
            </a:pPr>
            <a:r>
              <a:rPr lang="en-US" sz="2400" dirty="0"/>
              <a:t>Sells</a:t>
            </a:r>
          </a:p>
          <a:p>
            <a:pPr marL="400050" lvl="1" indent="0">
              <a:buNone/>
            </a:pPr>
            <a:endParaRPr lang="en-US" dirty="0"/>
          </a:p>
        </p:txBody>
      </p:sp>
    </p:spTree>
    <p:extLst>
      <p:ext uri="{BB962C8B-B14F-4D97-AF65-F5344CB8AC3E}">
        <p14:creationId xmlns:p14="http://schemas.microsoft.com/office/powerpoint/2010/main" val="369743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Agenda</a:t>
            </a:r>
          </a:p>
        </p:txBody>
      </p:sp>
      <p:sp>
        <p:nvSpPr>
          <p:cNvPr id="4" name="Content Placeholder 3"/>
          <p:cNvSpPr>
            <a:spLocks noGrp="1"/>
          </p:cNvSpPr>
          <p:nvPr>
            <p:ph idx="1"/>
          </p:nvPr>
        </p:nvSpPr>
        <p:spPr>
          <a:xfrm>
            <a:off x="1143000" y="2678391"/>
            <a:ext cx="7010400" cy="1501217"/>
          </a:xfrm>
        </p:spPr>
        <p:txBody>
          <a:bodyPr>
            <a:noAutofit/>
          </a:bodyPr>
          <a:lstStyle/>
          <a:p>
            <a:pPr marL="0" indent="0">
              <a:spcBef>
                <a:spcPts val="0"/>
              </a:spcBef>
              <a:spcAft>
                <a:spcPts val="600"/>
              </a:spcAft>
              <a:buNone/>
            </a:pPr>
            <a:r>
              <a:rPr lang="en-US" sz="2200" dirty="0">
                <a:hlinkClick r:id="rId2" action="ppaction://hlinksldjump"/>
              </a:rPr>
              <a:t>C1. Management vs Leadership</a:t>
            </a:r>
            <a:endParaRPr lang="en-US" sz="2200" dirty="0"/>
          </a:p>
          <a:p>
            <a:pPr marL="0" indent="0">
              <a:spcBef>
                <a:spcPts val="0"/>
              </a:spcBef>
              <a:spcAft>
                <a:spcPts val="600"/>
              </a:spcAft>
              <a:buNone/>
            </a:pPr>
            <a:r>
              <a:rPr lang="en-US" sz="2200" dirty="0">
                <a:solidFill>
                  <a:srgbClr val="0070C0"/>
                </a:solidFill>
                <a:hlinkClick r:id="rId3" action="ppaction://hlinksldjump"/>
              </a:rPr>
              <a:t>C2.  Delegation: Authority, Responsibility, &amp; Accountability</a:t>
            </a:r>
            <a:endParaRPr lang="en-US" sz="2200" dirty="0">
              <a:solidFill>
                <a:srgbClr val="0070C0"/>
              </a:solidFill>
            </a:endParaRPr>
          </a:p>
          <a:p>
            <a:pPr marL="0" indent="0">
              <a:spcBef>
                <a:spcPts val="0"/>
              </a:spcBef>
              <a:spcAft>
                <a:spcPts val="600"/>
              </a:spcAft>
              <a:buNone/>
            </a:pPr>
            <a:r>
              <a:rPr lang="en-US" sz="2200" dirty="0">
                <a:solidFill>
                  <a:srgbClr val="0070C0"/>
                </a:solidFill>
                <a:hlinkClick r:id="rId4" action="ppaction://hlinksldjump"/>
              </a:rPr>
              <a:t>C3.  Leadership Counseling</a:t>
            </a:r>
            <a:endParaRPr lang="en-US" sz="2200" dirty="0">
              <a:solidFill>
                <a:srgbClr val="0070C0"/>
              </a:solidFill>
            </a:endParaRPr>
          </a:p>
          <a:p>
            <a:pPr marL="0" indent="0">
              <a:spcBef>
                <a:spcPts val="0"/>
              </a:spcBef>
              <a:spcAft>
                <a:spcPts val="600"/>
              </a:spcAft>
              <a:buNone/>
            </a:pPr>
            <a:endParaRPr lang="en-US" sz="2200" dirty="0"/>
          </a:p>
        </p:txBody>
      </p:sp>
    </p:spTree>
    <p:extLst>
      <p:ext uri="{BB962C8B-B14F-4D97-AF65-F5344CB8AC3E}">
        <p14:creationId xmlns:p14="http://schemas.microsoft.com/office/powerpoint/2010/main" val="340769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514600"/>
            <a:ext cx="7772400" cy="1371600"/>
          </a:xfrm>
        </p:spPr>
        <p:txBody>
          <a:bodyPr>
            <a:normAutofit fontScale="90000"/>
          </a:bodyPr>
          <a:lstStyle/>
          <a:p>
            <a:r>
              <a:rPr lang="en-US" dirty="0"/>
              <a:t>DELEGATION: AUTHORITY, RESPONSIBILITY, &amp; ACCOUNTABILITY</a:t>
            </a:r>
          </a:p>
        </p:txBody>
      </p:sp>
      <p:sp>
        <p:nvSpPr>
          <p:cNvPr id="5" name="Text Placeholder 4"/>
          <p:cNvSpPr>
            <a:spLocks noGrp="1"/>
          </p:cNvSpPr>
          <p:nvPr>
            <p:ph type="body" idx="1"/>
          </p:nvPr>
        </p:nvSpPr>
        <p:spPr/>
        <p:txBody>
          <a:bodyPr/>
          <a:lstStyle/>
          <a:p>
            <a:pPr lvl="0"/>
            <a:r>
              <a:rPr lang="en-US" dirty="0"/>
              <a:t>C2. Describe how authority and responsibility work in a military setting.</a:t>
            </a:r>
          </a:p>
          <a:p>
            <a:pPr lvl="0"/>
            <a:endParaRPr lang="en-US" dirty="0"/>
          </a:p>
        </p:txBody>
      </p:sp>
    </p:spTree>
    <p:extLst>
      <p:ext uri="{BB962C8B-B14F-4D97-AF65-F5344CB8AC3E}">
        <p14:creationId xmlns:p14="http://schemas.microsoft.com/office/powerpoint/2010/main" val="342322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fontScale="90000"/>
          </a:bodyPr>
          <a:lstStyle/>
          <a:p>
            <a:r>
              <a:rPr lang="en-US" dirty="0"/>
              <a:t>Delegation: Authority, Responsibility, &amp; Accountability</a:t>
            </a:r>
          </a:p>
        </p:txBody>
      </p:sp>
      <p:sp>
        <p:nvSpPr>
          <p:cNvPr id="4" name="Content Placeholder 3"/>
          <p:cNvSpPr>
            <a:spLocks noGrp="1"/>
          </p:cNvSpPr>
          <p:nvPr>
            <p:ph idx="1"/>
          </p:nvPr>
        </p:nvSpPr>
        <p:spPr>
          <a:xfrm>
            <a:off x="838200" y="1600200"/>
            <a:ext cx="7772400" cy="4191000"/>
          </a:xfrm>
        </p:spPr>
        <p:txBody>
          <a:bodyPr>
            <a:normAutofit fontScale="40000" lnSpcReduction="20000"/>
          </a:bodyPr>
          <a:lstStyle/>
          <a:p>
            <a:pPr marL="0" indent="0">
              <a:buNone/>
            </a:pPr>
            <a:r>
              <a:rPr lang="en-US" sz="5200" b="1" u="sng" dirty="0"/>
              <a:t>OBJECTIVES</a:t>
            </a:r>
          </a:p>
          <a:p>
            <a:pPr marL="0" indent="0">
              <a:buNone/>
            </a:pPr>
            <a:r>
              <a:rPr lang="en-US" sz="4200" i="1" dirty="0"/>
              <a:t>Cadets who complete this section of the Leadership Roles Strand will be better prepared to work within the structure of the CACC Brigade and 10</a:t>
            </a:r>
            <a:r>
              <a:rPr lang="en-US" sz="4200" i="1" baseline="30000" dirty="0"/>
              <a:t>th</a:t>
            </a:r>
            <a:r>
              <a:rPr lang="en-US" sz="4200" i="1" dirty="0"/>
              <a:t> Corps, to serve successfully in senior level leadership positions within the California Cadet Corps, and to contribute to the success of their program and activities through practice of leadership and management skills.</a:t>
            </a:r>
            <a:endParaRPr lang="en-US" sz="4200" dirty="0"/>
          </a:p>
          <a:p>
            <a:pPr marL="0" indent="0">
              <a:buNone/>
            </a:pPr>
            <a:endParaRPr lang="en-US" sz="4800" b="1" u="sng" dirty="0"/>
          </a:p>
          <a:p>
            <a:pPr marL="0" indent="0">
              <a:buNone/>
            </a:pPr>
            <a:r>
              <a:rPr lang="en-US" sz="5200" b="1" u="sng" dirty="0"/>
              <a:t>Plan of Action</a:t>
            </a:r>
            <a:endParaRPr lang="en-US" sz="5200" dirty="0"/>
          </a:p>
          <a:p>
            <a:pPr marL="0" lvl="0" indent="0">
              <a:buNone/>
            </a:pPr>
            <a:r>
              <a:rPr lang="en-US" sz="5000" dirty="0"/>
              <a:t>Define authority, responsibility, and accountability; how they interact in the delegation process, and how leaders/managers delegate tasks to followers to accomplish a mission.</a:t>
            </a:r>
          </a:p>
          <a:p>
            <a:pPr marL="0" indent="0">
              <a:buNone/>
            </a:pPr>
            <a:endParaRPr lang="en-US" sz="5300" dirty="0"/>
          </a:p>
          <a:p>
            <a:pPr marL="0" indent="0">
              <a:buNone/>
            </a:pPr>
            <a:r>
              <a:rPr lang="en-US" sz="5300" dirty="0"/>
              <a:t>Essential Question: How do authority, responsibility, and accountability relate to delegation, and what part does delegation play in management?</a:t>
            </a:r>
          </a:p>
        </p:txBody>
      </p:sp>
    </p:spTree>
    <p:extLst>
      <p:ext uri="{BB962C8B-B14F-4D97-AF65-F5344CB8AC3E}">
        <p14:creationId xmlns:p14="http://schemas.microsoft.com/office/powerpoint/2010/main" val="63568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2F78-1382-4578-A45D-B106200EF82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20A38153-C70D-4C38-A94F-7814CB7FEC37}"/>
              </a:ext>
            </a:extLst>
          </p:cNvPr>
          <p:cNvSpPr>
            <a:spLocks noGrp="1"/>
          </p:cNvSpPr>
          <p:nvPr>
            <p:ph idx="1"/>
          </p:nvPr>
        </p:nvSpPr>
        <p:spPr>
          <a:xfrm>
            <a:off x="457200" y="1981200"/>
            <a:ext cx="4876800" cy="3581400"/>
          </a:xfrm>
        </p:spPr>
        <p:txBody>
          <a:bodyPr>
            <a:normAutofit fontScale="92500" lnSpcReduction="20000"/>
          </a:bodyPr>
          <a:lstStyle/>
          <a:p>
            <a:pPr marL="0" indent="0">
              <a:buNone/>
            </a:pPr>
            <a:r>
              <a:rPr lang="en-US" b="1" dirty="0"/>
              <a:t>Delegation:</a:t>
            </a:r>
          </a:p>
          <a:p>
            <a:pPr marL="0" indent="0">
              <a:buNone/>
            </a:pPr>
            <a:endParaRPr lang="en-US" b="1" dirty="0"/>
          </a:p>
          <a:p>
            <a:pPr marL="0" indent="0">
              <a:buNone/>
            </a:pPr>
            <a:r>
              <a:rPr lang="en-US" b="1" dirty="0"/>
              <a:t>The practice of turning over to a subordinate enough authority to do a specific task, and then holding that person accountable for the results.</a:t>
            </a:r>
            <a:r>
              <a:rPr lang="en-US" sz="1900" b="1" dirty="0"/>
              <a:t>   </a:t>
            </a:r>
          </a:p>
          <a:p>
            <a:pPr marL="0" indent="0">
              <a:buNone/>
            </a:pPr>
            <a:r>
              <a:rPr lang="en-US" sz="1900" b="1" dirty="0"/>
              <a:t>                                                              </a:t>
            </a:r>
            <a:r>
              <a:rPr lang="en-US" sz="1700" b="1" dirty="0"/>
              <a:t>(Gaurav </a:t>
            </a:r>
            <a:r>
              <a:rPr lang="en-US" sz="1700" b="1" dirty="0" err="1"/>
              <a:t>Akrani</a:t>
            </a:r>
            <a:r>
              <a:rPr lang="en-US" sz="1700" b="1" dirty="0"/>
              <a:t>)</a:t>
            </a:r>
            <a:endParaRPr lang="en-US" b="1" dirty="0"/>
          </a:p>
        </p:txBody>
      </p:sp>
      <p:sp>
        <p:nvSpPr>
          <p:cNvPr id="4" name="TextBox 3">
            <a:extLst>
              <a:ext uri="{FF2B5EF4-FFF2-40B4-BE49-F238E27FC236}">
                <a16:creationId xmlns:a16="http://schemas.microsoft.com/office/drawing/2014/main" id="{76A3C9EC-A1E6-4C96-90CC-2D5BCAA343FD}"/>
              </a:ext>
            </a:extLst>
          </p:cNvPr>
          <p:cNvSpPr txBox="1"/>
          <p:nvPr/>
        </p:nvSpPr>
        <p:spPr>
          <a:xfrm>
            <a:off x="7086600" y="4904602"/>
            <a:ext cx="1066800" cy="276999"/>
          </a:xfrm>
          <a:prstGeom prst="rect">
            <a:avLst/>
          </a:prstGeom>
          <a:noFill/>
        </p:spPr>
        <p:txBody>
          <a:bodyPr wrap="square" rtlCol="0">
            <a:spAutoFit/>
          </a:bodyPr>
          <a:lstStyle/>
          <a:p>
            <a:r>
              <a:rPr lang="en-US" sz="1200" dirty="0"/>
              <a:t>Curt Lafond</a:t>
            </a:r>
          </a:p>
        </p:txBody>
      </p:sp>
      <p:pic>
        <p:nvPicPr>
          <p:cNvPr id="6" name="Picture 5" descr="A picture containing sky&#10;&#10;Description automatically generated">
            <a:extLst>
              <a:ext uri="{FF2B5EF4-FFF2-40B4-BE49-F238E27FC236}">
                <a16:creationId xmlns:a16="http://schemas.microsoft.com/office/drawing/2014/main" id="{67621797-30F5-49C7-BCB2-D5F44BEF3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59774"/>
            <a:ext cx="3657600" cy="2871216"/>
          </a:xfrm>
          <a:prstGeom prst="rect">
            <a:avLst/>
          </a:prstGeom>
        </p:spPr>
      </p:pic>
    </p:spTree>
    <p:extLst>
      <p:ext uri="{BB962C8B-B14F-4D97-AF65-F5344CB8AC3E}">
        <p14:creationId xmlns:p14="http://schemas.microsoft.com/office/powerpoint/2010/main" val="250802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2F78-1382-4578-A45D-B106200EF82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20A38153-C70D-4C38-A94F-7814CB7FEC37}"/>
              </a:ext>
            </a:extLst>
          </p:cNvPr>
          <p:cNvSpPr>
            <a:spLocks noGrp="1"/>
          </p:cNvSpPr>
          <p:nvPr>
            <p:ph idx="1"/>
          </p:nvPr>
        </p:nvSpPr>
        <p:spPr>
          <a:xfrm>
            <a:off x="457200" y="1981200"/>
            <a:ext cx="3886200" cy="4602162"/>
          </a:xfrm>
        </p:spPr>
        <p:txBody>
          <a:bodyPr>
            <a:normAutofit fontScale="92500" lnSpcReduction="10000"/>
          </a:bodyPr>
          <a:lstStyle/>
          <a:p>
            <a:pPr marL="0" indent="0">
              <a:buNone/>
            </a:pPr>
            <a:r>
              <a:rPr lang="en-US" b="1" dirty="0"/>
              <a:t>Authority:</a:t>
            </a:r>
          </a:p>
          <a:p>
            <a:pPr marL="0" indent="0">
              <a:buNone/>
            </a:pPr>
            <a:endParaRPr lang="en-US" dirty="0"/>
          </a:p>
          <a:p>
            <a:pPr marL="0" indent="0">
              <a:buNone/>
            </a:pPr>
            <a:r>
              <a:rPr lang="en-US" b="1" dirty="0"/>
              <a:t>Authority is the right or power assigned to an executive or a manager in order to achieve certain organizational objectives.</a:t>
            </a:r>
          </a:p>
          <a:p>
            <a:pPr marL="0" indent="0">
              <a:buNone/>
            </a:pPr>
            <a:r>
              <a:rPr lang="en-US" sz="1700" b="1" dirty="0"/>
              <a:t>                                                  (Gaurav </a:t>
            </a:r>
            <a:r>
              <a:rPr lang="en-US" sz="1700" b="1" dirty="0" err="1"/>
              <a:t>Akrani</a:t>
            </a:r>
            <a:r>
              <a:rPr lang="en-US" sz="1700" b="1" dirty="0"/>
              <a:t>)</a:t>
            </a:r>
            <a:endParaRPr lang="en-US" sz="1700" dirty="0"/>
          </a:p>
        </p:txBody>
      </p:sp>
      <p:pic>
        <p:nvPicPr>
          <p:cNvPr id="8" name="Picture 7">
            <a:extLst>
              <a:ext uri="{FF2B5EF4-FFF2-40B4-BE49-F238E27FC236}">
                <a16:creationId xmlns:a16="http://schemas.microsoft.com/office/drawing/2014/main" id="{55E58808-7B0C-4F19-B470-44F439100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286000"/>
            <a:ext cx="4673088" cy="3440112"/>
          </a:xfrm>
          <a:prstGeom prst="rect">
            <a:avLst/>
          </a:prstGeom>
        </p:spPr>
      </p:pic>
    </p:spTree>
    <p:extLst>
      <p:ext uri="{BB962C8B-B14F-4D97-AF65-F5344CB8AC3E}">
        <p14:creationId xmlns:p14="http://schemas.microsoft.com/office/powerpoint/2010/main" val="100985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2071-5783-4F89-ADA2-781C70693ED9}"/>
              </a:ext>
            </a:extLst>
          </p:cNvPr>
          <p:cNvSpPr>
            <a:spLocks noGrp="1"/>
          </p:cNvSpPr>
          <p:nvPr>
            <p:ph type="title"/>
          </p:nvPr>
        </p:nvSpPr>
        <p:spPr/>
        <p:txBody>
          <a:bodyPr/>
          <a:lstStyle/>
          <a:p>
            <a:r>
              <a:rPr lang="en-US" dirty="0"/>
              <a:t>Authority</a:t>
            </a:r>
          </a:p>
        </p:txBody>
      </p:sp>
      <p:sp>
        <p:nvSpPr>
          <p:cNvPr id="3" name="Content Placeholder 2">
            <a:extLst>
              <a:ext uri="{FF2B5EF4-FFF2-40B4-BE49-F238E27FC236}">
                <a16:creationId xmlns:a16="http://schemas.microsoft.com/office/drawing/2014/main" id="{9EB26BC1-0AEF-4431-B1F4-9965E64C53FC}"/>
              </a:ext>
            </a:extLst>
          </p:cNvPr>
          <p:cNvSpPr>
            <a:spLocks noGrp="1"/>
          </p:cNvSpPr>
          <p:nvPr>
            <p:ph idx="1"/>
          </p:nvPr>
        </p:nvSpPr>
        <p:spPr>
          <a:xfrm>
            <a:off x="373882" y="2667000"/>
            <a:ext cx="7162800" cy="3429000"/>
          </a:xfrm>
        </p:spPr>
        <p:txBody>
          <a:bodyPr>
            <a:normAutofit/>
          </a:bodyPr>
          <a:lstStyle/>
          <a:p>
            <a:r>
              <a:rPr lang="en-US" dirty="0"/>
              <a:t>Tied to the organization</a:t>
            </a:r>
          </a:p>
          <a:p>
            <a:r>
              <a:rPr lang="en-US" dirty="0"/>
              <a:t>Formal or Personal</a:t>
            </a:r>
          </a:p>
          <a:p>
            <a:pPr lvl="1"/>
            <a:r>
              <a:rPr lang="en-US" dirty="0"/>
              <a:t>Formal from position</a:t>
            </a:r>
          </a:p>
          <a:p>
            <a:pPr lvl="1"/>
            <a:r>
              <a:rPr lang="en-US" dirty="0"/>
              <a:t>Personal from ability to influence others</a:t>
            </a:r>
          </a:p>
          <a:p>
            <a:r>
              <a:rPr lang="en-US" dirty="0"/>
              <a:t>Can be delegated – moves downward</a:t>
            </a:r>
          </a:p>
        </p:txBody>
      </p:sp>
      <p:pic>
        <p:nvPicPr>
          <p:cNvPr id="4" name="Content Placeholder 4" descr="A picture containing object&#10;&#10;Description automatically generated">
            <a:extLst>
              <a:ext uri="{FF2B5EF4-FFF2-40B4-BE49-F238E27FC236}">
                <a16:creationId xmlns:a16="http://schemas.microsoft.com/office/drawing/2014/main" id="{D513FAC2-FDD1-4502-8586-EDF073AB6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919" y="1524000"/>
            <a:ext cx="3691350" cy="2667000"/>
          </a:xfrm>
          <a:prstGeom prst="rect">
            <a:avLst/>
          </a:prstGeom>
        </p:spPr>
      </p:pic>
    </p:spTree>
    <p:extLst>
      <p:ext uri="{BB962C8B-B14F-4D97-AF65-F5344CB8AC3E}">
        <p14:creationId xmlns:p14="http://schemas.microsoft.com/office/powerpoint/2010/main" val="4255572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2F78-1382-4578-A45D-B106200EF821}"/>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20A38153-C70D-4C38-A94F-7814CB7FEC37}"/>
              </a:ext>
            </a:extLst>
          </p:cNvPr>
          <p:cNvSpPr>
            <a:spLocks noGrp="1"/>
          </p:cNvSpPr>
          <p:nvPr>
            <p:ph idx="1"/>
          </p:nvPr>
        </p:nvSpPr>
        <p:spPr>
          <a:xfrm>
            <a:off x="457200" y="1981200"/>
            <a:ext cx="4876800" cy="3581400"/>
          </a:xfrm>
        </p:spPr>
        <p:txBody>
          <a:bodyPr>
            <a:normAutofit/>
          </a:bodyPr>
          <a:lstStyle/>
          <a:p>
            <a:pPr marL="0" indent="0">
              <a:buNone/>
            </a:pPr>
            <a:r>
              <a:rPr lang="en-US" b="1" dirty="0"/>
              <a:t>Responsibility:</a:t>
            </a:r>
          </a:p>
          <a:p>
            <a:pPr marL="0" indent="0">
              <a:buNone/>
            </a:pPr>
            <a:endParaRPr lang="en-US" b="1" dirty="0"/>
          </a:p>
          <a:p>
            <a:pPr marL="0" indent="0">
              <a:buNone/>
            </a:pPr>
            <a:r>
              <a:rPr lang="en-US" b="1" dirty="0"/>
              <a:t>An obligation to carry out a task or duty assigned by a superior.</a:t>
            </a:r>
          </a:p>
        </p:txBody>
      </p:sp>
      <p:pic>
        <p:nvPicPr>
          <p:cNvPr id="7" name="Picture 6" descr="A person wearing a suit and tie&#10;&#10;Description automatically generated">
            <a:extLst>
              <a:ext uri="{FF2B5EF4-FFF2-40B4-BE49-F238E27FC236}">
                <a16:creationId xmlns:a16="http://schemas.microsoft.com/office/drawing/2014/main" id="{859891FB-AD8B-4BEA-896E-A94FB6B54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313432"/>
            <a:ext cx="3962400" cy="2916936"/>
          </a:xfrm>
          <a:prstGeom prst="rect">
            <a:avLst/>
          </a:prstGeom>
        </p:spPr>
      </p:pic>
    </p:spTree>
    <p:extLst>
      <p:ext uri="{BB962C8B-B14F-4D97-AF65-F5344CB8AC3E}">
        <p14:creationId xmlns:p14="http://schemas.microsoft.com/office/powerpoint/2010/main" val="330624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B53E-0F48-4BCA-A85D-1A09FE9A9DB3}"/>
              </a:ext>
            </a:extLst>
          </p:cNvPr>
          <p:cNvSpPr>
            <a:spLocks noGrp="1"/>
          </p:cNvSpPr>
          <p:nvPr>
            <p:ph type="title"/>
          </p:nvPr>
        </p:nvSpPr>
        <p:spPr/>
        <p:txBody>
          <a:bodyPr/>
          <a:lstStyle/>
          <a:p>
            <a:r>
              <a:rPr lang="en-US" dirty="0"/>
              <a:t>Responsibility</a:t>
            </a:r>
          </a:p>
        </p:txBody>
      </p:sp>
      <p:sp>
        <p:nvSpPr>
          <p:cNvPr id="3" name="Content Placeholder 2">
            <a:extLst>
              <a:ext uri="{FF2B5EF4-FFF2-40B4-BE49-F238E27FC236}">
                <a16:creationId xmlns:a16="http://schemas.microsoft.com/office/drawing/2014/main" id="{03E8E7E0-9881-484A-BA6E-8C179BD9E680}"/>
              </a:ext>
            </a:extLst>
          </p:cNvPr>
          <p:cNvSpPr>
            <a:spLocks noGrp="1"/>
          </p:cNvSpPr>
          <p:nvPr>
            <p:ph idx="1"/>
          </p:nvPr>
        </p:nvSpPr>
        <p:spPr>
          <a:xfrm>
            <a:off x="457200" y="2019300"/>
            <a:ext cx="8229600" cy="2819400"/>
          </a:xfrm>
        </p:spPr>
        <p:txBody>
          <a:bodyPr/>
          <a:lstStyle/>
          <a:p>
            <a:r>
              <a:rPr lang="en-US" dirty="0"/>
              <a:t>From superior-subordinate relationship</a:t>
            </a:r>
          </a:p>
          <a:p>
            <a:pPr lvl="1"/>
            <a:r>
              <a:rPr lang="en-US" dirty="0"/>
              <a:t>Hard to have without authority</a:t>
            </a:r>
          </a:p>
          <a:p>
            <a:r>
              <a:rPr lang="en-US" dirty="0"/>
              <a:t>Moves upwards</a:t>
            </a:r>
          </a:p>
          <a:p>
            <a:r>
              <a:rPr lang="en-US" dirty="0"/>
              <a:t>Cannot be delegated</a:t>
            </a:r>
          </a:p>
          <a:p>
            <a:endParaRPr lang="en-US" dirty="0"/>
          </a:p>
        </p:txBody>
      </p:sp>
      <p:pic>
        <p:nvPicPr>
          <p:cNvPr id="5" name="Picture 4">
            <a:extLst>
              <a:ext uri="{FF2B5EF4-FFF2-40B4-BE49-F238E27FC236}">
                <a16:creationId xmlns:a16="http://schemas.microsoft.com/office/drawing/2014/main" id="{041A650D-BE30-4360-ADDA-0331F073E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429000"/>
            <a:ext cx="3810000" cy="2406162"/>
          </a:xfrm>
          <a:prstGeom prst="rect">
            <a:avLst/>
          </a:prstGeom>
        </p:spPr>
      </p:pic>
    </p:spTree>
    <p:extLst>
      <p:ext uri="{BB962C8B-B14F-4D97-AF65-F5344CB8AC3E}">
        <p14:creationId xmlns:p14="http://schemas.microsoft.com/office/powerpoint/2010/main" val="253166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9C43-0BF9-43FE-80DB-832B90153BBF}"/>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A21117D7-5868-4D0B-8002-99FCF308F88F}"/>
              </a:ext>
            </a:extLst>
          </p:cNvPr>
          <p:cNvSpPr>
            <a:spLocks noGrp="1"/>
          </p:cNvSpPr>
          <p:nvPr>
            <p:ph idx="1"/>
          </p:nvPr>
        </p:nvSpPr>
        <p:spPr>
          <a:xfrm>
            <a:off x="457200" y="1600200"/>
            <a:ext cx="4343400" cy="4525963"/>
          </a:xfrm>
        </p:spPr>
        <p:txBody>
          <a:bodyPr/>
          <a:lstStyle/>
          <a:p>
            <a:pPr marL="0" indent="0">
              <a:buNone/>
            </a:pPr>
            <a:r>
              <a:rPr lang="en-US" b="1" dirty="0"/>
              <a:t>Accountability</a:t>
            </a:r>
          </a:p>
          <a:p>
            <a:pPr marL="0" indent="0">
              <a:buNone/>
            </a:pPr>
            <a:endParaRPr lang="en-US" dirty="0"/>
          </a:p>
          <a:p>
            <a:pPr marL="0" indent="0">
              <a:buNone/>
            </a:pPr>
            <a:r>
              <a:rPr lang="en-US" b="1" dirty="0"/>
              <a:t>An obligation or willingness to accept responsibility or to account for one's actions</a:t>
            </a:r>
            <a:endParaRPr lang="en-US" dirty="0"/>
          </a:p>
          <a:p>
            <a:pPr marL="0" indent="0">
              <a:buNone/>
            </a:pPr>
            <a:endParaRPr lang="en-US" dirty="0"/>
          </a:p>
        </p:txBody>
      </p:sp>
      <p:pic>
        <p:nvPicPr>
          <p:cNvPr id="5" name="Picture 4">
            <a:extLst>
              <a:ext uri="{FF2B5EF4-FFF2-40B4-BE49-F238E27FC236}">
                <a16:creationId xmlns:a16="http://schemas.microsoft.com/office/drawing/2014/main" id="{07B9C06F-FA17-4DA3-BA65-47142E06D1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614" y="2177796"/>
            <a:ext cx="4876986" cy="3080004"/>
          </a:xfrm>
          <a:prstGeom prst="rect">
            <a:avLst/>
          </a:prstGeom>
        </p:spPr>
      </p:pic>
    </p:spTree>
    <p:extLst>
      <p:ext uri="{BB962C8B-B14F-4D97-AF65-F5344CB8AC3E}">
        <p14:creationId xmlns:p14="http://schemas.microsoft.com/office/powerpoint/2010/main" val="230323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4D86-0713-47A5-9A46-E2F1B65A8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38D82E-8379-41D1-A49C-4B335DFA17A3}"/>
              </a:ext>
            </a:extLst>
          </p:cNvPr>
          <p:cNvSpPr>
            <a:spLocks noGrp="1"/>
          </p:cNvSpPr>
          <p:nvPr>
            <p:ph idx="1"/>
          </p:nvPr>
        </p:nvSpPr>
        <p:spPr>
          <a:xfrm>
            <a:off x="1295400" y="1775008"/>
            <a:ext cx="7162800" cy="2262982"/>
          </a:xfrm>
        </p:spPr>
        <p:txBody>
          <a:bodyPr>
            <a:normAutofit/>
          </a:bodyPr>
          <a:lstStyle/>
          <a:p>
            <a:r>
              <a:rPr lang="en-US" sz="3600" b="1" dirty="0"/>
              <a:t>Authority = Power</a:t>
            </a:r>
          </a:p>
          <a:p>
            <a:r>
              <a:rPr lang="en-US" sz="3600" b="1" dirty="0"/>
              <a:t>Responsibility = Duty</a:t>
            </a:r>
          </a:p>
          <a:p>
            <a:r>
              <a:rPr lang="en-US" sz="3600" b="1" dirty="0"/>
              <a:t>Accountability = Consequences</a:t>
            </a:r>
          </a:p>
        </p:txBody>
      </p:sp>
      <p:pic>
        <p:nvPicPr>
          <p:cNvPr id="4" name="Content Placeholder 4" descr="A close up of a logo&#10;&#10;Description automatically generated">
            <a:extLst>
              <a:ext uri="{FF2B5EF4-FFF2-40B4-BE49-F238E27FC236}">
                <a16:creationId xmlns:a16="http://schemas.microsoft.com/office/drawing/2014/main" id="{E12D96A8-8060-4F3B-8516-2B3EA5C82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037989"/>
            <a:ext cx="3810000" cy="2804746"/>
          </a:xfrm>
          <a:prstGeom prst="rect">
            <a:avLst/>
          </a:prstGeom>
        </p:spPr>
      </p:pic>
    </p:spTree>
    <p:extLst>
      <p:ext uri="{BB962C8B-B14F-4D97-AF65-F5344CB8AC3E}">
        <p14:creationId xmlns:p14="http://schemas.microsoft.com/office/powerpoint/2010/main" val="37832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DDAB-AE7B-414D-B449-AD0A75A11824}"/>
              </a:ext>
            </a:extLst>
          </p:cNvPr>
          <p:cNvSpPr>
            <a:spLocks noGrp="1"/>
          </p:cNvSpPr>
          <p:nvPr>
            <p:ph type="title"/>
          </p:nvPr>
        </p:nvSpPr>
        <p:spPr/>
        <p:txBody>
          <a:bodyPr/>
          <a:lstStyle/>
          <a:p>
            <a:r>
              <a:rPr lang="en-US" dirty="0"/>
              <a:t>Delegation - SMARTER</a:t>
            </a:r>
          </a:p>
        </p:txBody>
      </p:sp>
      <p:sp>
        <p:nvSpPr>
          <p:cNvPr id="3" name="Content Placeholder 2">
            <a:extLst>
              <a:ext uri="{FF2B5EF4-FFF2-40B4-BE49-F238E27FC236}">
                <a16:creationId xmlns:a16="http://schemas.microsoft.com/office/drawing/2014/main" id="{105C201E-E6DB-446F-8A78-3152F3FFA8B8}"/>
              </a:ext>
            </a:extLst>
          </p:cNvPr>
          <p:cNvSpPr>
            <a:spLocks noGrp="1"/>
          </p:cNvSpPr>
          <p:nvPr>
            <p:ph idx="1"/>
          </p:nvPr>
        </p:nvSpPr>
        <p:spPr>
          <a:xfrm>
            <a:off x="457200" y="2057399"/>
            <a:ext cx="8229600" cy="4525963"/>
          </a:xfrm>
        </p:spPr>
        <p:txBody>
          <a:bodyPr>
            <a:normAutofit fontScale="85000" lnSpcReduction="20000"/>
          </a:bodyPr>
          <a:lstStyle/>
          <a:p>
            <a:r>
              <a:rPr lang="en-US" b="1" dirty="0"/>
              <a:t>*Specific</a:t>
            </a:r>
            <a:r>
              <a:rPr lang="en-US" dirty="0"/>
              <a:t> – communicated clearly</a:t>
            </a:r>
          </a:p>
          <a:p>
            <a:r>
              <a:rPr lang="en-US" b="1" dirty="0"/>
              <a:t>* Measurable</a:t>
            </a:r>
            <a:r>
              <a:rPr lang="en-US" dirty="0"/>
              <a:t> – it will be clear whether the task has been accomplished</a:t>
            </a:r>
          </a:p>
          <a:p>
            <a:r>
              <a:rPr lang="en-US" b="1" dirty="0"/>
              <a:t>* Agreed</a:t>
            </a:r>
            <a:r>
              <a:rPr lang="en-US" dirty="0"/>
              <a:t> – the subordinate understands the task</a:t>
            </a:r>
          </a:p>
          <a:p>
            <a:r>
              <a:rPr lang="en-US" b="1" dirty="0"/>
              <a:t>* Realistic</a:t>
            </a:r>
            <a:r>
              <a:rPr lang="en-US" dirty="0"/>
              <a:t> – can be accomplished, is not impossible</a:t>
            </a:r>
          </a:p>
          <a:p>
            <a:r>
              <a:rPr lang="en-US" b="1" dirty="0"/>
              <a:t>* Time-bound</a:t>
            </a:r>
            <a:r>
              <a:rPr lang="en-US" dirty="0"/>
              <a:t> – can be accomplished in a reasonable time period</a:t>
            </a:r>
          </a:p>
          <a:p>
            <a:r>
              <a:rPr lang="en-US" b="1" dirty="0"/>
              <a:t>* Ethical</a:t>
            </a:r>
            <a:r>
              <a:rPr lang="en-US" dirty="0"/>
              <a:t> – is not illegal or immoral</a:t>
            </a:r>
          </a:p>
          <a:p>
            <a:r>
              <a:rPr lang="en-US" b="1" dirty="0"/>
              <a:t>* Recorded</a:t>
            </a:r>
            <a:r>
              <a:rPr lang="en-US" dirty="0"/>
              <a:t> – written down and agreed to in writing by the leader and subordinate</a:t>
            </a:r>
          </a:p>
          <a:p>
            <a:r>
              <a:rPr lang="en-US" dirty="0"/>
              <a:t>whenever possible</a:t>
            </a:r>
          </a:p>
          <a:p>
            <a:endParaRPr lang="en-US" dirty="0"/>
          </a:p>
        </p:txBody>
      </p:sp>
    </p:spTree>
    <p:extLst>
      <p:ext uri="{BB962C8B-B14F-4D97-AF65-F5344CB8AC3E}">
        <p14:creationId xmlns:p14="http://schemas.microsoft.com/office/powerpoint/2010/main" val="25576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MANAGEMENT VS LEADERSHIP</a:t>
            </a:r>
          </a:p>
        </p:txBody>
      </p:sp>
      <p:sp>
        <p:nvSpPr>
          <p:cNvPr id="5" name="Text Placeholder 4"/>
          <p:cNvSpPr>
            <a:spLocks noGrp="1"/>
          </p:cNvSpPr>
          <p:nvPr>
            <p:ph type="body" idx="1"/>
          </p:nvPr>
        </p:nvSpPr>
        <p:spPr/>
        <p:txBody>
          <a:bodyPr/>
          <a:lstStyle/>
          <a:p>
            <a:pPr lvl="0"/>
            <a:r>
              <a:rPr lang="en-US" dirty="0"/>
              <a:t>C1. Explain the differences between Management and Leadership, and how manage and lead successfully.</a:t>
            </a:r>
          </a:p>
          <a:p>
            <a:pPr lvl="0"/>
            <a:endParaRPr lang="en-US" dirty="0"/>
          </a:p>
        </p:txBody>
      </p:sp>
    </p:spTree>
    <p:extLst>
      <p:ext uri="{BB962C8B-B14F-4D97-AF65-F5344CB8AC3E}">
        <p14:creationId xmlns:p14="http://schemas.microsoft.com/office/powerpoint/2010/main" val="135390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1</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81200"/>
            <a:ext cx="8229600" cy="4144963"/>
          </a:xfrm>
        </p:spPr>
        <p:txBody>
          <a:bodyPr/>
          <a:lstStyle/>
          <a:p>
            <a:pPr marL="0" lvl="0" indent="0" algn="ctr">
              <a:buNone/>
            </a:pPr>
            <a:r>
              <a:rPr lang="en-US" b="1" dirty="0"/>
              <a:t>“Wait to be told" or "Do exactly what I say" or "Follow these instructions precisely. “</a:t>
            </a:r>
            <a:endParaRPr lang="en-US" dirty="0"/>
          </a:p>
          <a:p>
            <a:pPr marL="0" indent="0">
              <a:buNone/>
            </a:pPr>
            <a:endParaRPr lang="en-US" dirty="0"/>
          </a:p>
          <a:p>
            <a:pPr marL="400050" lvl="1" indent="0">
              <a:buNone/>
            </a:pPr>
            <a:r>
              <a:rPr lang="en-US" dirty="0"/>
              <a:t>This is instruction. There is no delegated freedom at all.</a:t>
            </a:r>
          </a:p>
          <a:p>
            <a:endParaRPr lang="en-US" dirty="0"/>
          </a:p>
        </p:txBody>
      </p:sp>
    </p:spTree>
    <p:extLst>
      <p:ext uri="{BB962C8B-B14F-4D97-AF65-F5344CB8AC3E}">
        <p14:creationId xmlns:p14="http://schemas.microsoft.com/office/powerpoint/2010/main" val="2896603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2</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81200"/>
            <a:ext cx="8229600" cy="4144963"/>
          </a:xfrm>
        </p:spPr>
        <p:txBody>
          <a:bodyPr/>
          <a:lstStyle/>
          <a:p>
            <a:pPr marL="0" lvl="0" indent="0" algn="ctr">
              <a:buNone/>
            </a:pPr>
            <a:r>
              <a:rPr lang="en-US" b="1" dirty="0"/>
              <a:t>"Look into this and tell me the situation. I'll decide."</a:t>
            </a:r>
            <a:endParaRPr lang="en-US" dirty="0"/>
          </a:p>
          <a:p>
            <a:pPr marL="0" indent="0">
              <a:buNone/>
            </a:pPr>
            <a:endParaRPr lang="en-US" dirty="0"/>
          </a:p>
          <a:p>
            <a:pPr marL="0" indent="0">
              <a:buNone/>
            </a:pPr>
            <a:r>
              <a:rPr lang="en-US" dirty="0"/>
              <a:t>This is asking for investigation and analysis but no recommendation. The person delegating retains responsibility for assessing options prior to making the decision.</a:t>
            </a:r>
          </a:p>
          <a:p>
            <a:endParaRPr lang="en-US" dirty="0"/>
          </a:p>
        </p:txBody>
      </p:sp>
    </p:spTree>
    <p:extLst>
      <p:ext uri="{BB962C8B-B14F-4D97-AF65-F5344CB8AC3E}">
        <p14:creationId xmlns:p14="http://schemas.microsoft.com/office/powerpoint/2010/main" val="519684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3</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81200"/>
            <a:ext cx="8229600" cy="4144963"/>
          </a:xfrm>
        </p:spPr>
        <p:txBody>
          <a:bodyPr>
            <a:normAutofit lnSpcReduction="10000"/>
          </a:bodyPr>
          <a:lstStyle/>
          <a:p>
            <a:pPr marL="0" lvl="0" indent="0" algn="ctr">
              <a:buNone/>
            </a:pPr>
            <a:r>
              <a:rPr lang="en-US" b="1" dirty="0"/>
              <a:t>“Look into this and tell me the situation. We'll decide together."</a:t>
            </a:r>
            <a:endParaRPr lang="en-US" dirty="0"/>
          </a:p>
          <a:p>
            <a:pPr marL="0" indent="0">
              <a:buNone/>
            </a:pPr>
            <a:endParaRPr lang="en-US" dirty="0"/>
          </a:p>
          <a:p>
            <a:pPr marL="0" indent="0">
              <a:buNone/>
            </a:pPr>
            <a:r>
              <a:rPr lang="en-US" dirty="0"/>
              <a:t>This has a subtle important difference to Level 2. This level of delegation encourages and enables the analysis and decision to be a shared process, which can be very helpful in coaching and development.</a:t>
            </a:r>
          </a:p>
          <a:p>
            <a:endParaRPr lang="en-US" dirty="0"/>
          </a:p>
        </p:txBody>
      </p:sp>
    </p:spTree>
    <p:extLst>
      <p:ext uri="{BB962C8B-B14F-4D97-AF65-F5344CB8AC3E}">
        <p14:creationId xmlns:p14="http://schemas.microsoft.com/office/powerpoint/2010/main" val="3013002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4</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05000"/>
            <a:ext cx="8229600" cy="4678362"/>
          </a:xfrm>
        </p:spPr>
        <p:txBody>
          <a:bodyPr>
            <a:normAutofit/>
          </a:bodyPr>
          <a:lstStyle/>
          <a:p>
            <a:pPr marL="0" lvl="0" indent="0" algn="ctr">
              <a:buNone/>
            </a:pPr>
            <a:r>
              <a:rPr lang="en-US" b="1" dirty="0"/>
              <a:t>“Tell me the situation and what help you need from me in assessing and handling it.  Then we'll decide."</a:t>
            </a:r>
            <a:endParaRPr lang="en-US" dirty="0"/>
          </a:p>
          <a:p>
            <a:pPr marL="0" indent="0">
              <a:buNone/>
            </a:pPr>
            <a:endParaRPr lang="en-US" dirty="0"/>
          </a:p>
          <a:p>
            <a:pPr marL="400050" lvl="1" indent="0">
              <a:buNone/>
            </a:pPr>
            <a:r>
              <a:rPr lang="en-US" dirty="0"/>
              <a:t>This opens the possibility of greater freedom for analysis and decision-making, subject to both people agreeing this is appropriate. Again, this level is helpful in growing and defining coaching and development relationships.</a:t>
            </a:r>
          </a:p>
          <a:p>
            <a:pPr marL="400050" lvl="1" indent="0">
              <a:buNone/>
            </a:pPr>
            <a:endParaRPr lang="en-US" dirty="0"/>
          </a:p>
          <a:p>
            <a:endParaRPr lang="en-US" dirty="0"/>
          </a:p>
        </p:txBody>
      </p:sp>
    </p:spTree>
    <p:extLst>
      <p:ext uri="{BB962C8B-B14F-4D97-AF65-F5344CB8AC3E}">
        <p14:creationId xmlns:p14="http://schemas.microsoft.com/office/powerpoint/2010/main" val="1224117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5</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05000"/>
            <a:ext cx="8229600" cy="4221163"/>
          </a:xfrm>
        </p:spPr>
        <p:txBody>
          <a:bodyPr>
            <a:normAutofit/>
          </a:bodyPr>
          <a:lstStyle/>
          <a:p>
            <a:pPr marL="0" lvl="0" indent="0">
              <a:buNone/>
            </a:pPr>
            <a:r>
              <a:rPr lang="en-US" b="1" dirty="0"/>
              <a:t>“Give me your analysis of the situation (reasons, options, pros and cons) and recommendation. I'll let you know whether you can go ahead."</a:t>
            </a:r>
            <a:endParaRPr lang="en-US" dirty="0"/>
          </a:p>
          <a:p>
            <a:pPr marL="0" indent="0">
              <a:buNone/>
            </a:pPr>
            <a:endParaRPr lang="en-US" dirty="0"/>
          </a:p>
          <a:p>
            <a:pPr marL="0" indent="0">
              <a:buNone/>
            </a:pPr>
            <a:r>
              <a:rPr lang="en-US" dirty="0"/>
              <a:t>Asks for analysis and recommendation, but you will check the thinking before deciding.</a:t>
            </a:r>
          </a:p>
          <a:p>
            <a:endParaRPr lang="en-US" dirty="0"/>
          </a:p>
        </p:txBody>
      </p:sp>
    </p:spTree>
    <p:extLst>
      <p:ext uri="{BB962C8B-B14F-4D97-AF65-F5344CB8AC3E}">
        <p14:creationId xmlns:p14="http://schemas.microsoft.com/office/powerpoint/2010/main" val="1884857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6</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05000"/>
            <a:ext cx="8229600" cy="4678362"/>
          </a:xfrm>
        </p:spPr>
        <p:txBody>
          <a:bodyPr>
            <a:normAutofit fontScale="85000" lnSpcReduction="20000"/>
          </a:bodyPr>
          <a:lstStyle/>
          <a:p>
            <a:pPr marL="0" lvl="0" indent="0">
              <a:buNone/>
            </a:pPr>
            <a:r>
              <a:rPr lang="en-US" b="1" dirty="0"/>
              <a:t>“Decide and let me know your decision, and wait for my go-ahead before proceeding."</a:t>
            </a:r>
            <a:endParaRPr lang="en-US" dirty="0"/>
          </a:p>
          <a:p>
            <a:endParaRPr lang="en-US" dirty="0"/>
          </a:p>
          <a:p>
            <a:pPr marL="0" indent="0">
              <a:buNone/>
            </a:pPr>
            <a:r>
              <a:rPr lang="en-US" dirty="0"/>
              <a:t>The other person is trusted to assess the situation and options and is probably competent enough to decide and implement too, but for reasons of task importance, or competence, or perhaps externally changing factors, the boss prefers to keep control of timing. This level of delegation can be frustrating for people if used too often or for too long, and in any event the reason for keeping people waiting, after they've inevitably invested time and effort, needs to be explained.</a:t>
            </a:r>
          </a:p>
          <a:p>
            <a:pPr marL="400050" lvl="1" indent="0">
              <a:buNone/>
            </a:pPr>
            <a:endParaRPr lang="en-US" dirty="0"/>
          </a:p>
          <a:p>
            <a:endParaRPr lang="en-US" dirty="0"/>
          </a:p>
        </p:txBody>
      </p:sp>
    </p:spTree>
    <p:extLst>
      <p:ext uri="{BB962C8B-B14F-4D97-AF65-F5344CB8AC3E}">
        <p14:creationId xmlns:p14="http://schemas.microsoft.com/office/powerpoint/2010/main" val="3424332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7</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981200"/>
            <a:ext cx="8229600" cy="4602162"/>
          </a:xfrm>
        </p:spPr>
        <p:txBody>
          <a:bodyPr>
            <a:normAutofit fontScale="85000" lnSpcReduction="20000"/>
          </a:bodyPr>
          <a:lstStyle/>
          <a:p>
            <a:pPr marL="0" indent="0">
              <a:buNone/>
            </a:pPr>
            <a:r>
              <a:rPr lang="en-US" b="1" dirty="0"/>
              <a:t>“Decide and let me know your decision, then go ahead unless I say not to."</a:t>
            </a:r>
            <a:endParaRPr lang="en-US" dirty="0"/>
          </a:p>
          <a:p>
            <a:pPr marL="0" indent="0">
              <a:buNone/>
            </a:pPr>
            <a:endParaRPr lang="en-US" dirty="0"/>
          </a:p>
          <a:p>
            <a:pPr marL="0" indent="0">
              <a:buNone/>
            </a:pPr>
            <a:r>
              <a:rPr lang="en-US" dirty="0"/>
              <a:t>Now the other person begins to control the action. The subtle increase in responsibility saves time. The default is now positive rather than negative. This is a very liberating change in delegated freedom, and incidentally one that can also be used very effectively when seeking responsibility from above or elsewhere in an organization, especially one which is strangled by indecision and bureaucracy. For example, "Here is my analysis and recommendation; I will proceed unless you tell me otherwise by (date)."</a:t>
            </a:r>
          </a:p>
          <a:p>
            <a:endParaRPr lang="en-US" dirty="0"/>
          </a:p>
        </p:txBody>
      </p:sp>
    </p:spTree>
    <p:extLst>
      <p:ext uri="{BB962C8B-B14F-4D97-AF65-F5344CB8AC3E}">
        <p14:creationId xmlns:p14="http://schemas.microsoft.com/office/powerpoint/2010/main" val="28073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8</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600200"/>
            <a:ext cx="8229600" cy="4983162"/>
          </a:xfrm>
        </p:spPr>
        <p:txBody>
          <a:bodyPr>
            <a:normAutofit fontScale="92500" lnSpcReduction="20000"/>
          </a:bodyPr>
          <a:lstStyle/>
          <a:p>
            <a:pPr marL="0" lvl="0" indent="0">
              <a:buNone/>
            </a:pPr>
            <a:r>
              <a:rPr lang="en-US" b="1" dirty="0"/>
              <a:t>“Decide and take action - let me know what you did (and what happened)."</a:t>
            </a:r>
            <a:endParaRPr lang="en-US" dirty="0"/>
          </a:p>
          <a:p>
            <a:endParaRPr lang="en-US" dirty="0"/>
          </a:p>
          <a:p>
            <a:pPr marL="0" indent="0">
              <a:buNone/>
            </a:pPr>
            <a:r>
              <a:rPr lang="en-US" dirty="0"/>
              <a:t>This delegation level, as with each increase up the scale, saves even more time. This level of delegation also enables a degree of follow-up by the manager as to the effectiveness of the delegated responsibility, which is necessary when people are being managed from a greater distance, or more 'hands-off'. The level also allows and invites positive feedback by the manager, which is helpful in coaching and development of course.</a:t>
            </a:r>
          </a:p>
          <a:p>
            <a:pPr marL="400050" lvl="1" indent="0">
              <a:buNone/>
            </a:pPr>
            <a:endParaRPr lang="en-US" dirty="0"/>
          </a:p>
          <a:p>
            <a:endParaRPr lang="en-US" dirty="0"/>
          </a:p>
        </p:txBody>
      </p:sp>
    </p:spTree>
    <p:extLst>
      <p:ext uri="{BB962C8B-B14F-4D97-AF65-F5344CB8AC3E}">
        <p14:creationId xmlns:p14="http://schemas.microsoft.com/office/powerpoint/2010/main" val="336344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9</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600200"/>
            <a:ext cx="8229600" cy="4876800"/>
          </a:xfrm>
        </p:spPr>
        <p:txBody>
          <a:bodyPr>
            <a:normAutofit fontScale="92500" lnSpcReduction="20000"/>
          </a:bodyPr>
          <a:lstStyle/>
          <a:p>
            <a:pPr marL="0" lvl="0" indent="0">
              <a:buNone/>
            </a:pPr>
            <a:r>
              <a:rPr lang="en-US" b="1" dirty="0"/>
              <a:t>“Decide and take action. You need not check back with me."</a:t>
            </a:r>
            <a:endParaRPr lang="en-US" dirty="0"/>
          </a:p>
          <a:p>
            <a:pPr marL="0" indent="0">
              <a:buNone/>
            </a:pPr>
            <a:endParaRPr lang="en-US" dirty="0"/>
          </a:p>
          <a:p>
            <a:pPr marL="0" indent="0">
              <a:buNone/>
            </a:pPr>
            <a:r>
              <a:rPr lang="en-US" dirty="0"/>
              <a:t>The most freedom that you can give to another person when you still need to retain responsibility for the activity. A high level of confidence is necessary, and you would normally assess the quality of the activity after the event according to overall results, potentially weeks or months later. Feedback and review remain helpful and important, although the relationship is more likely one of mentoring, rather than coaching per se.</a:t>
            </a:r>
          </a:p>
          <a:p>
            <a:endParaRPr lang="en-US" dirty="0"/>
          </a:p>
        </p:txBody>
      </p:sp>
    </p:spTree>
    <p:extLst>
      <p:ext uri="{BB962C8B-B14F-4D97-AF65-F5344CB8AC3E}">
        <p14:creationId xmlns:p14="http://schemas.microsoft.com/office/powerpoint/2010/main" val="2344691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E5C-74CB-4D5A-AB09-EEE85D94E001}"/>
              </a:ext>
            </a:extLst>
          </p:cNvPr>
          <p:cNvSpPr>
            <a:spLocks noGrp="1"/>
          </p:cNvSpPr>
          <p:nvPr>
            <p:ph type="title"/>
          </p:nvPr>
        </p:nvSpPr>
        <p:spPr/>
        <p:txBody>
          <a:bodyPr>
            <a:normAutofit fontScale="90000"/>
          </a:bodyPr>
          <a:lstStyle/>
          <a:p>
            <a:r>
              <a:rPr lang="en-US" dirty="0"/>
              <a:t>10 Levels of Delegated Tasks</a:t>
            </a:r>
            <a:br>
              <a:rPr lang="en-US" dirty="0"/>
            </a:br>
            <a:r>
              <a:rPr lang="en-US" dirty="0"/>
              <a:t>Level 10</a:t>
            </a:r>
          </a:p>
        </p:txBody>
      </p:sp>
      <p:sp>
        <p:nvSpPr>
          <p:cNvPr id="3" name="Content Placeholder 2">
            <a:extLst>
              <a:ext uri="{FF2B5EF4-FFF2-40B4-BE49-F238E27FC236}">
                <a16:creationId xmlns:a16="http://schemas.microsoft.com/office/drawing/2014/main" id="{B1F85E93-2CB9-42F7-BA46-AEAD412DE7AB}"/>
              </a:ext>
            </a:extLst>
          </p:cNvPr>
          <p:cNvSpPr>
            <a:spLocks noGrp="1"/>
          </p:cNvSpPr>
          <p:nvPr>
            <p:ph idx="1"/>
          </p:nvPr>
        </p:nvSpPr>
        <p:spPr>
          <a:xfrm>
            <a:off x="457200" y="1778977"/>
            <a:ext cx="8229600" cy="5105400"/>
          </a:xfrm>
        </p:spPr>
        <p:txBody>
          <a:bodyPr>
            <a:normAutofit fontScale="70000" lnSpcReduction="20000"/>
          </a:bodyPr>
          <a:lstStyle/>
          <a:p>
            <a:pPr marL="0" lvl="0" indent="0">
              <a:buNone/>
            </a:pPr>
            <a:r>
              <a:rPr lang="en-US" b="1" dirty="0"/>
              <a:t>“Decide where action needs to be taken and manage the situation accordingly. It's your area of responsibility now."</a:t>
            </a:r>
            <a:endParaRPr lang="en-US" dirty="0"/>
          </a:p>
          <a:p>
            <a:pPr marL="0" indent="0">
              <a:buNone/>
            </a:pPr>
            <a:endParaRPr lang="en-US" dirty="0"/>
          </a:p>
          <a:p>
            <a:pPr marL="0" indent="0">
              <a:buNone/>
            </a:pPr>
            <a:r>
              <a:rPr lang="en-US" dirty="0"/>
              <a:t>The most freedom that you can give to the other person, and not generally used without formal change of a person's job role. It's the delegation of a strategic responsibility. This gives the other person the responsibility for defining what changes projects, tasks, analysis and decisions are necessary for the management of a particular area of responsibility, as the task or project or change itself, and how the initiative or change is to be implemented and measured, etc. This amounts to delegating part of your job - not just a task or project.  You’d use this utmost level of delegation (for example) when developing a successor, or as part of an intentional and agreed plan to devolve some of your job accountability in a formal sense.</a:t>
            </a:r>
          </a:p>
          <a:p>
            <a:pPr marL="400050" lvl="1" indent="0">
              <a:buNone/>
            </a:pPr>
            <a:endParaRPr lang="en-US" dirty="0"/>
          </a:p>
        </p:txBody>
      </p:sp>
    </p:spTree>
    <p:extLst>
      <p:ext uri="{BB962C8B-B14F-4D97-AF65-F5344CB8AC3E}">
        <p14:creationId xmlns:p14="http://schemas.microsoft.com/office/powerpoint/2010/main" val="389000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Management vs Leadership</a:t>
            </a:r>
          </a:p>
        </p:txBody>
      </p:sp>
      <p:sp>
        <p:nvSpPr>
          <p:cNvPr id="4" name="Content Placeholder 3"/>
          <p:cNvSpPr>
            <a:spLocks noGrp="1"/>
          </p:cNvSpPr>
          <p:nvPr>
            <p:ph idx="1"/>
          </p:nvPr>
        </p:nvSpPr>
        <p:spPr>
          <a:xfrm>
            <a:off x="838200" y="1600200"/>
            <a:ext cx="7772400" cy="4191000"/>
          </a:xfrm>
        </p:spPr>
        <p:txBody>
          <a:bodyPr>
            <a:normAutofit fontScale="40000" lnSpcReduction="20000"/>
          </a:bodyPr>
          <a:lstStyle/>
          <a:p>
            <a:pPr marL="0" indent="0">
              <a:buNone/>
            </a:pPr>
            <a:r>
              <a:rPr lang="en-US" sz="5200" b="1" u="sng" dirty="0"/>
              <a:t>OBJECTIVES</a:t>
            </a:r>
          </a:p>
          <a:p>
            <a:pPr marL="0" indent="0">
              <a:buNone/>
            </a:pPr>
            <a:r>
              <a:rPr lang="en-US" sz="5500" i="1" dirty="0"/>
              <a:t>Cadets who complete this section of the Leadership Roles Strand will be better prepared to work within the structure of the CACC Brigade and 10</a:t>
            </a:r>
            <a:r>
              <a:rPr lang="en-US" sz="5500" i="1" baseline="30000" dirty="0"/>
              <a:t>th</a:t>
            </a:r>
            <a:r>
              <a:rPr lang="en-US" sz="5500" i="1" dirty="0"/>
              <a:t> Corps, and to serve successfully in leadership positions within the California Cadet Corps.    </a:t>
            </a:r>
            <a:endParaRPr lang="en-US" sz="5500" dirty="0"/>
          </a:p>
          <a:p>
            <a:pPr marL="0" indent="0">
              <a:buNone/>
            </a:pPr>
            <a:endParaRPr lang="en-US" sz="4800" b="1" u="sng" dirty="0"/>
          </a:p>
          <a:p>
            <a:pPr marL="0" indent="0">
              <a:buNone/>
            </a:pPr>
            <a:r>
              <a:rPr lang="en-US" sz="5200" b="1" u="sng" dirty="0"/>
              <a:t>Plan of Action</a:t>
            </a:r>
            <a:endParaRPr lang="en-US" sz="5200" dirty="0"/>
          </a:p>
          <a:p>
            <a:pPr marL="0" lvl="0" indent="0">
              <a:buNone/>
            </a:pPr>
            <a:r>
              <a:rPr lang="en-US" sz="5300" dirty="0"/>
              <a:t>1. Explain the differences between Management and Leadership, and how to manage and lead successfully.</a:t>
            </a:r>
          </a:p>
          <a:p>
            <a:pPr marL="0" indent="0">
              <a:buNone/>
            </a:pPr>
            <a:endParaRPr lang="en-US" sz="5300" dirty="0"/>
          </a:p>
          <a:p>
            <a:pPr marL="0" indent="0">
              <a:buNone/>
            </a:pPr>
            <a:r>
              <a:rPr lang="en-US" sz="5300" dirty="0"/>
              <a:t>Essential Question: What are the differences between Management and Leadership, and how do you use both to be a good leader?</a:t>
            </a:r>
          </a:p>
        </p:txBody>
      </p:sp>
    </p:spTree>
    <p:extLst>
      <p:ext uri="{BB962C8B-B14F-4D97-AF65-F5344CB8AC3E}">
        <p14:creationId xmlns:p14="http://schemas.microsoft.com/office/powerpoint/2010/main" val="677991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685800" y="1752600"/>
            <a:ext cx="8039100" cy="4525963"/>
          </a:xfrm>
        </p:spPr>
        <p:txBody>
          <a:bodyPr>
            <a:normAutofit/>
          </a:bodyPr>
          <a:lstStyle/>
          <a:p>
            <a:pPr marL="914400" lvl="1" indent="-514350">
              <a:buAutoNum type="arabicPeriod"/>
            </a:pPr>
            <a:r>
              <a:rPr lang="en-US" dirty="0"/>
              <a:t>Which can be delegated, </a:t>
            </a:r>
            <a:r>
              <a:rPr lang="en-US" i="1" dirty="0"/>
              <a:t>authority</a:t>
            </a:r>
            <a:r>
              <a:rPr lang="en-US" dirty="0"/>
              <a:t> or </a:t>
            </a:r>
            <a:r>
              <a:rPr lang="en-US" i="1" dirty="0"/>
              <a:t>responsibility</a:t>
            </a:r>
            <a:r>
              <a:rPr lang="en-US" dirty="0"/>
              <a:t>?</a:t>
            </a:r>
          </a:p>
          <a:p>
            <a:pPr marL="914400" lvl="1" indent="-514350">
              <a:buAutoNum type="arabicPeriod"/>
            </a:pPr>
            <a:r>
              <a:rPr lang="en-US" dirty="0"/>
              <a:t>Match up the following:</a:t>
            </a:r>
          </a:p>
          <a:p>
            <a:pPr marL="1257300" lvl="3" indent="0">
              <a:buNone/>
            </a:pPr>
            <a:r>
              <a:rPr lang="en-US" sz="2800" i="1" dirty="0"/>
              <a:t>Consequences 		Authority</a:t>
            </a:r>
          </a:p>
          <a:p>
            <a:pPr marL="1257300" lvl="3" indent="0">
              <a:buNone/>
            </a:pPr>
            <a:r>
              <a:rPr lang="en-US" sz="2800" i="1" dirty="0"/>
              <a:t>Power			Responsibility</a:t>
            </a:r>
          </a:p>
          <a:p>
            <a:pPr marL="1257300" lvl="3" indent="0">
              <a:buNone/>
            </a:pPr>
            <a:r>
              <a:rPr lang="en-US" sz="2800" i="1" dirty="0"/>
              <a:t>Duty			Accountability</a:t>
            </a:r>
          </a:p>
          <a:p>
            <a:pPr marL="1143000" lvl="1" indent="-742950">
              <a:buFont typeface="+mj-lt"/>
              <a:buAutoNum type="arabicPeriod"/>
            </a:pPr>
            <a:r>
              <a:rPr lang="en-US" dirty="0"/>
              <a:t>Choose:  A Level 1 delegated tasking gives the subordinate </a:t>
            </a:r>
            <a:r>
              <a:rPr lang="en-US" i="1" u="sng" dirty="0"/>
              <a:t>more/less </a:t>
            </a:r>
            <a:r>
              <a:rPr lang="en-US" dirty="0"/>
              <a:t>authority than a Level 8 tasking.</a:t>
            </a:r>
          </a:p>
          <a:p>
            <a:pPr marL="400050" lvl="1" indent="0">
              <a:buNone/>
            </a:pPr>
            <a:endParaRPr lang="en-US" dirty="0"/>
          </a:p>
          <a:p>
            <a:pPr marL="1257300" lvl="2" indent="-457200">
              <a:buFont typeface="+mj-lt"/>
              <a:buAutoNum type="alphaLcParenR"/>
            </a:pPr>
            <a:endParaRPr lang="en-US" dirty="0"/>
          </a:p>
          <a:p>
            <a:pPr marL="914400" lvl="1" indent="-514350">
              <a:buAutoNum type="arabicPeriod"/>
            </a:pPr>
            <a:endParaRPr lang="en-US" dirty="0"/>
          </a:p>
        </p:txBody>
      </p:sp>
    </p:spTree>
    <p:extLst>
      <p:ext uri="{BB962C8B-B14F-4D97-AF65-F5344CB8AC3E}">
        <p14:creationId xmlns:p14="http://schemas.microsoft.com/office/powerpoint/2010/main" val="285322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LEADERSHIP COUNSELING</a:t>
            </a:r>
          </a:p>
        </p:txBody>
      </p:sp>
      <p:sp>
        <p:nvSpPr>
          <p:cNvPr id="5" name="Text Placeholder 4"/>
          <p:cNvSpPr>
            <a:spLocks noGrp="1"/>
          </p:cNvSpPr>
          <p:nvPr>
            <p:ph type="body" idx="1"/>
          </p:nvPr>
        </p:nvSpPr>
        <p:spPr/>
        <p:txBody>
          <a:bodyPr/>
          <a:lstStyle/>
          <a:p>
            <a:r>
              <a:rPr lang="en-US" dirty="0"/>
              <a:t>C3. Describe the components of Leadership Counseling, how and when it is appropriate, and practice the skills learned.</a:t>
            </a:r>
          </a:p>
          <a:p>
            <a:endParaRPr lang="en-US" dirty="0"/>
          </a:p>
        </p:txBody>
      </p:sp>
    </p:spTree>
    <p:extLst>
      <p:ext uri="{BB962C8B-B14F-4D97-AF65-F5344CB8AC3E}">
        <p14:creationId xmlns:p14="http://schemas.microsoft.com/office/powerpoint/2010/main" val="66920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Leadership Counseling</a:t>
            </a:r>
          </a:p>
        </p:txBody>
      </p:sp>
      <p:sp>
        <p:nvSpPr>
          <p:cNvPr id="4" name="Content Placeholder 3"/>
          <p:cNvSpPr>
            <a:spLocks noGrp="1"/>
          </p:cNvSpPr>
          <p:nvPr>
            <p:ph idx="1"/>
          </p:nvPr>
        </p:nvSpPr>
        <p:spPr>
          <a:xfrm>
            <a:off x="838200" y="1600200"/>
            <a:ext cx="7772400" cy="4191000"/>
          </a:xfrm>
        </p:spPr>
        <p:txBody>
          <a:bodyPr>
            <a:normAutofit fontScale="47500" lnSpcReduction="20000"/>
          </a:bodyPr>
          <a:lstStyle/>
          <a:p>
            <a:pPr marL="0" indent="0">
              <a:buNone/>
            </a:pPr>
            <a:r>
              <a:rPr lang="en-US" sz="5200" b="1" u="sng" dirty="0"/>
              <a:t>OBJECTIVES</a:t>
            </a:r>
          </a:p>
          <a:p>
            <a:pPr marL="0" indent="0">
              <a:buNone/>
            </a:pPr>
            <a:r>
              <a:rPr lang="en-US" sz="4200" i="1" dirty="0"/>
              <a:t>Cadets who complete this section of the Leadership Roles Strand will be better prepared to work within the structure of the CACC Brigade and 10</a:t>
            </a:r>
            <a:r>
              <a:rPr lang="en-US" sz="4200" i="1" baseline="30000" dirty="0"/>
              <a:t>th</a:t>
            </a:r>
            <a:r>
              <a:rPr lang="en-US" sz="4200" i="1" dirty="0"/>
              <a:t> Corps, to serve successfully in senior level leadership positions within the California Cadet Corps, and to contribute to the success of their program and activities through practice of leadership and management skills.</a:t>
            </a:r>
            <a:endParaRPr lang="en-US" sz="4200" dirty="0"/>
          </a:p>
          <a:p>
            <a:pPr marL="0" indent="0">
              <a:buNone/>
            </a:pPr>
            <a:endParaRPr lang="en-US" sz="4800" b="1" u="sng" dirty="0"/>
          </a:p>
          <a:p>
            <a:pPr marL="0" indent="0">
              <a:buNone/>
            </a:pPr>
            <a:r>
              <a:rPr lang="en-US" sz="5200" b="1" u="sng" dirty="0"/>
              <a:t>Plan of Action</a:t>
            </a:r>
            <a:endParaRPr lang="en-US" sz="5200" dirty="0"/>
          </a:p>
          <a:p>
            <a:pPr marL="0" lvl="0" indent="0">
              <a:buNone/>
            </a:pPr>
            <a:r>
              <a:rPr lang="en-US" sz="5100" dirty="0"/>
              <a:t>Describe why Leadership Counseling is important, how and when it is appropriate, and practice the process presented. </a:t>
            </a:r>
          </a:p>
          <a:p>
            <a:pPr marL="0" indent="0">
              <a:buNone/>
            </a:pPr>
            <a:endParaRPr lang="en-US" sz="5300" dirty="0"/>
          </a:p>
          <a:p>
            <a:pPr marL="0" indent="0">
              <a:buNone/>
            </a:pPr>
            <a:r>
              <a:rPr lang="en-US" sz="5300" dirty="0"/>
              <a:t>Essential Question: When and how does a leader counsel subordinates, and what is one process you can use?</a:t>
            </a:r>
          </a:p>
        </p:txBody>
      </p:sp>
    </p:spTree>
    <p:extLst>
      <p:ext uri="{BB962C8B-B14F-4D97-AF65-F5344CB8AC3E}">
        <p14:creationId xmlns:p14="http://schemas.microsoft.com/office/powerpoint/2010/main" val="4232148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BE55-BBA5-4653-917F-1414511BB3FF}"/>
              </a:ext>
            </a:extLst>
          </p:cNvPr>
          <p:cNvSpPr>
            <a:spLocks noGrp="1"/>
          </p:cNvSpPr>
          <p:nvPr>
            <p:ph type="title"/>
          </p:nvPr>
        </p:nvSpPr>
        <p:spPr/>
        <p:txBody>
          <a:bodyPr/>
          <a:lstStyle/>
          <a:p>
            <a:r>
              <a:rPr lang="en-US" dirty="0"/>
              <a:t>Leadership Counseling</a:t>
            </a:r>
          </a:p>
        </p:txBody>
      </p:sp>
      <p:sp>
        <p:nvSpPr>
          <p:cNvPr id="3" name="Content Placeholder 2">
            <a:extLst>
              <a:ext uri="{FF2B5EF4-FFF2-40B4-BE49-F238E27FC236}">
                <a16:creationId xmlns:a16="http://schemas.microsoft.com/office/drawing/2014/main" id="{F2C22EC6-B92E-4672-8375-CC13304E8F47}"/>
              </a:ext>
            </a:extLst>
          </p:cNvPr>
          <p:cNvSpPr>
            <a:spLocks noGrp="1"/>
          </p:cNvSpPr>
          <p:nvPr>
            <p:ph idx="1"/>
          </p:nvPr>
        </p:nvSpPr>
        <p:spPr>
          <a:xfrm>
            <a:off x="457200" y="4648200"/>
            <a:ext cx="3657600" cy="2057400"/>
          </a:xfrm>
        </p:spPr>
        <p:txBody>
          <a:bodyPr>
            <a:normAutofit/>
          </a:bodyPr>
          <a:lstStyle/>
          <a:p>
            <a:pPr marL="0" indent="0">
              <a:buNone/>
            </a:pPr>
            <a:r>
              <a:rPr lang="en-US" sz="5400" dirty="0"/>
              <a:t>Leadership Counseling</a:t>
            </a:r>
          </a:p>
        </p:txBody>
      </p:sp>
      <p:sp>
        <p:nvSpPr>
          <p:cNvPr id="4" name="Content Placeholder 2">
            <a:extLst>
              <a:ext uri="{FF2B5EF4-FFF2-40B4-BE49-F238E27FC236}">
                <a16:creationId xmlns:a16="http://schemas.microsoft.com/office/drawing/2014/main" id="{B7D36A3B-0D5F-4C44-956D-F2A73E7F26CF}"/>
              </a:ext>
            </a:extLst>
          </p:cNvPr>
          <p:cNvSpPr txBox="1">
            <a:spLocks/>
          </p:cNvSpPr>
          <p:nvPr/>
        </p:nvSpPr>
        <p:spPr>
          <a:xfrm>
            <a:off x="5029200" y="4952999"/>
            <a:ext cx="3657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a:t>Feedback</a:t>
            </a:r>
          </a:p>
        </p:txBody>
      </p:sp>
      <p:sp>
        <p:nvSpPr>
          <p:cNvPr id="5" name="TextBox 4">
            <a:extLst>
              <a:ext uri="{FF2B5EF4-FFF2-40B4-BE49-F238E27FC236}">
                <a16:creationId xmlns:a16="http://schemas.microsoft.com/office/drawing/2014/main" id="{B29B2B06-369C-451E-9D4B-BAEE530CF3AE}"/>
              </a:ext>
            </a:extLst>
          </p:cNvPr>
          <p:cNvSpPr txBox="1"/>
          <p:nvPr/>
        </p:nvSpPr>
        <p:spPr>
          <a:xfrm>
            <a:off x="4076700" y="4801224"/>
            <a:ext cx="990600" cy="1446550"/>
          </a:xfrm>
          <a:prstGeom prst="rect">
            <a:avLst/>
          </a:prstGeom>
          <a:noFill/>
        </p:spPr>
        <p:txBody>
          <a:bodyPr wrap="square" rtlCol="0">
            <a:spAutoFit/>
          </a:bodyPr>
          <a:lstStyle/>
          <a:p>
            <a:r>
              <a:rPr lang="en-US" sz="8800" b="1" dirty="0"/>
              <a:t>=</a:t>
            </a:r>
            <a:endParaRPr lang="en-US" b="1" dirty="0"/>
          </a:p>
        </p:txBody>
      </p:sp>
      <p:pic>
        <p:nvPicPr>
          <p:cNvPr id="7" name="Picture 6" descr="A picture containing playing, holding, food, game&#10;&#10;Description automatically generated">
            <a:extLst>
              <a:ext uri="{FF2B5EF4-FFF2-40B4-BE49-F238E27FC236}">
                <a16:creationId xmlns:a16="http://schemas.microsoft.com/office/drawing/2014/main" id="{2794A109-F628-4841-9CED-80A6A0B77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836" y="1481778"/>
            <a:ext cx="3962400" cy="3124200"/>
          </a:xfrm>
          <a:prstGeom prst="rect">
            <a:avLst/>
          </a:prstGeom>
        </p:spPr>
      </p:pic>
    </p:spTree>
    <p:extLst>
      <p:ext uri="{BB962C8B-B14F-4D97-AF65-F5344CB8AC3E}">
        <p14:creationId xmlns:p14="http://schemas.microsoft.com/office/powerpoint/2010/main" val="247613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4E24-AED5-4FD0-AEC8-37703CAD9429}"/>
              </a:ext>
            </a:extLst>
          </p:cNvPr>
          <p:cNvSpPr>
            <a:spLocks noGrp="1"/>
          </p:cNvSpPr>
          <p:nvPr>
            <p:ph type="title"/>
          </p:nvPr>
        </p:nvSpPr>
        <p:spPr/>
        <p:txBody>
          <a:bodyPr/>
          <a:lstStyle/>
          <a:p>
            <a:r>
              <a:rPr lang="en-US" dirty="0"/>
              <a:t>Leader’s Job</a:t>
            </a:r>
          </a:p>
        </p:txBody>
      </p:sp>
      <p:sp>
        <p:nvSpPr>
          <p:cNvPr id="3" name="Content Placeholder 2">
            <a:extLst>
              <a:ext uri="{FF2B5EF4-FFF2-40B4-BE49-F238E27FC236}">
                <a16:creationId xmlns:a16="http://schemas.microsoft.com/office/drawing/2014/main" id="{219CC6BD-F110-4A27-AF71-F751EC6EB503}"/>
              </a:ext>
            </a:extLst>
          </p:cNvPr>
          <p:cNvSpPr>
            <a:spLocks noGrp="1"/>
          </p:cNvSpPr>
          <p:nvPr>
            <p:ph idx="1"/>
          </p:nvPr>
        </p:nvSpPr>
        <p:spPr>
          <a:xfrm>
            <a:off x="2209800" y="2133600"/>
            <a:ext cx="5334000" cy="3276600"/>
          </a:xfrm>
        </p:spPr>
        <p:txBody>
          <a:bodyPr/>
          <a:lstStyle/>
          <a:p>
            <a:pPr>
              <a:buFont typeface="Wingdings" panose="05000000000000000000" pitchFamily="2" charset="2"/>
              <a:buChar char="ü"/>
            </a:pPr>
            <a:r>
              <a:rPr lang="en-US" dirty="0"/>
              <a:t>Monitor performance</a:t>
            </a:r>
          </a:p>
          <a:p>
            <a:pPr>
              <a:buFont typeface="Wingdings" panose="05000000000000000000" pitchFamily="2" charset="2"/>
              <a:buChar char="ü"/>
            </a:pPr>
            <a:r>
              <a:rPr lang="en-US" dirty="0"/>
              <a:t>Teach</a:t>
            </a:r>
          </a:p>
          <a:p>
            <a:pPr>
              <a:buFont typeface="Wingdings" panose="05000000000000000000" pitchFamily="2" charset="2"/>
              <a:buChar char="ü"/>
            </a:pPr>
            <a:r>
              <a:rPr lang="en-US" dirty="0"/>
              <a:t>Coach</a:t>
            </a:r>
          </a:p>
          <a:p>
            <a:pPr>
              <a:buFont typeface="Wingdings" panose="05000000000000000000" pitchFamily="2" charset="2"/>
              <a:buChar char="ü"/>
            </a:pPr>
            <a:r>
              <a:rPr lang="en-US" dirty="0"/>
              <a:t>Mentor</a:t>
            </a:r>
          </a:p>
          <a:p>
            <a:pPr>
              <a:buFont typeface="Wingdings" panose="05000000000000000000" pitchFamily="2" charset="2"/>
              <a:buChar char="ü"/>
            </a:pPr>
            <a:r>
              <a:rPr lang="en-US" dirty="0"/>
              <a:t>Give Feedback</a:t>
            </a:r>
          </a:p>
        </p:txBody>
      </p:sp>
    </p:spTree>
    <p:extLst>
      <p:ext uri="{BB962C8B-B14F-4D97-AF65-F5344CB8AC3E}">
        <p14:creationId xmlns:p14="http://schemas.microsoft.com/office/powerpoint/2010/main" val="428893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56F2-60F8-4D2F-ABF3-E087FFAB8A66}"/>
              </a:ext>
            </a:extLst>
          </p:cNvPr>
          <p:cNvSpPr>
            <a:spLocks noGrp="1"/>
          </p:cNvSpPr>
          <p:nvPr>
            <p:ph type="title"/>
          </p:nvPr>
        </p:nvSpPr>
        <p:spPr/>
        <p:txBody>
          <a:bodyPr/>
          <a:lstStyle/>
          <a:p>
            <a:r>
              <a:rPr lang="en-US" dirty="0"/>
              <a:t>Counseling</a:t>
            </a:r>
          </a:p>
        </p:txBody>
      </p:sp>
      <p:sp>
        <p:nvSpPr>
          <p:cNvPr id="3" name="Content Placeholder 2">
            <a:extLst>
              <a:ext uri="{FF2B5EF4-FFF2-40B4-BE49-F238E27FC236}">
                <a16:creationId xmlns:a16="http://schemas.microsoft.com/office/drawing/2014/main" id="{DE51110D-87D7-4605-B780-0B6C517F2262}"/>
              </a:ext>
            </a:extLst>
          </p:cNvPr>
          <p:cNvSpPr>
            <a:spLocks noGrp="1"/>
          </p:cNvSpPr>
          <p:nvPr>
            <p:ph idx="1"/>
          </p:nvPr>
        </p:nvSpPr>
        <p:spPr>
          <a:xfrm>
            <a:off x="457200" y="1600200"/>
            <a:ext cx="8229600" cy="4983162"/>
          </a:xfrm>
        </p:spPr>
        <p:txBody>
          <a:bodyPr/>
          <a:lstStyle/>
          <a:p>
            <a:r>
              <a:rPr lang="en-US" dirty="0"/>
              <a:t>Focuses on cadet’s performance</a:t>
            </a:r>
          </a:p>
          <a:p>
            <a:r>
              <a:rPr lang="en-US" dirty="0"/>
              <a:t>Discusses issues the cadet is having</a:t>
            </a:r>
          </a:p>
          <a:p>
            <a:r>
              <a:rPr lang="en-US" dirty="0"/>
              <a:t>Needs the active participation of both counselor and cadet</a:t>
            </a:r>
          </a:p>
          <a:p>
            <a:r>
              <a:rPr lang="en-US" dirty="0"/>
              <a:t>Should take place informally throughout the semester – not just when something happens</a:t>
            </a:r>
          </a:p>
          <a:p>
            <a:r>
              <a:rPr lang="en-US" dirty="0"/>
              <a:t>Identifies strengths and weaknesses</a:t>
            </a:r>
          </a:p>
          <a:p>
            <a:r>
              <a:rPr lang="en-US" dirty="0"/>
              <a:t>Discusses ways to improve</a:t>
            </a:r>
          </a:p>
        </p:txBody>
      </p:sp>
    </p:spTree>
    <p:extLst>
      <p:ext uri="{BB962C8B-B14F-4D97-AF65-F5344CB8AC3E}">
        <p14:creationId xmlns:p14="http://schemas.microsoft.com/office/powerpoint/2010/main" val="3313123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634C-8BC3-48E8-964C-83B34EBD6059}"/>
              </a:ext>
            </a:extLst>
          </p:cNvPr>
          <p:cNvSpPr>
            <a:spLocks noGrp="1"/>
          </p:cNvSpPr>
          <p:nvPr>
            <p:ph type="title"/>
          </p:nvPr>
        </p:nvSpPr>
        <p:spPr/>
        <p:txBody>
          <a:bodyPr/>
          <a:lstStyle/>
          <a:p>
            <a:r>
              <a:rPr lang="en-US" dirty="0"/>
              <a:t>Performance Counseling</a:t>
            </a:r>
          </a:p>
        </p:txBody>
      </p:sp>
      <p:pic>
        <p:nvPicPr>
          <p:cNvPr id="10" name="Content Placeholder 9" descr="A person wearing a suit and tie&#10;&#10;Description automatically generated">
            <a:extLst>
              <a:ext uri="{FF2B5EF4-FFF2-40B4-BE49-F238E27FC236}">
                <a16:creationId xmlns:a16="http://schemas.microsoft.com/office/drawing/2014/main" id="{F526BCC3-9D38-410B-8F31-CD13068FBF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1828800"/>
            <a:ext cx="3962400" cy="2883408"/>
          </a:xfrm>
        </p:spPr>
      </p:pic>
      <p:sp>
        <p:nvSpPr>
          <p:cNvPr id="11" name="TextBox 10">
            <a:extLst>
              <a:ext uri="{FF2B5EF4-FFF2-40B4-BE49-F238E27FC236}">
                <a16:creationId xmlns:a16="http://schemas.microsoft.com/office/drawing/2014/main" id="{4124BBDF-DEFC-4272-8CD2-B5840D57AC94}"/>
              </a:ext>
            </a:extLst>
          </p:cNvPr>
          <p:cNvSpPr txBox="1"/>
          <p:nvPr/>
        </p:nvSpPr>
        <p:spPr>
          <a:xfrm>
            <a:off x="482252" y="2286000"/>
            <a:ext cx="4114800" cy="3046988"/>
          </a:xfrm>
          <a:prstGeom prst="rect">
            <a:avLst/>
          </a:prstGeom>
          <a:noFill/>
        </p:spPr>
        <p:txBody>
          <a:bodyPr wrap="square" rtlCol="0">
            <a:spAutoFit/>
          </a:bodyPr>
          <a:lstStyle/>
          <a:p>
            <a:r>
              <a:rPr lang="en-US" sz="3200" dirty="0"/>
              <a:t>Sometimes you’ll have to deal with cadets:</a:t>
            </a:r>
          </a:p>
          <a:p>
            <a:pPr marL="457200" indent="-457200">
              <a:buFont typeface="Arial" panose="020B0604020202020204" pitchFamily="34" charset="0"/>
              <a:buChar char="•"/>
            </a:pPr>
            <a:r>
              <a:rPr lang="en-US" sz="3200" dirty="0"/>
              <a:t>Showing negative attitude</a:t>
            </a:r>
          </a:p>
          <a:p>
            <a:pPr marL="457200" indent="-457200">
              <a:buFont typeface="Arial" panose="020B0604020202020204" pitchFamily="34" charset="0"/>
              <a:buChar char="•"/>
            </a:pPr>
            <a:r>
              <a:rPr lang="en-US" sz="3200" dirty="0"/>
              <a:t>Misbehaving</a:t>
            </a:r>
          </a:p>
          <a:p>
            <a:pPr marL="457200" indent="-457200">
              <a:buFont typeface="Arial" panose="020B0604020202020204" pitchFamily="34" charset="0"/>
              <a:buChar char="•"/>
            </a:pPr>
            <a:r>
              <a:rPr lang="en-US" sz="3200" dirty="0"/>
              <a:t>Not performing well</a:t>
            </a:r>
            <a:endParaRPr lang="en-US" dirty="0"/>
          </a:p>
        </p:txBody>
      </p:sp>
    </p:spTree>
    <p:extLst>
      <p:ext uri="{BB962C8B-B14F-4D97-AF65-F5344CB8AC3E}">
        <p14:creationId xmlns:p14="http://schemas.microsoft.com/office/powerpoint/2010/main" val="1201011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E345-A38A-40D4-A03C-AAADD86E0FD7}"/>
              </a:ext>
            </a:extLst>
          </p:cNvPr>
          <p:cNvSpPr>
            <a:spLocks noGrp="1"/>
          </p:cNvSpPr>
          <p:nvPr>
            <p:ph type="title"/>
          </p:nvPr>
        </p:nvSpPr>
        <p:spPr/>
        <p:txBody>
          <a:bodyPr/>
          <a:lstStyle/>
          <a:p>
            <a:r>
              <a:rPr lang="en-US" dirty="0"/>
              <a:t>Performance Counseling</a:t>
            </a:r>
          </a:p>
        </p:txBody>
      </p:sp>
      <p:sp>
        <p:nvSpPr>
          <p:cNvPr id="3" name="Content Placeholder 2">
            <a:extLst>
              <a:ext uri="{FF2B5EF4-FFF2-40B4-BE49-F238E27FC236}">
                <a16:creationId xmlns:a16="http://schemas.microsoft.com/office/drawing/2014/main" id="{3B0347A9-A13B-45EC-BC5C-7A34E7B52942}"/>
              </a:ext>
            </a:extLst>
          </p:cNvPr>
          <p:cNvSpPr>
            <a:spLocks noGrp="1"/>
          </p:cNvSpPr>
          <p:nvPr>
            <p:ph idx="1"/>
          </p:nvPr>
        </p:nvSpPr>
        <p:spPr>
          <a:xfrm>
            <a:off x="457200" y="1600201"/>
            <a:ext cx="8229600" cy="2514600"/>
          </a:xfrm>
        </p:spPr>
        <p:txBody>
          <a:bodyPr/>
          <a:lstStyle/>
          <a:p>
            <a:r>
              <a:rPr lang="en-US" dirty="0"/>
              <a:t>Step 1:  Examine the Situation</a:t>
            </a:r>
          </a:p>
          <a:p>
            <a:r>
              <a:rPr lang="en-US" dirty="0"/>
              <a:t>Step 2:  Problem Solve</a:t>
            </a:r>
          </a:p>
          <a:p>
            <a:r>
              <a:rPr lang="en-US" dirty="0"/>
              <a:t>Step 3:  Follow Through – Implement and</a:t>
            </a:r>
          </a:p>
          <a:p>
            <a:pPr marL="0" indent="0">
              <a:buNone/>
            </a:pPr>
            <a:r>
              <a:rPr lang="en-US" dirty="0"/>
              <a:t>                  Evaluate</a:t>
            </a:r>
          </a:p>
        </p:txBody>
      </p:sp>
      <p:pic>
        <p:nvPicPr>
          <p:cNvPr id="5" name="Picture 4" descr="A close up of a logo&#10;&#10;Description automatically generated">
            <a:extLst>
              <a:ext uri="{FF2B5EF4-FFF2-40B4-BE49-F238E27FC236}">
                <a16:creationId xmlns:a16="http://schemas.microsoft.com/office/drawing/2014/main" id="{EC7A2A9A-CB4C-48EE-A724-25426FC54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632907"/>
            <a:ext cx="3962400" cy="2922270"/>
          </a:xfrm>
          <a:prstGeom prst="rect">
            <a:avLst/>
          </a:prstGeom>
        </p:spPr>
      </p:pic>
      <p:sp>
        <p:nvSpPr>
          <p:cNvPr id="6" name="TextBox 5">
            <a:extLst>
              <a:ext uri="{FF2B5EF4-FFF2-40B4-BE49-F238E27FC236}">
                <a16:creationId xmlns:a16="http://schemas.microsoft.com/office/drawing/2014/main" id="{EEDF516E-4153-422A-871C-ABF0DEFDFE0D}"/>
              </a:ext>
            </a:extLst>
          </p:cNvPr>
          <p:cNvSpPr txBox="1"/>
          <p:nvPr/>
        </p:nvSpPr>
        <p:spPr>
          <a:xfrm>
            <a:off x="3818351" y="6333470"/>
            <a:ext cx="1066800" cy="215444"/>
          </a:xfrm>
          <a:prstGeom prst="rect">
            <a:avLst/>
          </a:prstGeom>
          <a:noFill/>
        </p:spPr>
        <p:txBody>
          <a:bodyPr wrap="square" rtlCol="0">
            <a:spAutoFit/>
          </a:bodyPr>
          <a:lstStyle/>
          <a:p>
            <a:r>
              <a:rPr lang="en-US" sz="800" dirty="0"/>
              <a:t>www.pixabay.com</a:t>
            </a:r>
          </a:p>
        </p:txBody>
      </p:sp>
    </p:spTree>
    <p:extLst>
      <p:ext uri="{BB962C8B-B14F-4D97-AF65-F5344CB8AC3E}">
        <p14:creationId xmlns:p14="http://schemas.microsoft.com/office/powerpoint/2010/main" val="113128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4929AD-43A0-4B6B-AE2B-CCA31C116BE1}"/>
              </a:ext>
            </a:extLst>
          </p:cNvPr>
          <p:cNvSpPr>
            <a:spLocks noGrp="1"/>
          </p:cNvSpPr>
          <p:nvPr>
            <p:ph type="title"/>
          </p:nvPr>
        </p:nvSpPr>
        <p:spPr>
          <a:xfrm>
            <a:off x="1527132" y="266701"/>
            <a:ext cx="7162800" cy="1143000"/>
          </a:xfrm>
        </p:spPr>
        <p:txBody>
          <a:bodyPr/>
          <a:lstStyle/>
          <a:p>
            <a:r>
              <a:rPr lang="en-US" dirty="0"/>
              <a:t>Step 1: Examine the Situation</a:t>
            </a:r>
          </a:p>
        </p:txBody>
      </p:sp>
      <p:sp>
        <p:nvSpPr>
          <p:cNvPr id="5" name="Content Placeholder 4">
            <a:extLst>
              <a:ext uri="{FF2B5EF4-FFF2-40B4-BE49-F238E27FC236}">
                <a16:creationId xmlns:a16="http://schemas.microsoft.com/office/drawing/2014/main" id="{5819CDE2-21A0-42B4-9993-A18513F2FB73}"/>
              </a:ext>
            </a:extLst>
          </p:cNvPr>
          <p:cNvSpPr>
            <a:spLocks noGrp="1"/>
          </p:cNvSpPr>
          <p:nvPr>
            <p:ph idx="1"/>
          </p:nvPr>
        </p:nvSpPr>
        <p:spPr>
          <a:xfrm>
            <a:off x="457200" y="1752600"/>
            <a:ext cx="8229600" cy="4267199"/>
          </a:xfrm>
        </p:spPr>
        <p:txBody>
          <a:bodyPr>
            <a:normAutofit/>
          </a:bodyPr>
          <a:lstStyle/>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6282D996-BEEC-49AC-96B1-924FDA818F0E}"/>
              </a:ext>
            </a:extLst>
          </p:cNvPr>
          <p:cNvSpPr txBox="1">
            <a:spLocks/>
          </p:cNvSpPr>
          <p:nvPr/>
        </p:nvSpPr>
        <p:spPr>
          <a:xfrm>
            <a:off x="457200" y="1600201"/>
            <a:ext cx="8229600" cy="499109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Find out from the cadet why the behavior is happening</a:t>
            </a:r>
          </a:p>
          <a:p>
            <a:pPr lvl="0"/>
            <a:r>
              <a:rPr lang="en-US" dirty="0"/>
              <a:t>Misbehavior is almost always caused by </a:t>
            </a:r>
          </a:p>
          <a:p>
            <a:pPr lvl="1"/>
            <a:r>
              <a:rPr lang="en-US" dirty="0"/>
              <a:t>Boredom</a:t>
            </a:r>
          </a:p>
          <a:p>
            <a:pPr lvl="1"/>
            <a:r>
              <a:rPr lang="en-US" dirty="0"/>
              <a:t>Lack of motivation</a:t>
            </a:r>
          </a:p>
          <a:p>
            <a:pPr lvl="1"/>
            <a:r>
              <a:rPr lang="en-US" dirty="0"/>
              <a:t>A need to get attention</a:t>
            </a:r>
          </a:p>
          <a:p>
            <a:pPr lvl="1"/>
            <a:r>
              <a:rPr lang="en-US" dirty="0"/>
              <a:t>A need for acceptance</a:t>
            </a:r>
          </a:p>
          <a:p>
            <a:pPr lvl="0"/>
            <a:r>
              <a:rPr lang="en-US" dirty="0"/>
              <a:t>Sometimes “external” factors cause the misbehavior</a:t>
            </a:r>
          </a:p>
          <a:p>
            <a:pPr lvl="1"/>
            <a:r>
              <a:rPr lang="en-US" dirty="0"/>
              <a:t>Maslow’s Hierarchy of Needs (See Lesson L4/A/6)</a:t>
            </a:r>
          </a:p>
          <a:p>
            <a:pPr marL="457200" lvl="1" indent="0">
              <a:buNone/>
            </a:pPr>
            <a:endParaRPr lang="en-US" dirty="0"/>
          </a:p>
        </p:txBody>
      </p:sp>
    </p:spTree>
    <p:extLst>
      <p:ext uri="{BB962C8B-B14F-4D97-AF65-F5344CB8AC3E}">
        <p14:creationId xmlns:p14="http://schemas.microsoft.com/office/powerpoint/2010/main" val="74091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9FA7-2F2F-43C1-BBAD-A2DFE3146D80}"/>
              </a:ext>
            </a:extLst>
          </p:cNvPr>
          <p:cNvSpPr>
            <a:spLocks noGrp="1"/>
          </p:cNvSpPr>
          <p:nvPr>
            <p:ph type="title"/>
          </p:nvPr>
        </p:nvSpPr>
        <p:spPr/>
        <p:txBody>
          <a:bodyPr/>
          <a:lstStyle/>
          <a:p>
            <a:r>
              <a:rPr lang="en-US" dirty="0"/>
              <a:t>Step 1: Examine the Situation</a:t>
            </a:r>
          </a:p>
        </p:txBody>
      </p:sp>
      <p:sp>
        <p:nvSpPr>
          <p:cNvPr id="3" name="Content Placeholder 2">
            <a:extLst>
              <a:ext uri="{FF2B5EF4-FFF2-40B4-BE49-F238E27FC236}">
                <a16:creationId xmlns:a16="http://schemas.microsoft.com/office/drawing/2014/main" id="{E743C776-3D41-4583-A9C2-AC4C2DC20DD2}"/>
              </a:ext>
            </a:extLst>
          </p:cNvPr>
          <p:cNvSpPr>
            <a:spLocks noGrp="1"/>
          </p:cNvSpPr>
          <p:nvPr>
            <p:ph idx="1"/>
          </p:nvPr>
        </p:nvSpPr>
        <p:spPr/>
        <p:txBody>
          <a:bodyPr>
            <a:normAutofit fontScale="85000" lnSpcReduction="20000"/>
          </a:bodyPr>
          <a:lstStyle/>
          <a:p>
            <a:pPr lvl="0"/>
            <a:r>
              <a:rPr lang="en-US" dirty="0"/>
              <a:t>Ask the cadet </a:t>
            </a:r>
          </a:p>
          <a:p>
            <a:pPr lvl="1"/>
            <a:r>
              <a:rPr lang="en-US" dirty="0"/>
              <a:t>Listen to the response</a:t>
            </a:r>
          </a:p>
          <a:p>
            <a:pPr lvl="1"/>
            <a:r>
              <a:rPr lang="en-US" dirty="0"/>
              <a:t>Restate the response</a:t>
            </a:r>
          </a:p>
          <a:p>
            <a:pPr lvl="0"/>
            <a:r>
              <a:rPr lang="en-US" dirty="0"/>
              <a:t>Ask clarifying questions if need be</a:t>
            </a:r>
          </a:p>
          <a:p>
            <a:pPr lvl="0"/>
            <a:r>
              <a:rPr lang="en-US" dirty="0"/>
              <a:t>Help cadet understand how misbehavior affects others</a:t>
            </a:r>
          </a:p>
          <a:p>
            <a:pPr lvl="0"/>
            <a:r>
              <a:rPr lang="en-US" dirty="0"/>
              <a:t>Try not to let the cadet get away with the answer “just because” or “I don’t know”</a:t>
            </a:r>
          </a:p>
          <a:p>
            <a:pPr lvl="0"/>
            <a:r>
              <a:rPr lang="en-US" dirty="0"/>
              <a:t>With enough examination, we all can come to understand why we do the things we do</a:t>
            </a:r>
          </a:p>
          <a:p>
            <a:pPr lvl="0"/>
            <a:r>
              <a:rPr lang="en-US" dirty="0"/>
              <a:t>Allow cadet to examine with you the alternatives to the misbehavior</a:t>
            </a:r>
          </a:p>
          <a:p>
            <a:endParaRPr lang="en-US" dirty="0"/>
          </a:p>
        </p:txBody>
      </p:sp>
    </p:spTree>
    <p:extLst>
      <p:ext uri="{BB962C8B-B14F-4D97-AF65-F5344CB8AC3E}">
        <p14:creationId xmlns:p14="http://schemas.microsoft.com/office/powerpoint/2010/main" val="42136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0CD7-4BF7-421B-8338-DC85FF082FC3}"/>
              </a:ext>
            </a:extLst>
          </p:cNvPr>
          <p:cNvSpPr>
            <a:spLocks noGrp="1"/>
          </p:cNvSpPr>
          <p:nvPr>
            <p:ph type="title"/>
          </p:nvPr>
        </p:nvSpPr>
        <p:spPr/>
        <p:txBody>
          <a:bodyPr/>
          <a:lstStyle/>
          <a:p>
            <a:r>
              <a:rPr lang="en-US" dirty="0"/>
              <a:t>Definitions: Leadership</a:t>
            </a:r>
          </a:p>
        </p:txBody>
      </p:sp>
      <p:sp>
        <p:nvSpPr>
          <p:cNvPr id="3" name="Content Placeholder 2">
            <a:extLst>
              <a:ext uri="{FF2B5EF4-FFF2-40B4-BE49-F238E27FC236}">
                <a16:creationId xmlns:a16="http://schemas.microsoft.com/office/drawing/2014/main" id="{2A0A9FE5-8F1E-4CB6-BF18-1A186BD6B28B}"/>
              </a:ext>
            </a:extLst>
          </p:cNvPr>
          <p:cNvSpPr>
            <a:spLocks noGrp="1"/>
          </p:cNvSpPr>
          <p:nvPr>
            <p:ph idx="1"/>
          </p:nvPr>
        </p:nvSpPr>
        <p:spPr>
          <a:xfrm>
            <a:off x="457200" y="1600200"/>
            <a:ext cx="8229600" cy="4983162"/>
          </a:xfrm>
        </p:spPr>
        <p:txBody>
          <a:bodyPr>
            <a:normAutofit lnSpcReduction="10000"/>
          </a:bodyPr>
          <a:lstStyle/>
          <a:p>
            <a:r>
              <a:rPr lang="en-US" sz="2800" b="1" i="1" dirty="0"/>
              <a:t>Leadership is the process of influencing and directing people by providing purpose, direction, and motivation while operating to accomplish the mission and improving the organization.</a:t>
            </a:r>
          </a:p>
          <a:p>
            <a:pPr marL="0" indent="0">
              <a:buNone/>
            </a:pPr>
            <a:endParaRPr lang="en-US" sz="2800" dirty="0"/>
          </a:p>
          <a:p>
            <a:r>
              <a:rPr lang="en-US" sz="2800" b="1" i="1" dirty="0"/>
              <a:t>to influence, motivate, and enable others to contribute toward the effectiveness and success of the organization </a:t>
            </a:r>
          </a:p>
          <a:p>
            <a:pPr marL="0" indent="0">
              <a:buNone/>
            </a:pPr>
            <a:endParaRPr lang="en-US" sz="2800" b="1" i="1" dirty="0"/>
          </a:p>
          <a:p>
            <a:r>
              <a:rPr lang="en-US" sz="2800" b="1" i="1" dirty="0"/>
              <a:t>Leadership is getting people to want to do what you want them to do</a:t>
            </a:r>
          </a:p>
        </p:txBody>
      </p:sp>
    </p:spTree>
    <p:extLst>
      <p:ext uri="{BB962C8B-B14F-4D97-AF65-F5344CB8AC3E}">
        <p14:creationId xmlns:p14="http://schemas.microsoft.com/office/powerpoint/2010/main" val="781346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317-9265-4EA1-9826-B3D7FB8F4A98}"/>
              </a:ext>
            </a:extLst>
          </p:cNvPr>
          <p:cNvSpPr>
            <a:spLocks noGrp="1"/>
          </p:cNvSpPr>
          <p:nvPr>
            <p:ph type="title"/>
          </p:nvPr>
        </p:nvSpPr>
        <p:spPr/>
        <p:txBody>
          <a:bodyPr/>
          <a:lstStyle/>
          <a:p>
            <a:r>
              <a:rPr lang="en-US" dirty="0"/>
              <a:t>Step 2: Problem Solve</a:t>
            </a:r>
          </a:p>
        </p:txBody>
      </p:sp>
      <p:sp>
        <p:nvSpPr>
          <p:cNvPr id="3" name="Content Placeholder 2">
            <a:extLst>
              <a:ext uri="{FF2B5EF4-FFF2-40B4-BE49-F238E27FC236}">
                <a16:creationId xmlns:a16="http://schemas.microsoft.com/office/drawing/2014/main" id="{A318EF27-2EDE-402D-84DF-A7BD2B60F448}"/>
              </a:ext>
            </a:extLst>
          </p:cNvPr>
          <p:cNvSpPr>
            <a:spLocks noGrp="1"/>
          </p:cNvSpPr>
          <p:nvPr>
            <p:ph idx="1"/>
          </p:nvPr>
        </p:nvSpPr>
        <p:spPr/>
        <p:txBody>
          <a:bodyPr>
            <a:normAutofit fontScale="85000" lnSpcReduction="20000"/>
          </a:bodyPr>
          <a:lstStyle/>
          <a:p>
            <a:pPr lvl="0"/>
            <a:r>
              <a:rPr lang="en-US" dirty="0"/>
              <a:t>Consider solutions to the misbehavior</a:t>
            </a:r>
          </a:p>
          <a:p>
            <a:pPr lvl="1"/>
            <a:r>
              <a:rPr lang="en-US" dirty="0"/>
              <a:t>Warning</a:t>
            </a:r>
          </a:p>
          <a:p>
            <a:pPr lvl="1"/>
            <a:r>
              <a:rPr lang="en-US" dirty="0"/>
              <a:t>Moving the cadet’s squad</a:t>
            </a:r>
          </a:p>
          <a:p>
            <a:pPr lvl="1"/>
            <a:r>
              <a:rPr lang="en-US" dirty="0"/>
              <a:t>A shared “signal” to let the cadet know the behavior is popping up again</a:t>
            </a:r>
          </a:p>
          <a:p>
            <a:pPr lvl="1"/>
            <a:r>
              <a:rPr lang="en-US" dirty="0"/>
              <a:t>Proximity of the leader – standing by the cadet can change the behavior</a:t>
            </a:r>
          </a:p>
          <a:p>
            <a:pPr lvl="1"/>
            <a:r>
              <a:rPr lang="en-US" dirty="0"/>
              <a:t>Making sure the cadet understands routines and practices them</a:t>
            </a:r>
          </a:p>
          <a:p>
            <a:pPr lvl="1"/>
            <a:r>
              <a:rPr lang="en-US" dirty="0"/>
              <a:t>Pairing up the cadet with a “model” cadet</a:t>
            </a:r>
          </a:p>
          <a:p>
            <a:pPr lvl="1"/>
            <a:r>
              <a:rPr lang="en-US" dirty="0"/>
              <a:t>A behavior contract</a:t>
            </a:r>
          </a:p>
          <a:p>
            <a:pPr lvl="0"/>
            <a:r>
              <a:rPr lang="en-US" dirty="0"/>
              <a:t>Other ideas?</a:t>
            </a:r>
          </a:p>
          <a:p>
            <a:endParaRPr lang="en-US" dirty="0"/>
          </a:p>
        </p:txBody>
      </p:sp>
    </p:spTree>
    <p:extLst>
      <p:ext uri="{BB962C8B-B14F-4D97-AF65-F5344CB8AC3E}">
        <p14:creationId xmlns:p14="http://schemas.microsoft.com/office/powerpoint/2010/main" val="2472103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41EE-1542-407D-A783-3CD5452C01AB}"/>
              </a:ext>
            </a:extLst>
          </p:cNvPr>
          <p:cNvSpPr>
            <a:spLocks noGrp="1"/>
          </p:cNvSpPr>
          <p:nvPr>
            <p:ph type="title"/>
          </p:nvPr>
        </p:nvSpPr>
        <p:spPr/>
        <p:txBody>
          <a:bodyPr/>
          <a:lstStyle/>
          <a:p>
            <a:r>
              <a:rPr lang="en-US" dirty="0"/>
              <a:t>Step 3: Implement &amp; Evaluate</a:t>
            </a:r>
          </a:p>
        </p:txBody>
      </p:sp>
      <p:sp>
        <p:nvSpPr>
          <p:cNvPr id="3" name="Content Placeholder 2">
            <a:extLst>
              <a:ext uri="{FF2B5EF4-FFF2-40B4-BE49-F238E27FC236}">
                <a16:creationId xmlns:a16="http://schemas.microsoft.com/office/drawing/2014/main" id="{C8727014-518B-49E6-8031-811A1B54170E}"/>
              </a:ext>
            </a:extLst>
          </p:cNvPr>
          <p:cNvSpPr>
            <a:spLocks noGrp="1"/>
          </p:cNvSpPr>
          <p:nvPr>
            <p:ph idx="1"/>
          </p:nvPr>
        </p:nvSpPr>
        <p:spPr>
          <a:xfrm>
            <a:off x="914400" y="1600200"/>
            <a:ext cx="8229600" cy="4983162"/>
          </a:xfrm>
        </p:spPr>
        <p:txBody>
          <a:bodyPr>
            <a:normAutofit fontScale="92500" lnSpcReduction="20000"/>
          </a:bodyPr>
          <a:lstStyle/>
          <a:p>
            <a:pPr lvl="0"/>
            <a:r>
              <a:rPr lang="en-US" dirty="0"/>
              <a:t>Implement the plan you have selected – consistently</a:t>
            </a:r>
          </a:p>
          <a:p>
            <a:pPr lvl="0"/>
            <a:r>
              <a:rPr lang="en-US" dirty="0"/>
              <a:t>The cadet needs to agree to the plan</a:t>
            </a:r>
          </a:p>
          <a:p>
            <a:pPr lvl="0"/>
            <a:r>
              <a:rPr lang="en-US" dirty="0"/>
              <a:t>Monitor progress</a:t>
            </a:r>
          </a:p>
          <a:p>
            <a:pPr lvl="0"/>
            <a:r>
              <a:rPr lang="en-US" dirty="0"/>
              <a:t>Evaluate the effectiveness of the plan </a:t>
            </a:r>
          </a:p>
          <a:p>
            <a:pPr lvl="1"/>
            <a:r>
              <a:rPr lang="en-US" dirty="0"/>
              <a:t>Ask the cadet if s/he thinks it is working</a:t>
            </a:r>
          </a:p>
          <a:p>
            <a:pPr lvl="1"/>
            <a:r>
              <a:rPr lang="en-US" dirty="0"/>
              <a:t>Share your thoughts with the cadet</a:t>
            </a:r>
          </a:p>
          <a:p>
            <a:pPr lvl="0"/>
            <a:r>
              <a:rPr lang="en-US" dirty="0"/>
              <a:t>Adapt or start over if necessary</a:t>
            </a:r>
          </a:p>
          <a:p>
            <a:pPr lvl="0"/>
            <a:r>
              <a:rPr lang="en-US" dirty="0"/>
              <a:t>Take mental notes about what worked and didn’t work so you have a frame of reference for next time.</a:t>
            </a:r>
          </a:p>
          <a:p>
            <a:endParaRPr lang="en-US" dirty="0"/>
          </a:p>
        </p:txBody>
      </p:sp>
    </p:spTree>
    <p:extLst>
      <p:ext uri="{BB962C8B-B14F-4D97-AF65-F5344CB8AC3E}">
        <p14:creationId xmlns:p14="http://schemas.microsoft.com/office/powerpoint/2010/main" val="1678295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723900" y="1676400"/>
            <a:ext cx="7696200" cy="4525963"/>
          </a:xfrm>
        </p:spPr>
        <p:txBody>
          <a:bodyPr>
            <a:normAutofit/>
          </a:bodyPr>
          <a:lstStyle/>
          <a:p>
            <a:pPr marL="914400" lvl="1" indent="-514350">
              <a:buFont typeface="+mj-lt"/>
              <a:buAutoNum type="arabicPeriod"/>
            </a:pPr>
            <a:r>
              <a:rPr lang="en-US" dirty="0"/>
              <a:t>Which best sums up Leadership Counseling?</a:t>
            </a:r>
          </a:p>
          <a:p>
            <a:pPr marL="1257300" lvl="2" indent="-457200">
              <a:buFont typeface="+mj-lt"/>
              <a:buAutoNum type="alphaLcParenR"/>
            </a:pPr>
            <a:r>
              <a:rPr lang="en-US" dirty="0"/>
              <a:t>Chew Out Session</a:t>
            </a:r>
          </a:p>
          <a:p>
            <a:pPr marL="1257300" lvl="2" indent="-457200">
              <a:buFont typeface="+mj-lt"/>
              <a:buAutoNum type="alphaLcParenR"/>
            </a:pPr>
            <a:r>
              <a:rPr lang="en-US" dirty="0"/>
              <a:t>Feedback</a:t>
            </a:r>
          </a:p>
          <a:p>
            <a:pPr marL="1257300" lvl="2" indent="-457200">
              <a:buFont typeface="+mj-lt"/>
              <a:buAutoNum type="alphaLcParenR"/>
            </a:pPr>
            <a:r>
              <a:rPr lang="en-US" dirty="0"/>
              <a:t>Punishment</a:t>
            </a:r>
          </a:p>
          <a:p>
            <a:pPr marL="1257300" lvl="2" indent="-457200">
              <a:buFont typeface="+mj-lt"/>
              <a:buAutoNum type="alphaLcParenR"/>
            </a:pPr>
            <a:r>
              <a:rPr lang="en-US" dirty="0"/>
              <a:t>Evaluation</a:t>
            </a:r>
          </a:p>
          <a:p>
            <a:pPr marL="1257300" lvl="2" indent="-457200">
              <a:buFont typeface="+mj-lt"/>
              <a:buAutoNum type="alphaLcParenR"/>
            </a:pPr>
            <a:endParaRPr lang="en-US" dirty="0"/>
          </a:p>
          <a:p>
            <a:pPr marL="857250" lvl="1" indent="-457200">
              <a:buFont typeface="+mj-lt"/>
              <a:buAutoNum type="arabicPeriod"/>
            </a:pPr>
            <a:r>
              <a:rPr lang="en-US" dirty="0"/>
              <a:t>What are the three Steps to Performance Counseling?</a:t>
            </a:r>
          </a:p>
          <a:p>
            <a:pPr marL="1257300" lvl="2" indent="-457200">
              <a:buFont typeface="+mj-lt"/>
              <a:buAutoNum type="alphaLcParenR"/>
            </a:pPr>
            <a:endParaRPr lang="en-US" dirty="0"/>
          </a:p>
        </p:txBody>
      </p:sp>
    </p:spTree>
    <p:extLst>
      <p:ext uri="{BB962C8B-B14F-4D97-AF65-F5344CB8AC3E}">
        <p14:creationId xmlns:p14="http://schemas.microsoft.com/office/powerpoint/2010/main" val="42576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0CD7-4BF7-421B-8338-DC85FF082FC3}"/>
              </a:ext>
            </a:extLst>
          </p:cNvPr>
          <p:cNvSpPr>
            <a:spLocks noGrp="1"/>
          </p:cNvSpPr>
          <p:nvPr>
            <p:ph type="title"/>
          </p:nvPr>
        </p:nvSpPr>
        <p:spPr/>
        <p:txBody>
          <a:bodyPr/>
          <a:lstStyle/>
          <a:p>
            <a:r>
              <a:rPr lang="en-US" dirty="0"/>
              <a:t>Definitions: Leadership</a:t>
            </a:r>
          </a:p>
        </p:txBody>
      </p:sp>
      <p:sp>
        <p:nvSpPr>
          <p:cNvPr id="3" name="Content Placeholder 2">
            <a:extLst>
              <a:ext uri="{FF2B5EF4-FFF2-40B4-BE49-F238E27FC236}">
                <a16:creationId xmlns:a16="http://schemas.microsoft.com/office/drawing/2014/main" id="{2A0A9FE5-8F1E-4CB6-BF18-1A186BD6B28B}"/>
              </a:ext>
            </a:extLst>
          </p:cNvPr>
          <p:cNvSpPr>
            <a:spLocks noGrp="1"/>
          </p:cNvSpPr>
          <p:nvPr>
            <p:ph idx="1"/>
          </p:nvPr>
        </p:nvSpPr>
        <p:spPr>
          <a:xfrm>
            <a:off x="457200" y="1600201"/>
            <a:ext cx="8107680" cy="3581400"/>
          </a:xfrm>
        </p:spPr>
        <p:txBody>
          <a:bodyPr>
            <a:normAutofit/>
          </a:bodyPr>
          <a:lstStyle/>
          <a:p>
            <a:r>
              <a:rPr lang="en-US" sz="2800" b="1" i="1" dirty="0"/>
              <a:t>influencing people to change direction</a:t>
            </a:r>
          </a:p>
          <a:p>
            <a:endParaRPr lang="en-US" sz="2800" b="1" i="1" dirty="0"/>
          </a:p>
          <a:p>
            <a:r>
              <a:rPr lang="en-US" sz="2800" b="1" i="1" dirty="0"/>
              <a:t>showing the way for others, either by example or by promoting a new direction</a:t>
            </a:r>
          </a:p>
          <a:p>
            <a:endParaRPr lang="en-US" sz="2800" dirty="0"/>
          </a:p>
          <a:p>
            <a:r>
              <a:rPr lang="en-US" sz="2800" b="1" i="1" dirty="0"/>
              <a:t>Leadership is the art of motivating a group of people to act towards achieving a common goal</a:t>
            </a:r>
          </a:p>
        </p:txBody>
      </p:sp>
      <p:pic>
        <p:nvPicPr>
          <p:cNvPr id="5" name="Picture 4" descr="A picture containing drawing&#10;&#10;Description automatically generated">
            <a:extLst>
              <a:ext uri="{FF2B5EF4-FFF2-40B4-BE49-F238E27FC236}">
                <a16:creationId xmlns:a16="http://schemas.microsoft.com/office/drawing/2014/main" id="{A8765E12-617F-474B-83AE-416E783A3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977384"/>
            <a:ext cx="2926080" cy="1880616"/>
          </a:xfrm>
          <a:prstGeom prst="rect">
            <a:avLst/>
          </a:prstGeom>
        </p:spPr>
      </p:pic>
      <p:sp>
        <p:nvSpPr>
          <p:cNvPr id="6" name="TextBox 5">
            <a:extLst>
              <a:ext uri="{FF2B5EF4-FFF2-40B4-BE49-F238E27FC236}">
                <a16:creationId xmlns:a16="http://schemas.microsoft.com/office/drawing/2014/main" id="{F7C84BBC-53BB-4CDC-BC5E-EE23D7899D29}"/>
              </a:ext>
            </a:extLst>
          </p:cNvPr>
          <p:cNvSpPr txBox="1"/>
          <p:nvPr/>
        </p:nvSpPr>
        <p:spPr>
          <a:xfrm>
            <a:off x="5562600" y="6475640"/>
            <a:ext cx="2011680" cy="215444"/>
          </a:xfrm>
          <a:prstGeom prst="rect">
            <a:avLst/>
          </a:prstGeom>
          <a:noFill/>
        </p:spPr>
        <p:txBody>
          <a:bodyPr wrap="square" rtlCol="0">
            <a:spAutoFit/>
          </a:bodyPr>
          <a:lstStyle/>
          <a:p>
            <a:r>
              <a:rPr lang="en-US" sz="800" dirty="0"/>
              <a:t>Pixabay.com</a:t>
            </a:r>
          </a:p>
        </p:txBody>
      </p:sp>
    </p:spTree>
    <p:extLst>
      <p:ext uri="{BB962C8B-B14F-4D97-AF65-F5344CB8AC3E}">
        <p14:creationId xmlns:p14="http://schemas.microsoft.com/office/powerpoint/2010/main" val="19849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5244-40E8-4504-A51A-73C44638335B}"/>
              </a:ext>
            </a:extLst>
          </p:cNvPr>
          <p:cNvSpPr>
            <a:spLocks noGrp="1"/>
          </p:cNvSpPr>
          <p:nvPr>
            <p:ph type="title"/>
          </p:nvPr>
        </p:nvSpPr>
        <p:spPr/>
        <p:txBody>
          <a:bodyPr/>
          <a:lstStyle/>
          <a:p>
            <a:r>
              <a:rPr lang="en-US" dirty="0"/>
              <a:t>Definitions: Management</a:t>
            </a:r>
          </a:p>
        </p:txBody>
      </p:sp>
      <p:sp>
        <p:nvSpPr>
          <p:cNvPr id="3" name="Content Placeholder 2">
            <a:extLst>
              <a:ext uri="{FF2B5EF4-FFF2-40B4-BE49-F238E27FC236}">
                <a16:creationId xmlns:a16="http://schemas.microsoft.com/office/drawing/2014/main" id="{4C85D434-0B57-4204-B21A-2E56C9DF2FF7}"/>
              </a:ext>
            </a:extLst>
          </p:cNvPr>
          <p:cNvSpPr>
            <a:spLocks noGrp="1"/>
          </p:cNvSpPr>
          <p:nvPr>
            <p:ph idx="1"/>
          </p:nvPr>
        </p:nvSpPr>
        <p:spPr/>
        <p:txBody>
          <a:bodyPr>
            <a:normAutofit lnSpcReduction="10000"/>
          </a:bodyPr>
          <a:lstStyle/>
          <a:p>
            <a:r>
              <a:rPr lang="en-US" sz="2800" b="1" i="1" dirty="0"/>
              <a:t>Efforts to direct resources (human, financial, material, intellectual and intangible) to assist in the accomplishment of the mission and betterment of the organization</a:t>
            </a:r>
          </a:p>
          <a:p>
            <a:r>
              <a:rPr lang="en-US" sz="2800" b="1" i="1" dirty="0"/>
              <a:t>Directing and controlling a group of one or more people or entities for the purpose of coordinating and harmonizing that group towards accomplishing a goal</a:t>
            </a:r>
          </a:p>
          <a:p>
            <a:r>
              <a:rPr lang="en-US" sz="2800" b="1" i="1" dirty="0"/>
              <a:t>Achieving goals in a way that makes the best use of all resources</a:t>
            </a:r>
            <a:endParaRPr lang="en-US" sz="2800" dirty="0"/>
          </a:p>
        </p:txBody>
      </p:sp>
      <p:pic>
        <p:nvPicPr>
          <p:cNvPr id="5" name="Picture 4" descr="A close up of a piece of paper&#10;&#10;Description automatically generated">
            <a:extLst>
              <a:ext uri="{FF2B5EF4-FFF2-40B4-BE49-F238E27FC236}">
                <a16:creationId xmlns:a16="http://schemas.microsoft.com/office/drawing/2014/main" id="{605DB9D8-6A9C-44A2-A6CF-A26151BBC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275896"/>
            <a:ext cx="2514600" cy="1582103"/>
          </a:xfrm>
          <a:prstGeom prst="rect">
            <a:avLst/>
          </a:prstGeom>
        </p:spPr>
      </p:pic>
    </p:spTree>
    <p:extLst>
      <p:ext uri="{BB962C8B-B14F-4D97-AF65-F5344CB8AC3E}">
        <p14:creationId xmlns:p14="http://schemas.microsoft.com/office/powerpoint/2010/main" val="385505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88B1-0669-410C-934C-04075A0166FF}"/>
              </a:ext>
            </a:extLst>
          </p:cNvPr>
          <p:cNvSpPr>
            <a:spLocks noGrp="1"/>
          </p:cNvSpPr>
          <p:nvPr>
            <p:ph type="title"/>
          </p:nvPr>
        </p:nvSpPr>
        <p:spPr/>
        <p:txBody>
          <a:bodyPr/>
          <a:lstStyle/>
          <a:p>
            <a:r>
              <a:rPr lang="en-US" dirty="0"/>
              <a:t>Definitions: Management</a:t>
            </a:r>
          </a:p>
        </p:txBody>
      </p:sp>
      <p:sp>
        <p:nvSpPr>
          <p:cNvPr id="3" name="Content Placeholder 2">
            <a:extLst>
              <a:ext uri="{FF2B5EF4-FFF2-40B4-BE49-F238E27FC236}">
                <a16:creationId xmlns:a16="http://schemas.microsoft.com/office/drawing/2014/main" id="{32214639-5042-419A-83E0-67F8B1EE4AB1}"/>
              </a:ext>
            </a:extLst>
          </p:cNvPr>
          <p:cNvSpPr>
            <a:spLocks noGrp="1"/>
          </p:cNvSpPr>
          <p:nvPr>
            <p:ph idx="1"/>
          </p:nvPr>
        </p:nvSpPr>
        <p:spPr/>
        <p:txBody>
          <a:bodyPr>
            <a:normAutofit fontScale="85000" lnSpcReduction="20000"/>
          </a:bodyPr>
          <a:lstStyle/>
          <a:p>
            <a:r>
              <a:rPr lang="en-US" b="1" i="1" dirty="0"/>
              <a:t>Management gets things done in a manner that makes best use of all available resources</a:t>
            </a:r>
          </a:p>
          <a:p>
            <a:r>
              <a:rPr lang="en-US" b="1" i="1" dirty="0"/>
              <a:t>Management is a process with a social element. It requires the efficient use of resources combined with the guidance of people in order to reach a specific organizational objective. It involves responsibility to achieve the objectives and to fulfill specific organizational purposes through economical and effective planning and regulation. It’s about taking charge and ensuring focus is placed on the things and aspects of the business that help achieve the vision and the goals</a:t>
            </a:r>
            <a:endParaRPr lang="en-US" dirty="0"/>
          </a:p>
        </p:txBody>
      </p:sp>
      <p:pic>
        <p:nvPicPr>
          <p:cNvPr id="5" name="Picture 4" descr="A picture containing shirt, bag&#10;&#10;Description automatically generated">
            <a:extLst>
              <a:ext uri="{FF2B5EF4-FFF2-40B4-BE49-F238E27FC236}">
                <a16:creationId xmlns:a16="http://schemas.microsoft.com/office/drawing/2014/main" id="{90561D13-778D-42FE-92DB-6C3E8353F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5531803"/>
            <a:ext cx="1981200" cy="1188720"/>
          </a:xfrm>
          <a:prstGeom prst="rect">
            <a:avLst/>
          </a:prstGeom>
        </p:spPr>
      </p:pic>
    </p:spTree>
    <p:extLst>
      <p:ext uri="{BB962C8B-B14F-4D97-AF65-F5344CB8AC3E}">
        <p14:creationId xmlns:p14="http://schemas.microsoft.com/office/powerpoint/2010/main" val="128878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BC0C-9266-412D-8DB5-27A603A83F9B}"/>
              </a:ext>
            </a:extLst>
          </p:cNvPr>
          <p:cNvSpPr>
            <a:spLocks noGrp="1"/>
          </p:cNvSpPr>
          <p:nvPr>
            <p:ph type="title"/>
          </p:nvPr>
        </p:nvSpPr>
        <p:spPr/>
        <p:txBody>
          <a:bodyPr/>
          <a:lstStyle/>
          <a:p>
            <a:r>
              <a:rPr lang="en-US" dirty="0"/>
              <a:t>Definitions: Management</a:t>
            </a:r>
          </a:p>
        </p:txBody>
      </p:sp>
      <p:sp>
        <p:nvSpPr>
          <p:cNvPr id="3" name="Content Placeholder 2">
            <a:extLst>
              <a:ext uri="{FF2B5EF4-FFF2-40B4-BE49-F238E27FC236}">
                <a16:creationId xmlns:a16="http://schemas.microsoft.com/office/drawing/2014/main" id="{287CCB21-E4C3-4B60-B5D0-1E8BE930DAE6}"/>
              </a:ext>
            </a:extLst>
          </p:cNvPr>
          <p:cNvSpPr>
            <a:spLocks noGrp="1"/>
          </p:cNvSpPr>
          <p:nvPr>
            <p:ph idx="1"/>
          </p:nvPr>
        </p:nvSpPr>
        <p:spPr>
          <a:xfrm>
            <a:off x="457200" y="1600201"/>
            <a:ext cx="8305800" cy="2819400"/>
          </a:xfrm>
        </p:spPr>
        <p:txBody>
          <a:bodyPr/>
          <a:lstStyle/>
          <a:p>
            <a:pPr marL="0" indent="0">
              <a:buNone/>
            </a:pPr>
            <a:r>
              <a:rPr lang="en-US" b="1" i="1" dirty="0"/>
              <a:t>Management is the practice of setting and achieving goals by exercising related functions: planning, organizing, leading, and controlling, through the use of resources (people, information, money, or materials).</a:t>
            </a:r>
            <a:endParaRPr lang="en-US" dirty="0"/>
          </a:p>
        </p:txBody>
      </p:sp>
      <p:pic>
        <p:nvPicPr>
          <p:cNvPr id="5" name="Picture 4" descr="A person wearing a suit and tie&#10;&#10;Description automatically generated">
            <a:extLst>
              <a:ext uri="{FF2B5EF4-FFF2-40B4-BE49-F238E27FC236}">
                <a16:creationId xmlns:a16="http://schemas.microsoft.com/office/drawing/2014/main" id="{39A522D0-3A7F-43E0-9A8D-7A12B2780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073651"/>
            <a:ext cx="3283599" cy="2368296"/>
          </a:xfrm>
          <a:prstGeom prst="rect">
            <a:avLst/>
          </a:prstGeom>
        </p:spPr>
      </p:pic>
    </p:spTree>
    <p:extLst>
      <p:ext uri="{BB962C8B-B14F-4D97-AF65-F5344CB8AC3E}">
        <p14:creationId xmlns:p14="http://schemas.microsoft.com/office/powerpoint/2010/main" val="214995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31B834-71AA-4A80-89F4-10D3A62E089D}"/>
</file>

<file path=customXml/itemProps2.xml><?xml version="1.0" encoding="utf-8"?>
<ds:datastoreItem xmlns:ds="http://schemas.openxmlformats.org/officeDocument/2006/customXml" ds:itemID="{4B36F142-D08F-4991-9C25-454732C9E283}"/>
</file>

<file path=customXml/itemProps3.xml><?xml version="1.0" encoding="utf-8"?>
<ds:datastoreItem xmlns:ds="http://schemas.openxmlformats.org/officeDocument/2006/customXml" ds:itemID="{3C8B0FF5-A83A-46CB-AE41-BBEC24B579C3}"/>
</file>

<file path=docProps/app.xml><?xml version="1.0" encoding="utf-8"?>
<Properties xmlns="http://schemas.openxmlformats.org/officeDocument/2006/extended-properties" xmlns:vt="http://schemas.openxmlformats.org/officeDocument/2006/docPropsVTypes">
  <TotalTime>36152</TotalTime>
  <Words>2728</Words>
  <Application>Microsoft Office PowerPoint</Application>
  <PresentationFormat>On-screen Show (4:3)</PresentationFormat>
  <Paragraphs>339</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Wingdings</vt:lpstr>
      <vt:lpstr>Office Theme</vt:lpstr>
      <vt:lpstr>California Cadet Corps Curriculum on Leadership</vt:lpstr>
      <vt:lpstr>PowerPoint Presentation</vt:lpstr>
      <vt:lpstr>MANAGEMENT VS LEADERSHIP</vt:lpstr>
      <vt:lpstr>Management vs Leadership</vt:lpstr>
      <vt:lpstr>Definitions: Leadership</vt:lpstr>
      <vt:lpstr>Definitions: Leadership</vt:lpstr>
      <vt:lpstr>Definitions: Management</vt:lpstr>
      <vt:lpstr>Definitions: Management</vt:lpstr>
      <vt:lpstr>Definitions: Management</vt:lpstr>
      <vt:lpstr>4 Functions of Management</vt:lpstr>
      <vt:lpstr>Comparisons</vt:lpstr>
      <vt:lpstr>Comparisons</vt:lpstr>
      <vt:lpstr>Comparisons</vt:lpstr>
      <vt:lpstr>Combination</vt:lpstr>
      <vt:lpstr>PowerPoint Presentation</vt:lpstr>
      <vt:lpstr>Relationships</vt:lpstr>
      <vt:lpstr>Some Differences</vt:lpstr>
      <vt:lpstr>Bottom Line</vt:lpstr>
      <vt:lpstr>Check on Learning</vt:lpstr>
      <vt:lpstr>DELEGATION: AUTHORITY, RESPONSIBILITY, &amp; ACCOUNTABILITY</vt:lpstr>
      <vt:lpstr>Delegation: Authority, Responsibility, &amp; Accountability</vt:lpstr>
      <vt:lpstr>Definitions</vt:lpstr>
      <vt:lpstr>Definitions</vt:lpstr>
      <vt:lpstr>Authority</vt:lpstr>
      <vt:lpstr>Definitions</vt:lpstr>
      <vt:lpstr>Responsibility</vt:lpstr>
      <vt:lpstr>Definitions</vt:lpstr>
      <vt:lpstr>PowerPoint Presentation</vt:lpstr>
      <vt:lpstr>Delegation - SMARTER</vt:lpstr>
      <vt:lpstr>10 Levels of Delegated Tasks Level 1</vt:lpstr>
      <vt:lpstr>10 Levels of Delegated Tasks Level 2</vt:lpstr>
      <vt:lpstr>10 Levels of Delegated Tasks Level 3</vt:lpstr>
      <vt:lpstr>10 Levels of Delegated Tasks Level 4</vt:lpstr>
      <vt:lpstr>10 Levels of Delegated Tasks Level 5</vt:lpstr>
      <vt:lpstr>10 Levels of Delegated Tasks Level 6</vt:lpstr>
      <vt:lpstr>10 Levels of Delegated Tasks Level 7</vt:lpstr>
      <vt:lpstr>10 Levels of Delegated Tasks Level 8</vt:lpstr>
      <vt:lpstr>10 Levels of Delegated Tasks Level 9</vt:lpstr>
      <vt:lpstr>10 Levels of Delegated Tasks Level 10</vt:lpstr>
      <vt:lpstr>Check on Learning</vt:lpstr>
      <vt:lpstr>LEADERSHIP COUNSELING</vt:lpstr>
      <vt:lpstr>Leadership Counseling</vt:lpstr>
      <vt:lpstr>Leadership Counseling</vt:lpstr>
      <vt:lpstr>Leader’s Job</vt:lpstr>
      <vt:lpstr>Counseling</vt:lpstr>
      <vt:lpstr>Performance Counseling</vt:lpstr>
      <vt:lpstr>Performance Counseling</vt:lpstr>
      <vt:lpstr>Step 1: Examine the Situation</vt:lpstr>
      <vt:lpstr>Step 1: Examine the Situation</vt:lpstr>
      <vt:lpstr>Step 2: Problem Solve</vt:lpstr>
      <vt:lpstr>Step 3: Implement &amp; Evaluate</vt:lpstr>
      <vt:lpstr>Check on Learning</vt:lpstr>
    </vt:vector>
  </TitlesOfParts>
  <Company>California National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Grace Edinboro, COL, CSG</cp:lastModifiedBy>
  <cp:revision>621</cp:revision>
  <cp:lastPrinted>2017-03-20T15:27:43Z</cp:lastPrinted>
  <dcterms:created xsi:type="dcterms:W3CDTF">2017-01-16T19:23:23Z</dcterms:created>
  <dcterms:modified xsi:type="dcterms:W3CDTF">2019-10-03T19:14:38Z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