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7"/>
  </p:notesMasterIdLst>
  <p:sldIdLst>
    <p:sldId id="321" r:id="rId5"/>
    <p:sldId id="327" r:id="rId6"/>
    <p:sldId id="391" r:id="rId7"/>
    <p:sldId id="390" r:id="rId8"/>
    <p:sldId id="546" r:id="rId9"/>
    <p:sldId id="547" r:id="rId10"/>
    <p:sldId id="763" r:id="rId11"/>
    <p:sldId id="548" r:id="rId12"/>
    <p:sldId id="549" r:id="rId13"/>
    <p:sldId id="550" r:id="rId14"/>
    <p:sldId id="551" r:id="rId15"/>
    <p:sldId id="552" r:id="rId16"/>
    <p:sldId id="553" r:id="rId17"/>
    <p:sldId id="554" r:id="rId18"/>
    <p:sldId id="555" r:id="rId19"/>
    <p:sldId id="712" r:id="rId20"/>
    <p:sldId id="558" r:id="rId21"/>
    <p:sldId id="559" r:id="rId22"/>
    <p:sldId id="560" r:id="rId23"/>
    <p:sldId id="561" r:id="rId24"/>
    <p:sldId id="562" r:id="rId25"/>
    <p:sldId id="713" r:id="rId26"/>
    <p:sldId id="565" r:id="rId27"/>
    <p:sldId id="566" r:id="rId28"/>
    <p:sldId id="567" r:id="rId29"/>
    <p:sldId id="568" r:id="rId30"/>
    <p:sldId id="569" r:id="rId31"/>
    <p:sldId id="714" r:id="rId32"/>
    <p:sldId id="572" r:id="rId33"/>
    <p:sldId id="573" r:id="rId34"/>
    <p:sldId id="574" r:id="rId35"/>
    <p:sldId id="575" r:id="rId36"/>
    <p:sldId id="576" r:id="rId37"/>
    <p:sldId id="715" r:id="rId38"/>
    <p:sldId id="579" r:id="rId39"/>
    <p:sldId id="580" r:id="rId40"/>
    <p:sldId id="581" r:id="rId41"/>
    <p:sldId id="764" r:id="rId42"/>
    <p:sldId id="582" r:id="rId43"/>
    <p:sldId id="583" r:id="rId44"/>
    <p:sldId id="716" r:id="rId45"/>
    <p:sldId id="586" r:id="rId46"/>
    <p:sldId id="587" r:id="rId47"/>
    <p:sldId id="588" r:id="rId48"/>
    <p:sldId id="589" r:id="rId49"/>
    <p:sldId id="590" r:id="rId50"/>
    <p:sldId id="717" r:id="rId51"/>
    <p:sldId id="593" r:id="rId52"/>
    <p:sldId id="718" r:id="rId53"/>
    <p:sldId id="719" r:id="rId54"/>
    <p:sldId id="720" r:id="rId55"/>
    <p:sldId id="721" r:id="rId56"/>
    <p:sldId id="722" r:id="rId57"/>
    <p:sldId id="600" r:id="rId58"/>
    <p:sldId id="723" r:id="rId59"/>
    <p:sldId id="724" r:id="rId60"/>
    <p:sldId id="725" r:id="rId61"/>
    <p:sldId id="726" r:id="rId62"/>
    <p:sldId id="727" r:id="rId63"/>
    <p:sldId id="607" r:id="rId64"/>
    <p:sldId id="728" r:id="rId65"/>
    <p:sldId id="729" r:id="rId66"/>
    <p:sldId id="730" r:id="rId67"/>
    <p:sldId id="731" r:id="rId68"/>
    <p:sldId id="732" r:id="rId69"/>
    <p:sldId id="614" r:id="rId70"/>
    <p:sldId id="733" r:id="rId71"/>
    <p:sldId id="734" r:id="rId72"/>
    <p:sldId id="765" r:id="rId73"/>
    <p:sldId id="735" r:id="rId74"/>
    <p:sldId id="736" r:id="rId75"/>
    <p:sldId id="737" r:id="rId76"/>
    <p:sldId id="621" r:id="rId77"/>
    <p:sldId id="738" r:id="rId78"/>
    <p:sldId id="739" r:id="rId79"/>
    <p:sldId id="740" r:id="rId80"/>
    <p:sldId id="741" r:id="rId81"/>
    <p:sldId id="742" r:id="rId82"/>
    <p:sldId id="628" r:id="rId83"/>
    <p:sldId id="743" r:id="rId84"/>
    <p:sldId id="744" r:id="rId85"/>
    <p:sldId id="745" r:id="rId86"/>
    <p:sldId id="746" r:id="rId87"/>
    <p:sldId id="747" r:id="rId88"/>
    <p:sldId id="635" r:id="rId89"/>
    <p:sldId id="748" r:id="rId90"/>
    <p:sldId id="749" r:id="rId91"/>
    <p:sldId id="750" r:id="rId92"/>
    <p:sldId id="751" r:id="rId93"/>
    <p:sldId id="752" r:id="rId94"/>
    <p:sldId id="642" r:id="rId95"/>
    <p:sldId id="753" r:id="rId96"/>
    <p:sldId id="754" r:id="rId97"/>
    <p:sldId id="755" r:id="rId98"/>
    <p:sldId id="756" r:id="rId99"/>
    <p:sldId id="757" r:id="rId100"/>
    <p:sldId id="649" r:id="rId101"/>
    <p:sldId id="758" r:id="rId102"/>
    <p:sldId id="759" r:id="rId103"/>
    <p:sldId id="760" r:id="rId104"/>
    <p:sldId id="761" r:id="rId105"/>
    <p:sldId id="762" r:id="rId10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100"/>
    <a:srgbClr val="FFFF00"/>
    <a:srgbClr val="FFCC00"/>
    <a:srgbClr val="BFB550"/>
    <a:srgbClr val="BBB24F"/>
    <a:srgbClr val="FFF0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400" autoAdjust="0"/>
    <p:restoredTop sz="93794" autoAdjust="0"/>
  </p:normalViewPr>
  <p:slideViewPr>
    <p:cSldViewPr>
      <p:cViewPr varScale="1">
        <p:scale>
          <a:sx n="81" d="100"/>
          <a:sy n="81" d="100"/>
        </p:scale>
        <p:origin x="90" y="6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07" Type="http://schemas.openxmlformats.org/officeDocument/2006/relationships/notesMaster" Target="notesMasters/notesMaster1.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viewProps" Target="viewProp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314559-057E-4323-8467-AB2D2C4A3159}" type="datetimeFigureOut">
              <a:rPr lang="en-US" smtClean="0"/>
              <a:pPr/>
              <a:t>9/21/2020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CB14D2-E08D-4CFC-9F58-A103582B4F0D}" type="slidenum">
              <a:rPr lang="en-US" smtClean="0"/>
              <a:pPr/>
              <a:t>‹#›</a:t>
            </a:fld>
            <a:endParaRPr lang="en-US"/>
          </a:p>
        </p:txBody>
      </p:sp>
    </p:spTree>
    <p:extLst>
      <p:ext uri="{BB962C8B-B14F-4D97-AF65-F5344CB8AC3E}">
        <p14:creationId xmlns:p14="http://schemas.microsoft.com/office/powerpoint/2010/main" val="68179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6" descr="California Cadet Corps Centennial Celebration 3 | by Thomas Wasper"/>
          <p:cNvPicPr>
            <a:picLocks noChangeAspect="1" noChangeArrowheads="1"/>
          </p:cNvPicPr>
          <p:nvPr userDrawn="1"/>
        </p:nvPicPr>
        <p:blipFill>
          <a:blip r:embed="rId2">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152400" y="-646777"/>
            <a:ext cx="9930581" cy="7696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62000" y="-604837"/>
            <a:ext cx="7772400" cy="1470025"/>
          </a:xfrm>
        </p:spPr>
        <p:txBody>
          <a:bodyPr/>
          <a:lstStyle>
            <a:lvl1pPr>
              <a:defRPr b="1">
                <a:solidFill>
                  <a:srgbClr val="FFFF00"/>
                </a:solidFill>
                <a:effectLst>
                  <a:outerShdw blurRad="38100" dist="38100" dir="2700000" algn="tl">
                    <a:srgbClr val="000000">
                      <a:alpha val="43137"/>
                    </a:srgbClr>
                  </a:outerShdw>
                </a:effectLst>
              </a:defRPr>
            </a:lvl1pPr>
          </a:lstStyle>
          <a:p>
            <a:r>
              <a:rPr lang="en-US" dirty="0"/>
              <a:t>Click to edit Master title style</a:t>
            </a:r>
          </a:p>
        </p:txBody>
      </p:sp>
      <p:sp>
        <p:nvSpPr>
          <p:cNvPr id="3" name="Subtitle 2"/>
          <p:cNvSpPr>
            <a:spLocks noGrp="1"/>
          </p:cNvSpPr>
          <p:nvPr>
            <p:ph type="subTitle" idx="1"/>
          </p:nvPr>
        </p:nvSpPr>
        <p:spPr>
          <a:xfrm>
            <a:off x="1371600" y="3657600"/>
            <a:ext cx="6400800" cy="1752600"/>
          </a:xfrm>
        </p:spPr>
        <p:txBody>
          <a:bodyPr/>
          <a:lstStyle>
            <a:lvl1pPr marL="0" indent="0" algn="ctr">
              <a:buNone/>
              <a:defRPr b="1">
                <a:solidFill>
                  <a:srgbClr val="FFFF00"/>
                </a:solidFill>
                <a:effectLst>
                  <a:outerShdw blurRad="38100" dist="38100" dir="2700000" algn="tl">
                    <a:srgbClr val="000000">
                      <a:alpha val="43137"/>
                    </a:srgbClr>
                  </a:outerShdw>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3390" y="6414163"/>
            <a:ext cx="2133600" cy="365125"/>
          </a:xfrm>
        </p:spPr>
        <p:txBody>
          <a:bodyPr/>
          <a:lstStyle/>
          <a:p>
            <a:fld id="{60DF8A1D-3DFB-4112-A7CF-DB4360141C03}" type="datetimeFigureOut">
              <a:rPr lang="en-US" smtClean="0"/>
              <a:pPr/>
              <a:t>9/21/2020</a:t>
            </a:fld>
            <a:endParaRPr lang="en-US"/>
          </a:p>
        </p:txBody>
      </p:sp>
      <p:sp>
        <p:nvSpPr>
          <p:cNvPr id="5" name="Footer Placeholder 4"/>
          <p:cNvSpPr>
            <a:spLocks noGrp="1"/>
          </p:cNvSpPr>
          <p:nvPr>
            <p:ph type="ftr" sz="quarter" idx="11"/>
          </p:nvPr>
        </p:nvSpPr>
        <p:spPr>
          <a:xfrm>
            <a:off x="3124200" y="6408737"/>
            <a:ext cx="2895600" cy="365125"/>
          </a:xfrm>
        </p:spPr>
        <p:txBody>
          <a:bodyPr/>
          <a:lstStyle>
            <a:lvl1pPr>
              <a:defRPr sz="2000">
                <a:solidFill>
                  <a:srgbClr val="FFFF00"/>
                </a:solidFill>
              </a:defRPr>
            </a:lvl1pPr>
          </a:lstStyle>
          <a:p>
            <a:r>
              <a:rPr lang="en-US" b="1" dirty="0">
                <a:ln w="22225">
                  <a:solidFill>
                    <a:schemeClr val="tx1"/>
                  </a:solidFill>
                  <a:prstDash val="solid"/>
                </a:ln>
              </a:rPr>
              <a:t>Since 1911</a:t>
            </a:r>
          </a:p>
        </p:txBody>
      </p:sp>
      <p:sp>
        <p:nvSpPr>
          <p:cNvPr id="6" name="Slide Number Placeholder 5"/>
          <p:cNvSpPr>
            <a:spLocks noGrp="1"/>
          </p:cNvSpPr>
          <p:nvPr>
            <p:ph type="sldNum" sz="quarter" idx="12"/>
          </p:nvPr>
        </p:nvSpPr>
        <p:spPr>
          <a:xfrm>
            <a:off x="6557010" y="6408736"/>
            <a:ext cx="2133600" cy="365125"/>
          </a:xfrm>
        </p:spPr>
        <p:txBody>
          <a:bodyPr/>
          <a:lstStyle/>
          <a:p>
            <a:fld id="{6E7DAA14-995F-4E62-BD20-27ACA016544B}" type="slidenum">
              <a:rPr lang="en-US" smtClean="0"/>
              <a:pPr/>
              <a:t>‹#›</a:t>
            </a:fld>
            <a:endParaRPr lang="en-US"/>
          </a:p>
        </p:txBody>
      </p:sp>
      <p:sp>
        <p:nvSpPr>
          <p:cNvPr id="8" name="Title 1"/>
          <p:cNvSpPr txBox="1">
            <a:spLocks/>
          </p:cNvSpPr>
          <p:nvPr userDrawn="1"/>
        </p:nvSpPr>
        <p:spPr>
          <a:xfrm>
            <a:off x="723900" y="6172200"/>
            <a:ext cx="76962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dirty="0">
              <a:ln w="22225">
                <a:solidFill>
                  <a:schemeClr val="tx1"/>
                </a:solidFill>
                <a:prstDash val="solid"/>
              </a:ln>
              <a:solidFill>
                <a:srgbClr val="FFFF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DF8A1D-3DFB-4112-A7CF-DB4360141C03}" type="datetimeFigureOut">
              <a:rPr lang="en-US" smtClean="0"/>
              <a:pPr/>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DF8A1D-3DFB-4112-A7CF-DB4360141C03}" type="datetimeFigureOut">
              <a:rPr lang="en-US" smtClean="0"/>
              <a:pPr/>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162800" cy="114300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DF8A1D-3DFB-4112-A7CF-DB4360141C03}" type="datetimeFigureOut">
              <a:rPr lang="en-US" smtClean="0"/>
              <a:pPr/>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DAA14-995F-4E62-BD20-27ACA016544B}" type="slidenum">
              <a:rPr lang="en-US" smtClean="0"/>
              <a:pPr/>
              <a:t>‹#›</a:t>
            </a:fld>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0984"/>
            <a:ext cx="1132114" cy="149030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20931" y="2514600"/>
            <a:ext cx="7772400" cy="1362075"/>
          </a:xfrm>
        </p:spPr>
        <p:txBody>
          <a:bodyPr anchor="t"/>
          <a:lstStyle>
            <a:lvl1pPr algn="ctr">
              <a:defRPr sz="4000" b="1" cap="all"/>
            </a:lvl1pPr>
          </a:lstStyle>
          <a:p>
            <a:r>
              <a:rPr lang="en-US" dirty="0"/>
              <a:t>Click to edit Master title style</a:t>
            </a:r>
          </a:p>
        </p:txBody>
      </p:sp>
      <p:sp>
        <p:nvSpPr>
          <p:cNvPr id="3" name="Text Placeholder 2"/>
          <p:cNvSpPr>
            <a:spLocks noGrp="1"/>
          </p:cNvSpPr>
          <p:nvPr>
            <p:ph type="body" idx="1"/>
          </p:nvPr>
        </p:nvSpPr>
        <p:spPr>
          <a:xfrm>
            <a:off x="520931" y="44196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DF8A1D-3DFB-4112-A7CF-DB4360141C03}" type="datetimeFigureOut">
              <a:rPr lang="en-US" smtClean="0"/>
              <a:pPr/>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DF8A1D-3DFB-4112-A7CF-DB4360141C03}" type="datetimeFigureOut">
              <a:rPr lang="en-US" smtClean="0"/>
              <a:pPr/>
              <a:t>9/21/2020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DF8A1D-3DFB-4112-A7CF-DB4360141C03}" type="datetimeFigureOut">
              <a:rPr lang="en-US" smtClean="0"/>
              <a:pPr/>
              <a:t>9/21/2020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60DF8A1D-3DFB-4112-A7CF-DB4360141C03}" type="datetimeFigureOut">
              <a:rPr lang="en-US" smtClean="0"/>
              <a:pPr/>
              <a:t>9/21/2020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DF8A1D-3DFB-4112-A7CF-DB4360141C03}" type="datetimeFigureOut">
              <a:rPr lang="en-US" smtClean="0"/>
              <a:pPr/>
              <a:t>9/21/2020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273050"/>
            <a:ext cx="7010400" cy="1327150"/>
          </a:xfrm>
        </p:spPr>
        <p:txBody>
          <a:bodyPr anchor="ctr">
            <a:normAutofit/>
          </a:bodyPr>
          <a:lstStyle>
            <a:lvl1pPr algn="ctr">
              <a:defRPr sz="4400" b="1"/>
            </a:lvl1pPr>
          </a:lstStyle>
          <a:p>
            <a:r>
              <a:rPr lang="en-US"/>
              <a:t>Click to edit Master title style</a:t>
            </a:r>
          </a:p>
        </p:txBody>
      </p:sp>
      <p:sp>
        <p:nvSpPr>
          <p:cNvPr id="3" name="Content Placeholder 2"/>
          <p:cNvSpPr>
            <a:spLocks noGrp="1"/>
          </p:cNvSpPr>
          <p:nvPr>
            <p:ph idx="1"/>
          </p:nvPr>
        </p:nvSpPr>
        <p:spPr>
          <a:xfrm>
            <a:off x="3575050" y="1600200"/>
            <a:ext cx="4654550" cy="4525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117850" cy="452596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0DF8A1D-3DFB-4112-A7CF-DB4360141C03}" type="datetimeFigureOut">
              <a:rPr lang="en-US" smtClean="0"/>
              <a:pPr/>
              <a:t>9/21/2020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DF8A1D-3DFB-4112-A7CF-DB4360141C03}" type="datetimeFigureOut">
              <a:rPr lang="en-US" smtClean="0"/>
              <a:pPr/>
              <a:t>9/21/2020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34687" y="274638"/>
            <a:ext cx="68580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DF8A1D-3DFB-4112-A7CF-DB4360141C03}" type="datetimeFigureOut">
              <a:rPr lang="en-US" smtClean="0"/>
              <a:pPr/>
              <a:t>9/21/2020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Creating Leaders Since 1911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7DAA14-995F-4E62-BD20-27ACA016544B}" type="slidenum">
              <a:rPr lang="en-US" smtClean="0"/>
              <a:pPr/>
              <a:t>‹#›</a:t>
            </a:fld>
            <a:endParaRPr lang="en-US" dirty="0"/>
          </a:p>
        </p:txBody>
      </p:sp>
      <p:pic>
        <p:nvPicPr>
          <p:cNvPr id="9" name="Picture 8"/>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100984"/>
            <a:ext cx="1132114" cy="149030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player.vimeo.com/video/86646969?app_id=122963"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HIaRy31kiP0?feature=oembed"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42.xml"/><Relationship Id="rId13" Type="http://schemas.openxmlformats.org/officeDocument/2006/relationships/slide" Target="slide73.xml"/><Relationship Id="rId3" Type="http://schemas.openxmlformats.org/officeDocument/2006/relationships/slide" Target="slide11.xml"/><Relationship Id="rId7" Type="http://schemas.openxmlformats.org/officeDocument/2006/relationships/slide" Target="slide35.xml"/><Relationship Id="rId12" Type="http://schemas.openxmlformats.org/officeDocument/2006/relationships/slide" Target="slide66.xml"/><Relationship Id="rId17" Type="http://schemas.openxmlformats.org/officeDocument/2006/relationships/slide" Target="slide97.xml"/><Relationship Id="rId2" Type="http://schemas.openxmlformats.org/officeDocument/2006/relationships/slide" Target="slide4.xml"/><Relationship Id="rId16" Type="http://schemas.openxmlformats.org/officeDocument/2006/relationships/slide" Target="slide91.xml"/><Relationship Id="rId1" Type="http://schemas.openxmlformats.org/officeDocument/2006/relationships/slideLayout" Target="../slideLayouts/slideLayout3.xml"/><Relationship Id="rId6" Type="http://schemas.openxmlformats.org/officeDocument/2006/relationships/slide" Target="slide29.xml"/><Relationship Id="rId11" Type="http://schemas.openxmlformats.org/officeDocument/2006/relationships/slide" Target="slide60.xml"/><Relationship Id="rId5" Type="http://schemas.openxmlformats.org/officeDocument/2006/relationships/slide" Target="slide23.xml"/><Relationship Id="rId15" Type="http://schemas.openxmlformats.org/officeDocument/2006/relationships/slide" Target="slide85.xml"/><Relationship Id="rId10" Type="http://schemas.openxmlformats.org/officeDocument/2006/relationships/slide" Target="slide54.xml"/><Relationship Id="rId4" Type="http://schemas.openxmlformats.org/officeDocument/2006/relationships/slide" Target="slide17.xml"/><Relationship Id="rId9" Type="http://schemas.openxmlformats.org/officeDocument/2006/relationships/slide" Target="slide48.xml"/><Relationship Id="rId14" Type="http://schemas.openxmlformats.org/officeDocument/2006/relationships/slide" Target="slide7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83edqMNAYi8?feature=oembed"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w89tivkd0bk?feature=oembed"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ideo" Target="https://www.youtube.com/embed/0WuSSRsKymE?feature=oembed"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s9Y1bREcjWA?feature=oembed"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ideo" Target="https://www.youtube.com/embed/ZrtzgkgKoVs?feature=oembed"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video" Target="https://www.youtube.com/embed/evqciRY6RCk?feature=oembed"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video" Target="https://www.youtube.com/embed/lwrNl7-q9ug?feature=oembed"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OjF51ALu0sc?feature=oembed"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video" Target="https://www.youtube.com/embed/rY5h5kBxh2A?feature=oembed"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video" Target="https://www.youtube.com/embed/3nRENaRCvLI?feature=oembed"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video" Target="https://www.youtube.com/embed/qKRB8n6PULQ?feature=oembe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dCsr0CNqB3g?feature=oembed"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video" Target="https://www.youtube.com/embed/N6F_eG73-m0?feature=oembed"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video" Target="https://www.youtube.com/embed/tOyVc1I0nhc?feature=oembed"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video" Target="https://www.youtube.com/embed/xgYzgsUuoho?feature=oembed" TargetMode="Externa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2.xml"/><Relationship Id="rId1" Type="http://schemas.openxmlformats.org/officeDocument/2006/relationships/video" Target="https://www.youtube.com/embed/4ZLeaVJLxP8?feature=oembed" TargetMode="Externa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2.xml"/><Relationship Id="rId1" Type="http://schemas.openxmlformats.org/officeDocument/2006/relationships/video" Target="https://www.youtube.com/embed/a-CLA96crHM?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448310"/>
            <a:ext cx="7162800" cy="1200329"/>
          </a:xfrm>
          <a:prstGeom prst="rect">
            <a:avLst/>
          </a:prstGeom>
          <a:noFill/>
        </p:spPr>
        <p:txBody>
          <a:bodyPr wrap="square" rtlCol="0">
            <a:spAutoFit/>
          </a:bodyPr>
          <a:lstStyle/>
          <a:p>
            <a:pPr algn="ctr"/>
            <a:r>
              <a:rPr lang="en-US" sz="3600" dirty="0"/>
              <a:t>California Cadet Corps</a:t>
            </a:r>
          </a:p>
          <a:p>
            <a:pPr algn="ctr"/>
            <a:r>
              <a:rPr lang="en-US" sz="3600" dirty="0"/>
              <a:t>Curriculum on Leadership </a:t>
            </a:r>
          </a:p>
        </p:txBody>
      </p:sp>
      <p:sp>
        <p:nvSpPr>
          <p:cNvPr id="2" name="TextBox 1">
            <a:extLst>
              <a:ext uri="{FF2B5EF4-FFF2-40B4-BE49-F238E27FC236}">
                <a16:creationId xmlns:a16="http://schemas.microsoft.com/office/drawing/2014/main" id="{AFE7DE07-B738-48A9-9813-89E8B7830291}"/>
              </a:ext>
            </a:extLst>
          </p:cNvPr>
          <p:cNvSpPr txBox="1"/>
          <p:nvPr/>
        </p:nvSpPr>
        <p:spPr>
          <a:xfrm>
            <a:off x="914400" y="5638800"/>
            <a:ext cx="7315199" cy="923330"/>
          </a:xfrm>
          <a:prstGeom prst="rect">
            <a:avLst/>
          </a:prstGeom>
          <a:noFill/>
        </p:spPr>
        <p:txBody>
          <a:bodyPr wrap="square" rtlCol="0">
            <a:spAutoFit/>
          </a:bodyPr>
          <a:lstStyle/>
          <a:p>
            <a:pPr algn="ctr"/>
            <a:r>
              <a:rPr lang="en-US" dirty="0"/>
              <a:t>“Learn from Leaders who have forged the way before </a:t>
            </a:r>
            <a:r>
              <a:rPr lang="en-US"/>
              <a:t>us.”</a:t>
            </a:r>
            <a:endParaRPr lang="en-US" dirty="0"/>
          </a:p>
          <a:p>
            <a:pPr algn="ctr"/>
            <a:endParaRPr lang="en-US" dirty="0"/>
          </a:p>
          <a:p>
            <a:pPr algn="ctr"/>
            <a:r>
              <a:rPr lang="en-US" b="1" dirty="0"/>
              <a:t>L6/B: Contemporary Leader Profiles</a:t>
            </a:r>
          </a:p>
        </p:txBody>
      </p:sp>
      <p:pic>
        <p:nvPicPr>
          <p:cNvPr id="6" name="Picture 5" descr="EMA drug reviews must be independent of pharma influence as an ...">
            <a:extLst>
              <a:ext uri="{FF2B5EF4-FFF2-40B4-BE49-F238E27FC236}">
                <a16:creationId xmlns:a16="http://schemas.microsoft.com/office/drawing/2014/main" id="{A5D06F87-6612-4FC4-ACAB-F1EF0A41C06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13242" y="1772920"/>
            <a:ext cx="5517515" cy="3312160"/>
          </a:xfrm>
          <a:prstGeom prst="rect">
            <a:avLst/>
          </a:prstGeom>
          <a:noFill/>
          <a:ln>
            <a:noFill/>
          </a:ln>
        </p:spPr>
      </p:pic>
    </p:spTree>
    <p:extLst>
      <p:ext uri="{BB962C8B-B14F-4D97-AF65-F5344CB8AC3E}">
        <p14:creationId xmlns:p14="http://schemas.microsoft.com/office/powerpoint/2010/main" val="353923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Check on Learning . . .</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905000"/>
            <a:ext cx="8229600" cy="4525963"/>
          </a:xfrm>
        </p:spPr>
        <p:txBody>
          <a:bodyPr/>
          <a:lstStyle/>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Barack Obama accomplish?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leadership lessons can we take away?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traits did he exhibit?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do you admire about him?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 there anything about Obama that you dislike and don’t want to emulate?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you learn that you can use to improve your own leadership?</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28586446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Leadership Lessons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600200"/>
            <a:ext cx="8229600" cy="4983162"/>
          </a:xfrm>
        </p:spPr>
        <p:txBody>
          <a:bodyPr>
            <a:normAutofit lnSpcReduction="10000"/>
          </a:bodyPr>
          <a:lstStyle/>
          <a:p>
            <a:r>
              <a:rPr lang="en-US" dirty="0"/>
              <a:t>Never walk by a mistake</a:t>
            </a:r>
          </a:p>
          <a:p>
            <a:pPr lvl="1"/>
            <a:r>
              <a:rPr lang="en-US" dirty="0"/>
              <a:t>If you walk by a mistake, you just set a new lower standard</a:t>
            </a:r>
          </a:p>
          <a:p>
            <a:r>
              <a:rPr lang="en-US" dirty="0"/>
              <a:t>Make every person on your team count</a:t>
            </a:r>
          </a:p>
          <a:p>
            <a:pPr lvl="1"/>
            <a:r>
              <a:rPr lang="en-US" dirty="0"/>
              <a:t>Everybody has something to contribute</a:t>
            </a:r>
          </a:p>
          <a:p>
            <a:pPr lvl="1"/>
            <a:r>
              <a:rPr lang="en-US" dirty="0"/>
              <a:t>Reward good behavior</a:t>
            </a:r>
          </a:p>
          <a:p>
            <a:pPr lvl="1"/>
            <a:r>
              <a:rPr lang="en-US" dirty="0"/>
              <a:t>Correct poor performance</a:t>
            </a:r>
          </a:p>
          <a:p>
            <a:r>
              <a:rPr lang="en-US" dirty="0"/>
              <a:t>Hold yourself to a higher standard</a:t>
            </a:r>
          </a:p>
          <a:p>
            <a:pPr lvl="1"/>
            <a:r>
              <a:rPr lang="en-US" dirty="0"/>
              <a:t>All good leaders strive for excellence, and encourage their subordinates to do the same</a:t>
            </a:r>
          </a:p>
          <a:p>
            <a:endParaRPr lang="en-US" dirty="0"/>
          </a:p>
        </p:txBody>
      </p:sp>
    </p:spTree>
    <p:extLst>
      <p:ext uri="{BB962C8B-B14F-4D97-AF65-F5344CB8AC3E}">
        <p14:creationId xmlns:p14="http://schemas.microsoft.com/office/powerpoint/2010/main" val="189555494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Quotes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752600"/>
            <a:ext cx="8458200" cy="4983162"/>
          </a:xfrm>
        </p:spPr>
        <p:txBody>
          <a:bodyPr>
            <a:normAutofit/>
          </a:bodyPr>
          <a:lstStyle/>
          <a:p>
            <a:pPr>
              <a:spcBef>
                <a:spcPts val="0"/>
              </a:spcBef>
              <a:buSzPct val="100000"/>
              <a:tabLst>
                <a:tab pos="457200" algn="l"/>
              </a:tabLst>
            </a:pPr>
            <a:r>
              <a:rPr lang="en-US" sz="2800" dirty="0">
                <a:solidFill>
                  <a:srgbClr val="202122"/>
                </a:solidFill>
                <a:effectLst/>
                <a:latin typeface="Calibri" panose="020F0502020204030204" pitchFamily="34" charset="0"/>
                <a:ea typeface="Times New Roman" panose="02020603050405020304" pitchFamily="18" charset="0"/>
              </a:rPr>
              <a:t>If you don't know where you're going, any road will take you there.</a:t>
            </a:r>
            <a:endParaRPr lang="en-US" sz="2800" dirty="0">
              <a:effectLst/>
              <a:latin typeface="Times New Roman" panose="02020603050405020304" pitchFamily="18" charset="0"/>
              <a:ea typeface="Times New Roman" panose="02020603050405020304" pitchFamily="18" charset="0"/>
            </a:endParaRPr>
          </a:p>
          <a:p>
            <a:pPr>
              <a:spcBef>
                <a:spcPts val="0"/>
              </a:spcBef>
              <a:buSzPct val="100000"/>
              <a:tabLst>
                <a:tab pos="457200" algn="l"/>
              </a:tabLst>
            </a:pPr>
            <a:r>
              <a:rPr lang="en-US" sz="2800" dirty="0">
                <a:solidFill>
                  <a:srgbClr val="202122"/>
                </a:solidFill>
                <a:effectLst/>
                <a:latin typeface="Calibri" panose="020F0502020204030204" pitchFamily="34" charset="0"/>
                <a:ea typeface="Times New Roman" panose="02020603050405020304" pitchFamily="18" charset="0"/>
              </a:rPr>
              <a:t>I have to laugh when people ask, "How's retired life?" I'm as busy as I've ever been, except now I make my own schedule.</a:t>
            </a:r>
            <a:endParaRPr lang="en-US" sz="2800" dirty="0">
              <a:effectLst/>
              <a:latin typeface="Times New Roman" panose="02020603050405020304" pitchFamily="18" charset="0"/>
              <a:ea typeface="Times New Roman" panose="02020603050405020304" pitchFamily="18" charset="0"/>
            </a:endParaRPr>
          </a:p>
          <a:p>
            <a:pPr>
              <a:spcBef>
                <a:spcPts val="0"/>
              </a:spcBef>
              <a:buSzPct val="100000"/>
              <a:tabLst>
                <a:tab pos="457200" algn="l"/>
              </a:tabLst>
            </a:pPr>
            <a:r>
              <a:rPr lang="en-US" sz="2800" dirty="0">
                <a:solidFill>
                  <a:srgbClr val="181818"/>
                </a:solidFill>
                <a:effectLst/>
                <a:latin typeface="Calibri" panose="020F0502020204030204" pitchFamily="34" charset="0"/>
                <a:ea typeface="Times New Roman" panose="02020603050405020304" pitchFamily="18" charset="0"/>
              </a:rPr>
              <a:t>If you compromise your integrity and principles on minor issues, it gets easier to make bad choices on the big issues.</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7366664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Check on Learning . . .</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905000"/>
            <a:ext cx="8229600" cy="4525963"/>
          </a:xfrm>
        </p:spPr>
        <p:txBody>
          <a:bodyPr/>
          <a:lstStyle/>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Ann Dunwoody accomplish?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leadership lessons can we take away?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traits did she exhibit?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do you admire about her?</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 there anything about Dunwoody that you dislike and don’t want to emulate?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you learn that you can use to improve your own leadership?</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93056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312737"/>
            <a:ext cx="7772400" cy="838200"/>
          </a:xfrm>
        </p:spPr>
        <p:txBody>
          <a:bodyPr>
            <a:normAutofit/>
          </a:bodyPr>
          <a:lstStyle/>
          <a:p>
            <a:r>
              <a:rPr lang="en-US" dirty="0"/>
              <a:t>Tony Blair</a:t>
            </a:r>
          </a:p>
        </p:txBody>
      </p:sp>
      <p:sp>
        <p:nvSpPr>
          <p:cNvPr id="6" name="Content Placeholder 3">
            <a:extLst>
              <a:ext uri="{FF2B5EF4-FFF2-40B4-BE49-F238E27FC236}">
                <a16:creationId xmlns:a16="http://schemas.microsoft.com/office/drawing/2014/main" id="{F77968FF-64EA-435B-AC00-0D0D59569009}"/>
              </a:ext>
            </a:extLst>
          </p:cNvPr>
          <p:cNvSpPr txBox="1">
            <a:spLocks/>
          </p:cNvSpPr>
          <p:nvPr/>
        </p:nvSpPr>
        <p:spPr>
          <a:xfrm>
            <a:off x="838200" y="1600200"/>
            <a:ext cx="7772400" cy="4525963"/>
          </a:xfrm>
          <a:prstGeom prst="rect">
            <a:avLst/>
          </a:prstGeom>
        </p:spPr>
        <p:txBody>
          <a:bodyPr vert="horz" lIns="91440" tIns="45720" rIns="91440" bIns="45720" rtlCol="0" anchor="b">
            <a:normAutofit fontScale="85000" lnSpcReduction="20000"/>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b="1" u="sng" dirty="0">
                <a:solidFill>
                  <a:schemeClr val="tx1"/>
                </a:solidFill>
              </a:rPr>
              <a:t>OBJECTIVES</a:t>
            </a:r>
          </a:p>
          <a:p>
            <a:r>
              <a:rPr lang="en-US" b="1" dirty="0">
                <a:solidFill>
                  <a:schemeClr val="tx1"/>
                </a:solidFill>
              </a:rPr>
              <a:t> </a:t>
            </a:r>
            <a:endParaRPr lang="en-US" dirty="0">
              <a:solidFill>
                <a:schemeClr val="tx1"/>
              </a:solidFill>
            </a:endParaRPr>
          </a:p>
          <a:p>
            <a:r>
              <a:rPr lang="en-US" b="1" dirty="0">
                <a:solidFill>
                  <a:schemeClr val="tx1"/>
                </a:solidFill>
              </a:rPr>
              <a:t>DESIRED OUTCOME (Followership)</a:t>
            </a:r>
            <a:endParaRPr lang="en-US" dirty="0">
              <a:solidFill>
                <a:schemeClr val="tx1"/>
              </a:solidFill>
            </a:endParaRPr>
          </a:p>
          <a:p>
            <a:r>
              <a:rPr lang="en-US" sz="1800" i="1" dirty="0">
                <a:solidFill>
                  <a:schemeClr val="tx1"/>
                </a:solidFill>
              </a:rPr>
              <a:t>Cadets learn about Tony Blair, the reasons for his success, and what his experience adds to the study of leadership.</a:t>
            </a:r>
          </a:p>
          <a:p>
            <a:r>
              <a:rPr lang="en-US" i="1" dirty="0">
                <a:solidFill>
                  <a:schemeClr val="tx1"/>
                </a:solidFill>
              </a:rPr>
              <a:t> </a:t>
            </a:r>
            <a:endParaRPr lang="en-US" dirty="0">
              <a:solidFill>
                <a:schemeClr val="tx1"/>
              </a:solidFill>
            </a:endParaRPr>
          </a:p>
          <a:p>
            <a:r>
              <a:rPr lang="en-US" u="sng" dirty="0">
                <a:solidFill>
                  <a:schemeClr val="tx1"/>
                </a:solidFill>
              </a:rPr>
              <a:t>Plan of Action</a:t>
            </a:r>
            <a:r>
              <a:rPr lang="en-US" dirty="0">
                <a:solidFill>
                  <a:schemeClr val="tx1"/>
                </a:solidFill>
              </a:rPr>
              <a:t>:</a:t>
            </a:r>
          </a:p>
          <a:p>
            <a:r>
              <a:rPr lang="en-US" i="1" dirty="0">
                <a:solidFill>
                  <a:schemeClr val="tx1"/>
                </a:solidFill>
              </a:rPr>
              <a:t> </a:t>
            </a:r>
            <a:endParaRPr lang="en-US" dirty="0">
              <a:solidFill>
                <a:schemeClr val="tx1"/>
              </a:solidFill>
            </a:endParaRP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A1. Identify the basic facts about Tony Blair and what he has accomplished.</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A2. Explain what leadership lessons we can learn from familiarity with Tony Blair’s story.</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A3. Compare the leadership of Tony Blair to your own leadership skills, styles, and dynamics.</a:t>
            </a:r>
          </a:p>
          <a:p>
            <a:pPr marL="400050" lvl="1">
              <a:lnSpc>
                <a:spcPct val="120000"/>
              </a:lnSpc>
              <a:spcBef>
                <a:spcPts val="0"/>
              </a:spcBef>
            </a:pPr>
            <a:endParaRPr lang="en-US" dirty="0">
              <a:solidFill>
                <a:schemeClr val="tx1"/>
              </a:solidFill>
            </a:endParaRPr>
          </a:p>
          <a:p>
            <a:r>
              <a:rPr lang="en-US" dirty="0">
                <a:solidFill>
                  <a:schemeClr val="tx1"/>
                </a:solidFill>
              </a:rPr>
              <a:t> </a:t>
            </a:r>
          </a:p>
          <a:p>
            <a:r>
              <a:rPr lang="en-US" dirty="0">
                <a:solidFill>
                  <a:schemeClr val="tx1"/>
                </a:solidFill>
              </a:rPr>
              <a:t> </a:t>
            </a:r>
            <a:r>
              <a:rPr lang="en-US" b="1" u="sng" dirty="0">
                <a:solidFill>
                  <a:schemeClr val="tx1"/>
                </a:solidFill>
              </a:rPr>
              <a:t>Essential Question</a:t>
            </a:r>
            <a:r>
              <a:rPr lang="en-US" dirty="0">
                <a:solidFill>
                  <a:schemeClr val="tx1"/>
                </a:solidFill>
              </a:rPr>
              <a:t>: </a:t>
            </a:r>
            <a:r>
              <a:rPr lang="en-US" dirty="0">
                <a:solidFill>
                  <a:schemeClr val="tx1"/>
                </a:solidFill>
                <a:highlight>
                  <a:srgbClr val="FFFF00"/>
                </a:highlight>
              </a:rPr>
              <a:t>What can we learn about our own leadership, how to build our traits and skills, based on the leadership of </a:t>
            </a: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Tony Blair?</a:t>
            </a:r>
            <a:endParaRPr lang="en-US" sz="4000" dirty="0">
              <a:solidFill>
                <a:schemeClr val="tx1"/>
              </a:solidFill>
              <a:highlight>
                <a:srgbClr val="FFFF00"/>
              </a:highlight>
            </a:endParaRPr>
          </a:p>
        </p:txBody>
      </p:sp>
    </p:spTree>
    <p:extLst>
      <p:ext uri="{BB962C8B-B14F-4D97-AF65-F5344CB8AC3E}">
        <p14:creationId xmlns:p14="http://schemas.microsoft.com/office/powerpoint/2010/main" val="1489406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a:xfrm>
            <a:off x="1134687" y="274638"/>
            <a:ext cx="6858000" cy="1143000"/>
          </a:xfrm>
        </p:spPr>
        <p:txBody>
          <a:bodyPr anchor="ctr">
            <a:normAutofit/>
          </a:bodyPr>
          <a:lstStyle/>
          <a:p>
            <a:r>
              <a:rPr lang="en-US" dirty="0"/>
              <a:t>Tony Blair</a:t>
            </a:r>
          </a:p>
        </p:txBody>
      </p:sp>
      <p:pic>
        <p:nvPicPr>
          <p:cNvPr id="5" name="Picture 4">
            <a:extLst>
              <a:ext uri="{FF2B5EF4-FFF2-40B4-BE49-F238E27FC236}">
                <a16:creationId xmlns:a16="http://schemas.microsoft.com/office/drawing/2014/main" id="{FFAD3D81-4DAB-49B6-BC01-E8583A6731C8}"/>
              </a:ext>
            </a:extLst>
          </p:cNvPr>
          <p:cNvPicPr/>
          <p:nvPr/>
        </p:nvPicPr>
        <p:blipFill rotWithShape="1">
          <a:blip r:embed="rId2">
            <a:extLst>
              <a:ext uri="{28A0092B-C50C-407E-A947-70E740481C1C}">
                <a14:useLocalDpi xmlns:a14="http://schemas.microsoft.com/office/drawing/2010/main" val="0"/>
              </a:ext>
            </a:extLst>
          </a:blip>
          <a:srcRect b="3678"/>
          <a:stretch/>
        </p:blipFill>
        <p:spPr bwMode="auto">
          <a:xfrm>
            <a:off x="457200" y="1619250"/>
            <a:ext cx="3429000" cy="4781550"/>
          </a:xfrm>
          <a:prstGeom prst="rect">
            <a:avLst/>
          </a:prstGeom>
          <a:noFill/>
          <a:ln>
            <a:noFill/>
          </a:ln>
        </p:spPr>
      </p:pic>
      <p:sp>
        <p:nvSpPr>
          <p:cNvPr id="11" name="Content Placeholder 3">
            <a:extLst>
              <a:ext uri="{FF2B5EF4-FFF2-40B4-BE49-F238E27FC236}">
                <a16:creationId xmlns:a16="http://schemas.microsoft.com/office/drawing/2014/main" id="{05D52877-FFAA-44F9-AAB4-A327EB3A5AD4}"/>
              </a:ext>
            </a:extLst>
          </p:cNvPr>
          <p:cNvSpPr>
            <a:spLocks noGrp="1"/>
          </p:cNvSpPr>
          <p:nvPr>
            <p:ph sz="half" idx="2"/>
          </p:nvPr>
        </p:nvSpPr>
        <p:spPr>
          <a:xfrm>
            <a:off x="4191000" y="1600200"/>
            <a:ext cx="4495800" cy="4983162"/>
          </a:xfrm>
        </p:spPr>
        <p:txBody>
          <a:bodyPr>
            <a:normAutofit fontScale="92500"/>
          </a:bodyPr>
          <a:lstStyle/>
          <a:p>
            <a:r>
              <a:rPr lang="en-US" sz="2600" dirty="0"/>
              <a:t>1953-Present</a:t>
            </a:r>
          </a:p>
          <a:p>
            <a:r>
              <a:rPr lang="en-US" sz="2600" dirty="0"/>
              <a:t>Leader in the </a:t>
            </a:r>
            <a:r>
              <a:rPr lang="en-US" sz="2600" dirty="0" err="1"/>
              <a:t>Labour</a:t>
            </a:r>
            <a:r>
              <a:rPr lang="en-US" sz="2600" dirty="0"/>
              <a:t> Party</a:t>
            </a:r>
          </a:p>
          <a:p>
            <a:r>
              <a:rPr lang="en-US" sz="2600" dirty="0"/>
              <a:t>Prime Minister of the United Kingdom 1997-2007</a:t>
            </a:r>
          </a:p>
          <a:p>
            <a:r>
              <a:rPr lang="en-US" sz="2600" dirty="0"/>
              <a:t>Focused on domestic policies, 9/11 aftermath (UK worked closely with US in Afghanistan, Iraq, &amp; anti- terrorism</a:t>
            </a:r>
          </a:p>
          <a:p>
            <a:r>
              <a:rPr lang="en-US" sz="2600" dirty="0"/>
              <a:t>Close ally of Pres George Bush</a:t>
            </a:r>
          </a:p>
          <a:p>
            <a:r>
              <a:rPr lang="en-US" sz="2600" dirty="0"/>
              <a:t>Middle East envoy during Israel-Palestinian conflicts</a:t>
            </a:r>
          </a:p>
          <a:p>
            <a:r>
              <a:rPr lang="en-US" sz="2600" dirty="0"/>
              <a:t>Popular corporate speaker</a:t>
            </a:r>
          </a:p>
        </p:txBody>
      </p:sp>
    </p:spTree>
    <p:extLst>
      <p:ext uri="{BB962C8B-B14F-4D97-AF65-F5344CB8AC3E}">
        <p14:creationId xmlns:p14="http://schemas.microsoft.com/office/powerpoint/2010/main" val="671463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a:xfrm>
            <a:off x="990600" y="274638"/>
            <a:ext cx="7162800" cy="1143000"/>
          </a:xfrm>
        </p:spPr>
        <p:txBody>
          <a:bodyPr anchor="ctr">
            <a:normAutofit/>
          </a:bodyPr>
          <a:lstStyle/>
          <a:p>
            <a:r>
              <a:rPr lang="en-US" dirty="0"/>
              <a:t>Tony Blair</a:t>
            </a:r>
          </a:p>
        </p:txBody>
      </p:sp>
      <p:pic>
        <p:nvPicPr>
          <p:cNvPr id="3" name="Online Media 2" title="Tony Blair On Leadership">
            <a:hlinkClick r:id="" action="ppaction://media"/>
            <a:extLst>
              <a:ext uri="{FF2B5EF4-FFF2-40B4-BE49-F238E27FC236}">
                <a16:creationId xmlns:a16="http://schemas.microsoft.com/office/drawing/2014/main" id="{84073883-838D-4C3F-A547-CA40089F7B5F}"/>
              </a:ext>
            </a:extLst>
          </p:cNvPr>
          <p:cNvPicPr>
            <a:picLocks noRot="1" noChangeAspect="1"/>
          </p:cNvPicPr>
          <p:nvPr>
            <a:videoFile r:link="rId1"/>
          </p:nvPr>
        </p:nvPicPr>
        <p:blipFill>
          <a:blip r:embed="rId3"/>
          <a:stretch>
            <a:fillRect/>
          </a:stretch>
        </p:blipFill>
        <p:spPr>
          <a:xfrm>
            <a:off x="1752600" y="1314450"/>
            <a:ext cx="6883400" cy="5162550"/>
          </a:xfrm>
          <a:prstGeom prst="rect">
            <a:avLst/>
          </a:prstGeom>
        </p:spPr>
      </p:pic>
    </p:spTree>
    <p:extLst>
      <p:ext uri="{BB962C8B-B14F-4D97-AF65-F5344CB8AC3E}">
        <p14:creationId xmlns:p14="http://schemas.microsoft.com/office/powerpoint/2010/main" val="158047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Leadership Lessons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600200"/>
            <a:ext cx="8229600" cy="4983162"/>
          </a:xfrm>
        </p:spPr>
        <p:txBody>
          <a:bodyPr>
            <a:normAutofit fontScale="92500" lnSpcReduction="10000"/>
          </a:bodyPr>
          <a:lstStyle/>
          <a:p>
            <a:r>
              <a:rPr lang="en-US" dirty="0"/>
              <a:t>We cannot stand still</a:t>
            </a:r>
          </a:p>
          <a:p>
            <a:pPr lvl="1"/>
            <a:r>
              <a:rPr lang="en-US" dirty="0"/>
              <a:t>The speed of change is so fast, you have to embrace new ideas &amp; innovation, &amp; be prepared to adjust</a:t>
            </a:r>
          </a:p>
          <a:p>
            <a:r>
              <a:rPr lang="en-US" dirty="0"/>
              <a:t>Change is the hardest thing, and it is tough</a:t>
            </a:r>
          </a:p>
          <a:p>
            <a:pPr lvl="1"/>
            <a:r>
              <a:rPr lang="en-US" dirty="0"/>
              <a:t>Change is a disaster to some. It’s important to build support for the change if you are to succeed</a:t>
            </a:r>
          </a:p>
          <a:p>
            <a:r>
              <a:rPr lang="en-US" dirty="0"/>
              <a:t>Partnership and prejudice are mutually exclusive</a:t>
            </a:r>
          </a:p>
          <a:p>
            <a:pPr lvl="1"/>
            <a:r>
              <a:rPr lang="en-US" dirty="0"/>
              <a:t>People must learn to treat each other with respect</a:t>
            </a:r>
          </a:p>
          <a:p>
            <a:pPr lvl="1"/>
            <a:r>
              <a:rPr lang="en-US" dirty="0"/>
              <a:t>“All humanity is equal” is a key foundation for change</a:t>
            </a:r>
          </a:p>
          <a:p>
            <a:r>
              <a:rPr lang="en-US" dirty="0"/>
              <a:t>To succeed, there must be optimism</a:t>
            </a:r>
          </a:p>
          <a:p>
            <a:pPr lvl="1"/>
            <a:r>
              <a:rPr lang="en-US" dirty="0"/>
              <a:t>You can’t succeed if you’re afraid to fail</a:t>
            </a:r>
          </a:p>
          <a:p>
            <a:endParaRPr lang="en-US" dirty="0"/>
          </a:p>
        </p:txBody>
      </p:sp>
    </p:spTree>
    <p:extLst>
      <p:ext uri="{BB962C8B-B14F-4D97-AF65-F5344CB8AC3E}">
        <p14:creationId xmlns:p14="http://schemas.microsoft.com/office/powerpoint/2010/main" val="3766164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Quotes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600200"/>
            <a:ext cx="8229600" cy="5105400"/>
          </a:xfrm>
        </p:spPr>
        <p:txBody>
          <a:bodyPr>
            <a:normAutofit lnSpcReduction="10000"/>
          </a:bodyPr>
          <a:lstStyle/>
          <a:p>
            <a:pPr marL="342900" marR="0" lvl="0" indent="-342900" fontAlgn="base">
              <a:spcBef>
                <a:spcPts val="0"/>
              </a:spcBef>
              <a:spcAft>
                <a:spcPts val="0"/>
              </a:spcAft>
              <a:buFont typeface="Symbol" panose="05050102010706020507" pitchFamily="18" charset="2"/>
              <a:buChar char=""/>
            </a:pPr>
            <a:r>
              <a:rPr lang="en-US" sz="2400" i="0" dirty="0">
                <a:solidFill>
                  <a:srgbClr val="000000"/>
                </a:solidFill>
                <a:effectLst/>
                <a:latin typeface="Calibri" panose="020F0502020204030204" pitchFamily="34" charset="0"/>
                <a:ea typeface="Times New Roman" panose="02020603050405020304" pitchFamily="18" charset="0"/>
              </a:rPr>
              <a:t>It is not an arrogant government that chooses priorities, it’s an irresponsible government that fails to choose.</a:t>
            </a:r>
            <a:endParaRPr lang="en-US" sz="24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2400" i="0" dirty="0">
                <a:solidFill>
                  <a:srgbClr val="000000"/>
                </a:solidFill>
                <a:effectLst/>
                <a:latin typeface="Calibri" panose="020F0502020204030204" pitchFamily="34" charset="0"/>
                <a:ea typeface="Times New Roman" panose="02020603050405020304" pitchFamily="18" charset="0"/>
              </a:rPr>
              <a:t>There is no meeting of minds, no point of understanding with such terror. Just a choice: Defeat it or be defeated by it. And defeat it we must.</a:t>
            </a:r>
            <a:endParaRPr lang="en-US" sz="24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2400" i="0" dirty="0">
                <a:solidFill>
                  <a:srgbClr val="000000"/>
                </a:solidFill>
                <a:effectLst/>
                <a:latin typeface="Calibri" panose="020F0502020204030204" pitchFamily="34" charset="0"/>
                <a:ea typeface="Times New Roman" panose="02020603050405020304" pitchFamily="18" charset="0"/>
              </a:rPr>
              <a:t>This is not a battle between the United States of America and terrorism, but between the free and democratic world and terrorism.</a:t>
            </a:r>
            <a:endParaRPr lang="en-US" sz="24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2400" i="0" dirty="0">
                <a:solidFill>
                  <a:srgbClr val="000000"/>
                </a:solidFill>
                <a:effectLst/>
                <a:latin typeface="Calibri" panose="020F0502020204030204" pitchFamily="34" charset="0"/>
                <a:ea typeface="Times New Roman" panose="02020603050405020304" pitchFamily="18" charset="0"/>
              </a:rPr>
              <a:t>I didn’t come into politics to change the </a:t>
            </a:r>
            <a:r>
              <a:rPr lang="en-US" sz="2400" i="0" dirty="0" err="1">
                <a:solidFill>
                  <a:srgbClr val="000000"/>
                </a:solidFill>
                <a:effectLst/>
                <a:latin typeface="Calibri" panose="020F0502020204030204" pitchFamily="34" charset="0"/>
                <a:ea typeface="Times New Roman" panose="02020603050405020304" pitchFamily="18" charset="0"/>
              </a:rPr>
              <a:t>Labour</a:t>
            </a:r>
            <a:r>
              <a:rPr lang="en-US" sz="2400" i="0" dirty="0">
                <a:solidFill>
                  <a:srgbClr val="000000"/>
                </a:solidFill>
                <a:effectLst/>
                <a:latin typeface="Calibri" panose="020F0502020204030204" pitchFamily="34" charset="0"/>
                <a:ea typeface="Times New Roman" panose="02020603050405020304" pitchFamily="18" charset="0"/>
              </a:rPr>
              <a:t> Party. I came into politics to change the country.</a:t>
            </a:r>
            <a:endParaRPr lang="en-US" sz="24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2400" i="0" dirty="0">
                <a:solidFill>
                  <a:srgbClr val="000000"/>
                </a:solidFill>
                <a:effectLst/>
                <a:latin typeface="Calibri" panose="020F0502020204030204" pitchFamily="34" charset="0"/>
                <a:ea typeface="Times New Roman" panose="02020603050405020304" pitchFamily="18" charset="0"/>
              </a:rPr>
              <a:t>Power without principle is barren, but principle without power is futile. This is a party of government, and I will lead it as a party of government.</a:t>
            </a:r>
            <a:endParaRPr lang="en-US" sz="24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2400" i="0" dirty="0">
                <a:solidFill>
                  <a:srgbClr val="000000"/>
                </a:solidFill>
                <a:effectLst/>
                <a:latin typeface="Calibri" panose="020F0502020204030204" pitchFamily="34" charset="0"/>
                <a:ea typeface="Times New Roman" panose="02020603050405020304" pitchFamily="18" charset="0"/>
              </a:rPr>
              <a:t>The art of leadership is saying no, not saying yes. It is very easy to say yes.</a:t>
            </a:r>
            <a:endParaRPr lang="en-US" sz="24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521625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Check on Learning . . .</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905000"/>
            <a:ext cx="8229600" cy="4525963"/>
          </a:xfrm>
        </p:spPr>
        <p:txBody>
          <a:bodyPr/>
          <a:lstStyle/>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Tony Blair accomplish?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leadership lessons can we take away?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traits did he exhibit?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do you admire about him?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 there anything about Blair that you dislike and don’t want to emulate?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you learn that you can use to improve your own leadership?</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146429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312737"/>
            <a:ext cx="7772400" cy="838200"/>
          </a:xfrm>
        </p:spPr>
        <p:txBody>
          <a:bodyPr>
            <a:normAutofit/>
          </a:bodyPr>
          <a:lstStyle/>
          <a:p>
            <a:r>
              <a:rPr lang="en-US" dirty="0"/>
              <a:t>Aung San Suu Kyi</a:t>
            </a:r>
          </a:p>
        </p:txBody>
      </p:sp>
      <p:sp>
        <p:nvSpPr>
          <p:cNvPr id="6" name="Content Placeholder 3">
            <a:extLst>
              <a:ext uri="{FF2B5EF4-FFF2-40B4-BE49-F238E27FC236}">
                <a16:creationId xmlns:a16="http://schemas.microsoft.com/office/drawing/2014/main" id="{F77968FF-64EA-435B-AC00-0D0D59569009}"/>
              </a:ext>
            </a:extLst>
          </p:cNvPr>
          <p:cNvSpPr txBox="1">
            <a:spLocks/>
          </p:cNvSpPr>
          <p:nvPr/>
        </p:nvSpPr>
        <p:spPr>
          <a:xfrm>
            <a:off x="838200" y="1600200"/>
            <a:ext cx="7772400" cy="4525963"/>
          </a:xfrm>
          <a:prstGeom prst="rect">
            <a:avLst/>
          </a:prstGeom>
        </p:spPr>
        <p:txBody>
          <a:bodyPr vert="horz" lIns="91440" tIns="45720" rIns="91440" bIns="45720" rtlCol="0" anchor="b">
            <a:normAutofit fontScale="85000" lnSpcReduction="20000"/>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b="1" u="sng" dirty="0">
                <a:solidFill>
                  <a:schemeClr val="tx1"/>
                </a:solidFill>
              </a:rPr>
              <a:t>OBJECTIVES</a:t>
            </a:r>
          </a:p>
          <a:p>
            <a:r>
              <a:rPr lang="en-US" b="1" dirty="0">
                <a:solidFill>
                  <a:schemeClr val="tx1"/>
                </a:solidFill>
              </a:rPr>
              <a:t> </a:t>
            </a:r>
            <a:endParaRPr lang="en-US" dirty="0">
              <a:solidFill>
                <a:schemeClr val="tx1"/>
              </a:solidFill>
            </a:endParaRPr>
          </a:p>
          <a:p>
            <a:r>
              <a:rPr lang="en-US" b="1" dirty="0">
                <a:solidFill>
                  <a:schemeClr val="tx1"/>
                </a:solidFill>
              </a:rPr>
              <a:t>DESIRED OUTCOME (Followership)</a:t>
            </a:r>
            <a:endParaRPr lang="en-US" dirty="0">
              <a:solidFill>
                <a:schemeClr val="tx1"/>
              </a:solidFill>
            </a:endParaRPr>
          </a:p>
          <a:p>
            <a:r>
              <a:rPr lang="en-US" sz="1800" i="1" dirty="0">
                <a:solidFill>
                  <a:schemeClr val="tx1"/>
                </a:solidFill>
              </a:rPr>
              <a:t>Cadets learn about Aung San Suu Kyi, the reasons for her success, and what her experience adds to the study of leadership.</a:t>
            </a:r>
          </a:p>
          <a:p>
            <a:r>
              <a:rPr lang="en-US" i="1" dirty="0">
                <a:solidFill>
                  <a:schemeClr val="tx1"/>
                </a:solidFill>
              </a:rPr>
              <a:t> </a:t>
            </a:r>
            <a:endParaRPr lang="en-US" dirty="0">
              <a:solidFill>
                <a:schemeClr val="tx1"/>
              </a:solidFill>
            </a:endParaRPr>
          </a:p>
          <a:p>
            <a:r>
              <a:rPr lang="en-US" u="sng" dirty="0">
                <a:solidFill>
                  <a:schemeClr val="tx1"/>
                </a:solidFill>
              </a:rPr>
              <a:t>Plan of Action</a:t>
            </a:r>
            <a:r>
              <a:rPr lang="en-US" dirty="0">
                <a:solidFill>
                  <a:schemeClr val="tx1"/>
                </a:solidFill>
              </a:rPr>
              <a:t>:</a:t>
            </a:r>
          </a:p>
          <a:p>
            <a:r>
              <a:rPr lang="en-US" i="1" dirty="0">
                <a:solidFill>
                  <a:schemeClr val="tx1"/>
                </a:solidFill>
              </a:rPr>
              <a:t> </a:t>
            </a:r>
            <a:endParaRPr lang="en-US" dirty="0">
              <a:solidFill>
                <a:schemeClr val="tx1"/>
              </a:solidFill>
            </a:endParaRP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A1. Identify the basic facts about Aung San Suu Kyi, and what she has accomplished.</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A2. Explain what leadership lessons we can learn from familiarity with Aung San Suu Kyi’s story.</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A3. Compare the leadership of Aung San Suu Kyi with your own leadership skills, styles, and dynamics.</a:t>
            </a:r>
          </a:p>
          <a:p>
            <a:pPr marL="400050" lvl="1">
              <a:lnSpc>
                <a:spcPct val="120000"/>
              </a:lnSpc>
              <a:spcBef>
                <a:spcPts val="0"/>
              </a:spcBef>
            </a:pPr>
            <a:endParaRPr lang="en-US" dirty="0">
              <a:solidFill>
                <a:schemeClr val="tx1"/>
              </a:solidFill>
            </a:endParaRPr>
          </a:p>
          <a:p>
            <a:r>
              <a:rPr lang="en-US" dirty="0">
                <a:solidFill>
                  <a:schemeClr val="tx1"/>
                </a:solidFill>
              </a:rPr>
              <a:t> </a:t>
            </a:r>
          </a:p>
          <a:p>
            <a:r>
              <a:rPr lang="en-US" dirty="0">
                <a:solidFill>
                  <a:schemeClr val="tx1"/>
                </a:solidFill>
              </a:rPr>
              <a:t> </a:t>
            </a:r>
            <a:r>
              <a:rPr lang="en-US" b="1" u="sng" dirty="0">
                <a:solidFill>
                  <a:schemeClr val="tx1"/>
                </a:solidFill>
              </a:rPr>
              <a:t>Essential Question</a:t>
            </a:r>
            <a:r>
              <a:rPr lang="en-US" dirty="0">
                <a:solidFill>
                  <a:schemeClr val="tx1"/>
                </a:solidFill>
              </a:rPr>
              <a:t>: </a:t>
            </a:r>
            <a:r>
              <a:rPr lang="en-US" dirty="0">
                <a:solidFill>
                  <a:schemeClr val="tx1"/>
                </a:solidFill>
                <a:highlight>
                  <a:srgbClr val="FFFF00"/>
                </a:highlight>
              </a:rPr>
              <a:t>What can we learn about our own leadership, how to build our traits and skills, based on the leadership of </a:t>
            </a: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Aung San Suu Kyi</a:t>
            </a:r>
            <a:r>
              <a:rPr lang="en-US" dirty="0">
                <a:solidFill>
                  <a:schemeClr val="tx1"/>
                </a:solidFill>
                <a:highlight>
                  <a:srgbClr val="FFFF00"/>
                </a:highlight>
              </a:rPr>
              <a:t>?</a:t>
            </a:r>
            <a:endParaRPr lang="en-US" sz="4000" dirty="0">
              <a:solidFill>
                <a:schemeClr val="tx1"/>
              </a:solidFill>
              <a:highlight>
                <a:srgbClr val="FFFF00"/>
              </a:highlight>
            </a:endParaRPr>
          </a:p>
        </p:txBody>
      </p:sp>
    </p:spTree>
    <p:extLst>
      <p:ext uri="{BB962C8B-B14F-4D97-AF65-F5344CB8AC3E}">
        <p14:creationId xmlns:p14="http://schemas.microsoft.com/office/powerpoint/2010/main" val="336672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506EFD7F-D8DD-4A8C-BA4C-57B1FA9AC8B4}"/>
              </a:ext>
            </a:extLst>
          </p:cNvPr>
          <p:cNvSpPr>
            <a:spLocks noGrp="1"/>
          </p:cNvSpPr>
          <p:nvPr>
            <p:ph type="title"/>
          </p:nvPr>
        </p:nvSpPr>
        <p:spPr>
          <a:xfrm>
            <a:off x="1134687" y="274638"/>
            <a:ext cx="6858000" cy="1143000"/>
          </a:xfrm>
        </p:spPr>
        <p:txBody>
          <a:bodyPr anchor="ctr">
            <a:normAutofit/>
          </a:bodyPr>
          <a:lstStyle/>
          <a:p>
            <a:r>
              <a:rPr lang="en-US" b="0" dirty="0"/>
              <a:t>Aung San Suu Kyi</a:t>
            </a:r>
          </a:p>
        </p:txBody>
      </p:sp>
      <p:sp>
        <p:nvSpPr>
          <p:cNvPr id="23" name="Text Placeholder 3">
            <a:extLst>
              <a:ext uri="{FF2B5EF4-FFF2-40B4-BE49-F238E27FC236}">
                <a16:creationId xmlns:a16="http://schemas.microsoft.com/office/drawing/2014/main" id="{BAD6CB27-4ED1-445A-84E0-4DB2D032306B}"/>
              </a:ext>
            </a:extLst>
          </p:cNvPr>
          <p:cNvSpPr>
            <a:spLocks noGrp="1"/>
          </p:cNvSpPr>
          <p:nvPr>
            <p:ph sz="half" idx="1"/>
          </p:nvPr>
        </p:nvSpPr>
        <p:spPr>
          <a:xfrm>
            <a:off x="457200" y="1600200"/>
            <a:ext cx="4038600" cy="4525963"/>
          </a:xfrm>
        </p:spPr>
        <p:txBody>
          <a:bodyPr>
            <a:normAutofit lnSpcReduction="10000"/>
          </a:bodyPr>
          <a:lstStyle/>
          <a:p>
            <a:pPr marL="457200" indent="-457200">
              <a:lnSpc>
                <a:spcPct val="90000"/>
              </a:lnSpc>
              <a:buFont typeface="Arial" panose="020B0604020202020204" pitchFamily="34" charset="0"/>
              <a:buChar char="•"/>
            </a:pPr>
            <a:r>
              <a:rPr lang="en-US" sz="2200" dirty="0"/>
              <a:t>1945-Present</a:t>
            </a:r>
          </a:p>
          <a:p>
            <a:pPr marL="457200" indent="-457200">
              <a:lnSpc>
                <a:spcPct val="90000"/>
              </a:lnSpc>
              <a:buFont typeface="Arial" panose="020B0604020202020204" pitchFamily="34" charset="0"/>
              <a:buChar char="•"/>
            </a:pPr>
            <a:r>
              <a:rPr lang="en-US" sz="2200" dirty="0"/>
              <a:t>Daughter of the “Father of Modern Myanmar”</a:t>
            </a:r>
          </a:p>
          <a:p>
            <a:pPr marL="457200" indent="-457200">
              <a:lnSpc>
                <a:spcPct val="90000"/>
              </a:lnSpc>
              <a:buFont typeface="Arial" panose="020B0604020202020204" pitchFamily="34" charset="0"/>
              <a:buChar char="•"/>
            </a:pPr>
            <a:r>
              <a:rPr lang="en-US" sz="2200" dirty="0"/>
              <a:t>State Counsellor of Myanmar</a:t>
            </a:r>
          </a:p>
          <a:p>
            <a:pPr marL="457200" indent="-457200">
              <a:lnSpc>
                <a:spcPct val="90000"/>
              </a:lnSpc>
              <a:buFont typeface="Arial" panose="020B0604020202020204" pitchFamily="34" charset="0"/>
              <a:buChar char="•"/>
            </a:pPr>
            <a:r>
              <a:rPr lang="en-US" sz="2200" dirty="0"/>
              <a:t>Educated at Oxford, England</a:t>
            </a:r>
          </a:p>
          <a:p>
            <a:pPr marL="457200" indent="-457200">
              <a:lnSpc>
                <a:spcPct val="90000"/>
              </a:lnSpc>
              <a:buFont typeface="Arial" panose="020B0604020202020204" pitchFamily="34" charset="0"/>
              <a:buChar char="•"/>
            </a:pPr>
            <a:r>
              <a:rPr lang="en-US" sz="2200" dirty="0"/>
              <a:t>Under house arrest by ruling military junta for over 15 years</a:t>
            </a:r>
          </a:p>
          <a:p>
            <a:pPr marL="457200" indent="-457200">
              <a:lnSpc>
                <a:spcPct val="90000"/>
              </a:lnSpc>
              <a:buFont typeface="Arial" panose="020B0604020202020204" pitchFamily="34" charset="0"/>
              <a:buChar char="•"/>
            </a:pPr>
            <a:r>
              <a:rPr lang="en-US" sz="2200" dirty="0"/>
              <a:t>Refused to leave (abandon) the country</a:t>
            </a:r>
          </a:p>
          <a:p>
            <a:pPr marL="457200" indent="-457200">
              <a:lnSpc>
                <a:spcPct val="90000"/>
              </a:lnSpc>
              <a:buFont typeface="Arial" panose="020B0604020202020204" pitchFamily="34" charset="0"/>
              <a:buChar char="•"/>
            </a:pPr>
            <a:r>
              <a:rPr lang="en-US" sz="2200" dirty="0"/>
              <a:t>Supports nonviolent pro-democracy efforts in Myanmar</a:t>
            </a:r>
          </a:p>
          <a:p>
            <a:pPr marL="457200" indent="-457200">
              <a:lnSpc>
                <a:spcPct val="90000"/>
              </a:lnSpc>
              <a:buFont typeface="Arial" panose="020B0604020202020204" pitchFamily="34" charset="0"/>
              <a:buChar char="•"/>
            </a:pPr>
            <a:r>
              <a:rPr lang="en-US" sz="2200" dirty="0"/>
              <a:t>Nobel Peace Prize in 1991</a:t>
            </a:r>
          </a:p>
          <a:p>
            <a:pPr marL="457200" indent="-457200">
              <a:lnSpc>
                <a:spcPct val="90000"/>
              </a:lnSpc>
              <a:buFont typeface="Arial" panose="020B0604020202020204" pitchFamily="34" charset="0"/>
              <a:buChar char="•"/>
            </a:pPr>
            <a:endParaRPr lang="en-US" sz="2200" dirty="0"/>
          </a:p>
        </p:txBody>
      </p:sp>
      <p:pic>
        <p:nvPicPr>
          <p:cNvPr id="5" name="Picture 4" descr="Aung San Suu Kyi Leadership Profile">
            <a:extLst>
              <a:ext uri="{FF2B5EF4-FFF2-40B4-BE49-F238E27FC236}">
                <a16:creationId xmlns:a16="http://schemas.microsoft.com/office/drawing/2014/main" id="{1341D4CE-4692-47B7-88F8-F5609E1C3C5E}"/>
              </a:ext>
            </a:extLst>
          </p:cNvPr>
          <p:cNvPicPr/>
          <p:nvPr/>
        </p:nvPicPr>
        <p:blipFill rotWithShape="1">
          <a:blip r:embed="rId2">
            <a:extLst>
              <a:ext uri="{28A0092B-C50C-407E-A947-70E740481C1C}">
                <a14:useLocalDpi xmlns:a14="http://schemas.microsoft.com/office/drawing/2010/main" val="0"/>
              </a:ext>
            </a:extLst>
          </a:blip>
          <a:srcRect b="20059"/>
          <a:stretch/>
        </p:blipFill>
        <p:spPr bwMode="auto">
          <a:xfrm>
            <a:off x="4648200" y="1600200"/>
            <a:ext cx="4038600" cy="4525963"/>
          </a:xfrm>
          <a:prstGeom prst="rect">
            <a:avLst/>
          </a:prstGeom>
          <a:noFill/>
          <a:ln>
            <a:noFill/>
          </a:ln>
        </p:spPr>
      </p:pic>
    </p:spTree>
    <p:extLst>
      <p:ext uri="{BB962C8B-B14F-4D97-AF65-F5344CB8AC3E}">
        <p14:creationId xmlns:p14="http://schemas.microsoft.com/office/powerpoint/2010/main" val="1416055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a:xfrm>
            <a:off x="990600" y="274638"/>
            <a:ext cx="7162800" cy="1143000"/>
          </a:xfrm>
        </p:spPr>
        <p:txBody>
          <a:bodyPr anchor="ctr">
            <a:normAutofit/>
          </a:bodyPr>
          <a:lstStyle/>
          <a:p>
            <a:pPr>
              <a:lnSpc>
                <a:spcPct val="90000"/>
              </a:lnSpc>
            </a:pPr>
            <a:r>
              <a:rPr lang="en-US" sz="3700" dirty="0"/>
              <a:t>Aung San Suu Kyi</a:t>
            </a:r>
          </a:p>
        </p:txBody>
      </p:sp>
      <p:pic>
        <p:nvPicPr>
          <p:cNvPr id="3" name="Online Media 2" title="Aung San Suu Kyi's Speech at University of Oxford, 20 June 12">
            <a:hlinkClick r:id="" action="ppaction://media"/>
            <a:extLst>
              <a:ext uri="{FF2B5EF4-FFF2-40B4-BE49-F238E27FC236}">
                <a16:creationId xmlns:a16="http://schemas.microsoft.com/office/drawing/2014/main" id="{9DF2F318-9374-422A-A017-D63910CB91A1}"/>
              </a:ext>
            </a:extLst>
          </p:cNvPr>
          <p:cNvPicPr>
            <a:picLocks noRot="1" noChangeAspect="1"/>
          </p:cNvPicPr>
          <p:nvPr>
            <a:videoFile r:link="rId1"/>
          </p:nvPr>
        </p:nvPicPr>
        <p:blipFill>
          <a:blip r:embed="rId3"/>
          <a:stretch>
            <a:fillRect/>
          </a:stretch>
        </p:blipFill>
        <p:spPr>
          <a:xfrm>
            <a:off x="548922" y="1600200"/>
            <a:ext cx="8046156" cy="4525963"/>
          </a:xfrm>
          <a:prstGeom prst="rect">
            <a:avLst/>
          </a:prstGeom>
          <a:noFill/>
        </p:spPr>
      </p:pic>
    </p:spTree>
    <p:extLst>
      <p:ext uri="{BB962C8B-B14F-4D97-AF65-F5344CB8AC3E}">
        <p14:creationId xmlns:p14="http://schemas.microsoft.com/office/powerpoint/2010/main" val="174030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85799"/>
            <a:ext cx="7772400" cy="1156159"/>
          </a:xfrm>
        </p:spPr>
        <p:txBody>
          <a:bodyPr>
            <a:normAutofit fontScale="90000"/>
          </a:bodyPr>
          <a:lstStyle/>
          <a:p>
            <a:r>
              <a:rPr lang="en-US" dirty="0"/>
              <a:t>Contemporary Leadership Profiles</a:t>
            </a:r>
            <a:br>
              <a:rPr lang="en-US" dirty="0"/>
            </a:br>
            <a:r>
              <a:rPr lang="en-US" dirty="0"/>
              <a:t>Agenda</a:t>
            </a:r>
          </a:p>
        </p:txBody>
      </p:sp>
      <p:sp>
        <p:nvSpPr>
          <p:cNvPr id="3" name="Rectangle 1"/>
          <p:cNvSpPr>
            <a:spLocks noGrp="1" noChangeArrowheads="1"/>
          </p:cNvSpPr>
          <p:nvPr>
            <p:ph type="body" idx="1"/>
          </p:nvPr>
        </p:nvSpPr>
        <p:spPr bwMode="auto">
          <a:xfrm>
            <a:off x="914400" y="2709278"/>
            <a:ext cx="36576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937250" algn="r"/>
              </a:tabLst>
              <a:defRPr>
                <a:solidFill>
                  <a:schemeClr val="tx1"/>
                </a:solidFill>
                <a:latin typeface="Arial" panose="020B0604020202020204" pitchFamily="34" charset="0"/>
              </a:defRPr>
            </a:lvl1pPr>
            <a:lvl2pPr eaLnBrk="0" fontAlgn="base" hangingPunct="0">
              <a:spcBef>
                <a:spcPct val="0"/>
              </a:spcBef>
              <a:spcAft>
                <a:spcPct val="0"/>
              </a:spcAft>
              <a:tabLst>
                <a:tab pos="5937250" algn="r"/>
              </a:tabLst>
              <a:defRPr>
                <a:solidFill>
                  <a:schemeClr val="tx1"/>
                </a:solidFill>
                <a:latin typeface="Arial" panose="020B0604020202020204" pitchFamily="34" charset="0"/>
              </a:defRPr>
            </a:lvl2pPr>
            <a:lvl3pPr eaLnBrk="0" fontAlgn="base" hangingPunct="0">
              <a:spcBef>
                <a:spcPct val="0"/>
              </a:spcBef>
              <a:spcAft>
                <a:spcPct val="0"/>
              </a:spcAft>
              <a:tabLst>
                <a:tab pos="5937250" algn="r"/>
              </a:tabLst>
              <a:defRPr>
                <a:solidFill>
                  <a:schemeClr val="tx1"/>
                </a:solidFill>
                <a:latin typeface="Arial" panose="020B0604020202020204" pitchFamily="34" charset="0"/>
              </a:defRPr>
            </a:lvl3pPr>
            <a:lvl4pPr eaLnBrk="0" fontAlgn="base" hangingPunct="0">
              <a:spcBef>
                <a:spcPct val="0"/>
              </a:spcBef>
              <a:spcAft>
                <a:spcPct val="0"/>
              </a:spcAft>
              <a:tabLst>
                <a:tab pos="5937250" algn="r"/>
              </a:tabLst>
              <a:defRPr>
                <a:solidFill>
                  <a:schemeClr val="tx1"/>
                </a:solidFill>
                <a:latin typeface="Arial" panose="020B0604020202020204" pitchFamily="34" charset="0"/>
              </a:defRPr>
            </a:lvl4pPr>
            <a:lvl5pPr eaLnBrk="0" fontAlgn="base" hangingPunct="0">
              <a:spcBef>
                <a:spcPct val="0"/>
              </a:spcBef>
              <a:spcAft>
                <a:spcPct val="0"/>
              </a:spcAft>
              <a:tabLst>
                <a:tab pos="5937250" algn="r"/>
              </a:tabLst>
              <a:defRPr>
                <a:solidFill>
                  <a:schemeClr val="tx1"/>
                </a:solidFill>
                <a:latin typeface="Arial" panose="020B0604020202020204" pitchFamily="34" charset="0"/>
              </a:defRPr>
            </a:lvl5pPr>
            <a:lvl6pPr eaLnBrk="0" fontAlgn="base" hangingPunct="0">
              <a:spcBef>
                <a:spcPct val="0"/>
              </a:spcBef>
              <a:spcAft>
                <a:spcPct val="0"/>
              </a:spcAft>
              <a:tabLst>
                <a:tab pos="5937250" algn="r"/>
              </a:tabLst>
              <a:defRPr>
                <a:solidFill>
                  <a:schemeClr val="tx1"/>
                </a:solidFill>
                <a:latin typeface="Arial" panose="020B0604020202020204" pitchFamily="34" charset="0"/>
              </a:defRPr>
            </a:lvl6pPr>
            <a:lvl7pPr eaLnBrk="0" fontAlgn="base" hangingPunct="0">
              <a:spcBef>
                <a:spcPct val="0"/>
              </a:spcBef>
              <a:spcAft>
                <a:spcPct val="0"/>
              </a:spcAft>
              <a:tabLst>
                <a:tab pos="5937250" algn="r"/>
              </a:tabLst>
              <a:defRPr>
                <a:solidFill>
                  <a:schemeClr val="tx1"/>
                </a:solidFill>
                <a:latin typeface="Arial" panose="020B0604020202020204" pitchFamily="34" charset="0"/>
              </a:defRPr>
            </a:lvl7pPr>
            <a:lvl8pPr eaLnBrk="0" fontAlgn="base" hangingPunct="0">
              <a:spcBef>
                <a:spcPct val="0"/>
              </a:spcBef>
              <a:spcAft>
                <a:spcPct val="0"/>
              </a:spcAft>
              <a:tabLst>
                <a:tab pos="5937250" algn="r"/>
              </a:tabLst>
              <a:defRPr>
                <a:solidFill>
                  <a:schemeClr val="tx1"/>
                </a:solidFill>
                <a:latin typeface="Arial" panose="020B0604020202020204" pitchFamily="34" charset="0"/>
              </a:defRPr>
            </a:lvl8pPr>
            <a:lvl9pPr eaLnBrk="0" fontAlgn="base" hangingPunct="0">
              <a:spcBef>
                <a:spcPct val="0"/>
              </a:spcBef>
              <a:spcAft>
                <a:spcPct val="0"/>
              </a:spcAft>
              <a:tabLst>
                <a:tab pos="593725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lang="en-US" altLang="en-US" sz="2400" dirty="0">
                <a:latin typeface="Calibri" panose="020F0502020204030204" pitchFamily="34" charset="0"/>
                <a:ea typeface="Calibri" panose="020F0502020204030204" pitchFamily="34" charset="0"/>
                <a:cs typeface="Calibri" panose="020F0502020204030204" pitchFamily="34" charset="0"/>
                <a:hlinkClick r:id="rId2" action="ppaction://hlinksldjump"/>
              </a:rPr>
              <a:t>B</a:t>
            </a:r>
            <a:r>
              <a:rPr kumimoji="0" lang="en-US" altLang="en-US" sz="2400" b="0" i="0"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hlinkClick r:id="rId2" action="ppaction://hlinksldjump"/>
              </a:rPr>
              <a:t>1. Barack Obama</a:t>
            </a:r>
            <a:endParaRPr kumimoji="0" lang="en-US" altLang="en-US" sz="2400" b="0" i="0"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lang="en-US" altLang="en-US" sz="2400" dirty="0">
                <a:latin typeface="Calibri" panose="020F0502020204030204" pitchFamily="34" charset="0"/>
                <a:cs typeface="Calibri" panose="020F0502020204030204" pitchFamily="34" charset="0"/>
                <a:hlinkClick r:id="rId3" action="ppaction://hlinksldjump"/>
              </a:rPr>
              <a:t>B2. Tony Blair</a:t>
            </a:r>
            <a:endParaRPr lang="en-US" altLang="en-US" sz="2400"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lang="en-US" altLang="en-US" sz="2400" dirty="0">
                <a:latin typeface="Calibri" panose="020F0502020204030204" pitchFamily="34" charset="0"/>
                <a:cs typeface="Calibri" panose="020F0502020204030204" pitchFamily="34" charset="0"/>
                <a:hlinkClick r:id="rId4" action="ppaction://hlinksldjump"/>
              </a:rPr>
              <a:t>B</a:t>
            </a:r>
            <a:r>
              <a:rPr kumimoji="0" lang="en-US" altLang="en-US" sz="2400" b="0" i="0" strike="noStrike" cap="none" normalizeH="0" baseline="0" dirty="0">
                <a:ln>
                  <a:noFill/>
                </a:ln>
                <a:effectLst/>
                <a:latin typeface="Calibri" panose="020F0502020204030204" pitchFamily="34" charset="0"/>
                <a:cs typeface="Calibri" panose="020F0502020204030204" pitchFamily="34" charset="0"/>
                <a:hlinkClick r:id="rId4" action="ppaction://hlinksldjump"/>
              </a:rPr>
              <a:t>3. Aung San Suu Kyi</a:t>
            </a:r>
            <a:endParaRPr kumimoji="0" lang="en-US" altLang="en-US" sz="2400" b="0" i="0" strike="noStrike" cap="none" normalizeH="0" baseline="0" dirty="0">
              <a:ln>
                <a:noFill/>
              </a:ln>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lang="en-US" altLang="en-US" sz="2400" dirty="0">
                <a:latin typeface="Calibri" panose="020F0502020204030204" pitchFamily="34" charset="0"/>
                <a:cs typeface="Calibri" panose="020F0502020204030204" pitchFamily="34" charset="0"/>
                <a:hlinkClick r:id="rId5" action="ppaction://hlinksldjump"/>
              </a:rPr>
              <a:t>B4. Angela Merkel</a:t>
            </a:r>
            <a:endParaRPr lang="en-US" altLang="en-US" sz="2400"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lang="en-US" altLang="en-US" sz="2400" dirty="0">
                <a:latin typeface="Calibri" panose="020F0502020204030204" pitchFamily="34" charset="0"/>
                <a:cs typeface="Calibri" panose="020F0502020204030204" pitchFamily="34" charset="0"/>
                <a:hlinkClick r:id="rId6" action="ppaction://hlinksldjump"/>
              </a:rPr>
              <a:t>B</a:t>
            </a:r>
            <a:r>
              <a:rPr kumimoji="0" lang="en-US" altLang="en-US" sz="2400" b="0" i="0" strike="noStrike" cap="none" normalizeH="0" baseline="0" dirty="0">
                <a:ln>
                  <a:noFill/>
                </a:ln>
                <a:effectLst/>
                <a:latin typeface="Calibri" panose="020F0502020204030204" pitchFamily="34" charset="0"/>
                <a:cs typeface="Calibri" panose="020F0502020204030204" pitchFamily="34" charset="0"/>
                <a:hlinkClick r:id="rId6" action="ppaction://hlinksldjump"/>
              </a:rPr>
              <a:t>5. Oprah Winfrey</a:t>
            </a:r>
            <a:endParaRPr kumimoji="0" lang="en-US" altLang="en-US" sz="2400" b="0" i="0" strike="noStrike" cap="none" normalizeH="0" baseline="0" dirty="0">
              <a:ln>
                <a:noFill/>
              </a:ln>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lang="en-US" altLang="en-US" sz="2400" dirty="0">
                <a:latin typeface="Calibri" panose="020F0502020204030204" pitchFamily="34" charset="0"/>
                <a:cs typeface="Calibri" panose="020F0502020204030204" pitchFamily="34" charset="0"/>
                <a:hlinkClick r:id="rId7" action="ppaction://hlinksldjump"/>
              </a:rPr>
              <a:t>B6. Indra Nooyi</a:t>
            </a:r>
            <a:endParaRPr lang="en-US" altLang="en-US" sz="2400"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2400" b="0" i="0" strike="noStrike" cap="none" normalizeH="0" baseline="0" dirty="0">
                <a:ln>
                  <a:noFill/>
                </a:ln>
                <a:effectLst/>
                <a:latin typeface="Calibri" panose="020F0502020204030204" pitchFamily="34" charset="0"/>
                <a:cs typeface="Calibri" panose="020F0502020204030204" pitchFamily="34" charset="0"/>
                <a:hlinkClick r:id="rId8" action="ppaction://hlinksldjump"/>
              </a:rPr>
              <a:t>B7. Elon Musk</a:t>
            </a:r>
            <a:endParaRPr kumimoji="0" lang="en-US" altLang="en-US" sz="2400" b="0" i="0" strike="noStrike" cap="none" normalizeH="0" baseline="0" dirty="0">
              <a:ln>
                <a:noFill/>
              </a:ln>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lang="en-US" altLang="en-US" sz="2400" dirty="0">
                <a:latin typeface="Calibri" panose="020F0502020204030204" pitchFamily="34" charset="0"/>
                <a:cs typeface="Calibri" panose="020F0502020204030204" pitchFamily="34" charset="0"/>
                <a:hlinkClick r:id="rId9" action="ppaction://hlinksldjump"/>
              </a:rPr>
              <a:t>B8. Jeff Bezos</a:t>
            </a:r>
            <a:endParaRPr lang="en-US" altLang="en-US" sz="2400" dirty="0">
              <a:latin typeface="Calibri" panose="020F0502020204030204" pitchFamily="34" charset="0"/>
              <a:cs typeface="Calibri" panose="020F0502020204030204" pitchFamily="34" charset="0"/>
            </a:endParaRPr>
          </a:p>
        </p:txBody>
      </p:sp>
      <p:sp>
        <p:nvSpPr>
          <p:cNvPr id="4" name="Rectangle 1">
            <a:extLst>
              <a:ext uri="{FF2B5EF4-FFF2-40B4-BE49-F238E27FC236}">
                <a16:creationId xmlns:a16="http://schemas.microsoft.com/office/drawing/2014/main" id="{C76757A7-E756-42FA-BBC0-53E6E16E0021}"/>
              </a:ext>
            </a:extLst>
          </p:cNvPr>
          <p:cNvSpPr txBox="1">
            <a:spLocks noChangeArrowheads="1"/>
          </p:cNvSpPr>
          <p:nvPr/>
        </p:nvSpPr>
        <p:spPr bwMode="auto">
          <a:xfrm>
            <a:off x="4363792" y="2709278"/>
            <a:ext cx="42672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l" defTabSz="914400" rtl="0" eaLnBrk="0" fontAlgn="base" latinLnBrk="0" hangingPunct="0">
              <a:spcBef>
                <a:spcPct val="0"/>
              </a:spcBef>
              <a:spcAft>
                <a:spcPct val="0"/>
              </a:spcAft>
              <a:buFont typeface="Arial" pitchFamily="34" charset="0"/>
              <a:buNone/>
              <a:tabLst>
                <a:tab pos="5937250" algn="r"/>
              </a:tabLst>
              <a:defRPr sz="2000" kern="1200">
                <a:solidFill>
                  <a:schemeClr val="tx1"/>
                </a:solidFill>
                <a:latin typeface="Arial" panose="020B0604020202020204" pitchFamily="34" charset="0"/>
                <a:ea typeface="+mn-ea"/>
                <a:cs typeface="+mn-cs"/>
              </a:defRPr>
            </a:lvl1pPr>
            <a:lvl2pPr marL="457200" indent="0" algn="l" defTabSz="914400" rtl="0" eaLnBrk="0" fontAlgn="base" latinLnBrk="0" hangingPunct="0">
              <a:spcBef>
                <a:spcPct val="0"/>
              </a:spcBef>
              <a:spcAft>
                <a:spcPct val="0"/>
              </a:spcAft>
              <a:buFont typeface="Arial" pitchFamily="34" charset="0"/>
              <a:buNone/>
              <a:tabLst>
                <a:tab pos="5937250" algn="r"/>
              </a:tabLst>
              <a:defRPr sz="1800" kern="1200">
                <a:solidFill>
                  <a:schemeClr val="tx1"/>
                </a:solidFill>
                <a:latin typeface="Arial" panose="020B0604020202020204" pitchFamily="34" charset="0"/>
                <a:ea typeface="+mn-ea"/>
                <a:cs typeface="+mn-cs"/>
              </a:defRPr>
            </a:lvl2pPr>
            <a:lvl3pPr marL="914400" indent="0" algn="l" defTabSz="914400" rtl="0" eaLnBrk="0" fontAlgn="base" latinLnBrk="0" hangingPunct="0">
              <a:spcBef>
                <a:spcPct val="0"/>
              </a:spcBef>
              <a:spcAft>
                <a:spcPct val="0"/>
              </a:spcAft>
              <a:buFont typeface="Arial" pitchFamily="34" charset="0"/>
              <a:buNone/>
              <a:tabLst>
                <a:tab pos="5937250" algn="r"/>
              </a:tabLst>
              <a:defRPr sz="1600" kern="1200">
                <a:solidFill>
                  <a:schemeClr val="tx1"/>
                </a:solidFill>
                <a:latin typeface="Arial" panose="020B0604020202020204" pitchFamily="34" charset="0"/>
                <a:ea typeface="+mn-ea"/>
                <a:cs typeface="+mn-cs"/>
              </a:defRPr>
            </a:lvl3pPr>
            <a:lvl4pPr marL="1371600" indent="0" algn="l" defTabSz="914400" rtl="0" eaLnBrk="0" fontAlgn="base" latinLnBrk="0" hangingPunct="0">
              <a:spcBef>
                <a:spcPct val="0"/>
              </a:spcBef>
              <a:spcAft>
                <a:spcPct val="0"/>
              </a:spcAft>
              <a:buFont typeface="Arial" pitchFamily="34" charset="0"/>
              <a:buNone/>
              <a:tabLst>
                <a:tab pos="5937250" algn="r"/>
              </a:tabLst>
              <a:defRPr sz="1400" kern="1200">
                <a:solidFill>
                  <a:schemeClr val="tx1"/>
                </a:solidFill>
                <a:latin typeface="Arial" panose="020B0604020202020204" pitchFamily="34" charset="0"/>
                <a:ea typeface="+mn-ea"/>
                <a:cs typeface="+mn-cs"/>
              </a:defRPr>
            </a:lvl4pPr>
            <a:lvl5pPr marL="1828800" indent="0" algn="l" defTabSz="914400" rtl="0" eaLnBrk="0" fontAlgn="base" latinLnBrk="0" hangingPunct="0">
              <a:spcBef>
                <a:spcPct val="0"/>
              </a:spcBef>
              <a:spcAft>
                <a:spcPct val="0"/>
              </a:spcAft>
              <a:buFont typeface="Arial" pitchFamily="34" charset="0"/>
              <a:buNone/>
              <a:tabLst>
                <a:tab pos="5937250" algn="r"/>
              </a:tabLst>
              <a:defRPr sz="1400" kern="1200">
                <a:solidFill>
                  <a:schemeClr val="tx1"/>
                </a:solidFill>
                <a:latin typeface="Arial" panose="020B0604020202020204" pitchFamily="34" charset="0"/>
                <a:ea typeface="+mn-ea"/>
                <a:cs typeface="+mn-cs"/>
              </a:defRPr>
            </a:lvl5pPr>
            <a:lvl6pPr marL="2286000" indent="0" algn="l" defTabSz="914400" rtl="0" eaLnBrk="0" fontAlgn="base" latinLnBrk="0" hangingPunct="0">
              <a:spcBef>
                <a:spcPct val="0"/>
              </a:spcBef>
              <a:spcAft>
                <a:spcPct val="0"/>
              </a:spcAft>
              <a:buFont typeface="Arial" pitchFamily="34" charset="0"/>
              <a:buNone/>
              <a:tabLst>
                <a:tab pos="5937250" algn="r"/>
              </a:tabLst>
              <a:defRPr sz="1400" kern="1200">
                <a:solidFill>
                  <a:schemeClr val="tx1"/>
                </a:solidFill>
                <a:latin typeface="Arial" panose="020B0604020202020204" pitchFamily="34" charset="0"/>
                <a:ea typeface="+mn-ea"/>
                <a:cs typeface="+mn-cs"/>
              </a:defRPr>
            </a:lvl6pPr>
            <a:lvl7pPr marL="2743200" indent="0" algn="l" defTabSz="914400" rtl="0" eaLnBrk="0" fontAlgn="base" latinLnBrk="0" hangingPunct="0">
              <a:spcBef>
                <a:spcPct val="0"/>
              </a:spcBef>
              <a:spcAft>
                <a:spcPct val="0"/>
              </a:spcAft>
              <a:buFont typeface="Arial" pitchFamily="34" charset="0"/>
              <a:buNone/>
              <a:tabLst>
                <a:tab pos="5937250" algn="r"/>
              </a:tabLst>
              <a:defRPr sz="1400" kern="1200">
                <a:solidFill>
                  <a:schemeClr val="tx1"/>
                </a:solidFill>
                <a:latin typeface="Arial" panose="020B0604020202020204" pitchFamily="34" charset="0"/>
                <a:ea typeface="+mn-ea"/>
                <a:cs typeface="+mn-cs"/>
              </a:defRPr>
            </a:lvl7pPr>
            <a:lvl8pPr marL="3200400" indent="0" algn="l" defTabSz="914400" rtl="0" eaLnBrk="0" fontAlgn="base" latinLnBrk="0" hangingPunct="0">
              <a:spcBef>
                <a:spcPct val="0"/>
              </a:spcBef>
              <a:spcAft>
                <a:spcPct val="0"/>
              </a:spcAft>
              <a:buFont typeface="Arial" pitchFamily="34" charset="0"/>
              <a:buNone/>
              <a:tabLst>
                <a:tab pos="5937250" algn="r"/>
              </a:tabLst>
              <a:defRPr sz="1400" kern="1200">
                <a:solidFill>
                  <a:schemeClr val="tx1"/>
                </a:solidFill>
                <a:latin typeface="Arial" panose="020B0604020202020204" pitchFamily="34" charset="0"/>
                <a:ea typeface="+mn-ea"/>
                <a:cs typeface="+mn-cs"/>
              </a:defRPr>
            </a:lvl8pPr>
            <a:lvl9pPr marL="3657600" indent="0" algn="l" defTabSz="914400" rtl="0" eaLnBrk="0" fontAlgn="base" latinLnBrk="0" hangingPunct="0">
              <a:spcBef>
                <a:spcPct val="0"/>
              </a:spcBef>
              <a:spcAft>
                <a:spcPct val="0"/>
              </a:spcAft>
              <a:buFont typeface="Arial" pitchFamily="34" charset="0"/>
              <a:buNone/>
              <a:tabLst>
                <a:tab pos="5937250" algn="r"/>
              </a:tabLst>
              <a:defRPr sz="1400" kern="1200">
                <a:solidFill>
                  <a:schemeClr val="tx1"/>
                </a:solidFill>
                <a:latin typeface="Arial" panose="020B0604020202020204" pitchFamily="34" charset="0"/>
                <a:ea typeface="+mn-ea"/>
                <a:cs typeface="+mn-cs"/>
              </a:defRPr>
            </a:lvl9pPr>
          </a:lstStyle>
          <a:p>
            <a:pPr>
              <a:buFontTx/>
              <a:buNone/>
            </a:pPr>
            <a:r>
              <a:rPr lang="en-US" altLang="en-US" sz="2400" dirty="0">
                <a:latin typeface="Calibri" panose="020F0502020204030204" pitchFamily="34" charset="0"/>
                <a:ea typeface="Calibri" panose="020F0502020204030204" pitchFamily="34" charset="0"/>
                <a:cs typeface="Calibri" panose="020F0502020204030204" pitchFamily="34" charset="0"/>
                <a:hlinkClick r:id="rId10" action="ppaction://hlinksldjump"/>
              </a:rPr>
              <a:t>B9. Jerry Brown</a:t>
            </a:r>
            <a:endParaRPr lang="en-US" altLang="en-US" sz="2400" dirty="0">
              <a:latin typeface="Calibri" panose="020F0502020204030204" pitchFamily="34" charset="0"/>
              <a:ea typeface="Calibri" panose="020F0502020204030204" pitchFamily="34" charset="0"/>
              <a:cs typeface="Calibri" panose="020F0502020204030204" pitchFamily="34" charset="0"/>
            </a:endParaRPr>
          </a:p>
          <a:p>
            <a:pPr>
              <a:buFontTx/>
              <a:buNone/>
            </a:pPr>
            <a:r>
              <a:rPr lang="en-US" altLang="en-US" sz="2400" dirty="0">
                <a:latin typeface="Calibri" panose="020F0502020204030204" pitchFamily="34" charset="0"/>
                <a:ea typeface="Calibri" panose="020F0502020204030204" pitchFamily="34" charset="0"/>
                <a:cs typeface="Calibri" panose="020F0502020204030204" pitchFamily="34" charset="0"/>
                <a:hlinkClick r:id="rId11" action="ppaction://hlinksldjump"/>
              </a:rPr>
              <a:t>B10. Warren Buffett</a:t>
            </a:r>
            <a:endParaRPr lang="en-US" altLang="en-US" sz="2400" dirty="0">
              <a:latin typeface="Calibri" panose="020F0502020204030204" pitchFamily="34" charset="0"/>
              <a:ea typeface="Calibri" panose="020F0502020204030204" pitchFamily="34" charset="0"/>
              <a:cs typeface="Calibri" panose="020F0502020204030204" pitchFamily="34" charset="0"/>
            </a:endParaRPr>
          </a:p>
          <a:p>
            <a:pPr>
              <a:buFontTx/>
              <a:buNone/>
            </a:pPr>
            <a:r>
              <a:rPr lang="en-US" altLang="en-US" sz="2400" dirty="0">
                <a:latin typeface="Calibri" panose="020F0502020204030204" pitchFamily="34" charset="0"/>
                <a:cs typeface="Calibri" panose="020F0502020204030204" pitchFamily="34" charset="0"/>
                <a:hlinkClick r:id="rId12" action="ppaction://hlinksldjump"/>
              </a:rPr>
              <a:t>B11. Sheryl Sandberg</a:t>
            </a:r>
            <a:endParaRPr lang="en-US" altLang="en-US" sz="2400" dirty="0">
              <a:latin typeface="Calibri" panose="020F0502020204030204" pitchFamily="34" charset="0"/>
              <a:cs typeface="Calibri" panose="020F0502020204030204" pitchFamily="34" charset="0"/>
            </a:endParaRPr>
          </a:p>
          <a:p>
            <a:pPr>
              <a:buFontTx/>
              <a:buNone/>
            </a:pPr>
            <a:r>
              <a:rPr lang="en-US" altLang="en-US" sz="2400" dirty="0">
                <a:latin typeface="Calibri" panose="020F0502020204030204" pitchFamily="34" charset="0"/>
                <a:cs typeface="Calibri" panose="020F0502020204030204" pitchFamily="34" charset="0"/>
                <a:hlinkClick r:id="rId13" action="ppaction://hlinksldjump"/>
              </a:rPr>
              <a:t>B12. Kamala Harris</a:t>
            </a:r>
            <a:endParaRPr lang="en-US" altLang="en-US" sz="2400" dirty="0">
              <a:latin typeface="Calibri" panose="020F0502020204030204" pitchFamily="34" charset="0"/>
              <a:cs typeface="Calibri" panose="020F0502020204030204" pitchFamily="34" charset="0"/>
            </a:endParaRPr>
          </a:p>
          <a:p>
            <a:pPr>
              <a:buFontTx/>
              <a:buNone/>
            </a:pPr>
            <a:r>
              <a:rPr lang="en-US" altLang="en-US" sz="2400" dirty="0">
                <a:latin typeface="Calibri" panose="020F0502020204030204" pitchFamily="34" charset="0"/>
                <a:cs typeface="Calibri" panose="020F0502020204030204" pitchFamily="34" charset="0"/>
                <a:hlinkClick r:id="rId14" action="ppaction://hlinksldjump"/>
              </a:rPr>
              <a:t>B13. Daniel “</a:t>
            </a:r>
            <a:r>
              <a:rPr lang="en-US" altLang="en-US" sz="2400" dirty="0" err="1">
                <a:latin typeface="Calibri" panose="020F0502020204030204" pitchFamily="34" charset="0"/>
                <a:cs typeface="Calibri" panose="020F0502020204030204" pitchFamily="34" charset="0"/>
                <a:hlinkClick r:id="rId14" action="ppaction://hlinksldjump"/>
              </a:rPr>
              <a:t>Chappie</a:t>
            </a:r>
            <a:r>
              <a:rPr lang="en-US" altLang="en-US" sz="2400" dirty="0">
                <a:latin typeface="Calibri" panose="020F0502020204030204" pitchFamily="34" charset="0"/>
                <a:cs typeface="Calibri" panose="020F0502020204030204" pitchFamily="34" charset="0"/>
                <a:hlinkClick r:id="rId14" action="ppaction://hlinksldjump"/>
              </a:rPr>
              <a:t>” James Jr.</a:t>
            </a:r>
            <a:endParaRPr lang="en-US" altLang="en-US" sz="2400" dirty="0">
              <a:latin typeface="Calibri" panose="020F0502020204030204" pitchFamily="34" charset="0"/>
              <a:cs typeface="Calibri" panose="020F0502020204030204" pitchFamily="34" charset="0"/>
            </a:endParaRPr>
          </a:p>
          <a:p>
            <a:pPr>
              <a:buFontTx/>
              <a:buNone/>
            </a:pPr>
            <a:r>
              <a:rPr lang="en-US" altLang="en-US" sz="2400" dirty="0">
                <a:latin typeface="Calibri" panose="020F0502020204030204" pitchFamily="34" charset="0"/>
                <a:cs typeface="Calibri" panose="020F0502020204030204" pitchFamily="34" charset="0"/>
                <a:hlinkClick r:id="rId15" action="ppaction://hlinksldjump"/>
              </a:rPr>
              <a:t>B14. David Glasgow Farragut</a:t>
            </a:r>
            <a:endParaRPr lang="en-US" altLang="en-US" sz="2400" dirty="0">
              <a:latin typeface="Calibri" panose="020F0502020204030204" pitchFamily="34" charset="0"/>
              <a:cs typeface="Calibri" panose="020F0502020204030204" pitchFamily="34" charset="0"/>
            </a:endParaRPr>
          </a:p>
          <a:p>
            <a:pPr>
              <a:buFontTx/>
              <a:buNone/>
            </a:pPr>
            <a:r>
              <a:rPr lang="en-US" altLang="en-US" sz="2400" dirty="0">
                <a:latin typeface="Calibri" panose="020F0502020204030204" pitchFamily="34" charset="0"/>
                <a:cs typeface="Calibri" panose="020F0502020204030204" pitchFamily="34" charset="0"/>
                <a:hlinkClick r:id="rId16" action="ppaction://hlinksldjump"/>
              </a:rPr>
              <a:t>B15. Eric Shinseki</a:t>
            </a:r>
            <a:endParaRPr lang="en-US" altLang="en-US" sz="2400" dirty="0">
              <a:latin typeface="Calibri" panose="020F0502020204030204" pitchFamily="34" charset="0"/>
              <a:cs typeface="Calibri" panose="020F0502020204030204" pitchFamily="34" charset="0"/>
            </a:endParaRPr>
          </a:p>
          <a:p>
            <a:pPr>
              <a:buFontTx/>
              <a:buNone/>
            </a:pPr>
            <a:r>
              <a:rPr lang="en-US" altLang="en-US" sz="2400" dirty="0">
                <a:latin typeface="Calibri" panose="020F0502020204030204" pitchFamily="34" charset="0"/>
                <a:cs typeface="Calibri" panose="020F0502020204030204" pitchFamily="34" charset="0"/>
                <a:hlinkClick r:id="rId17" action="ppaction://hlinksldjump"/>
              </a:rPr>
              <a:t>B16. Ann </a:t>
            </a:r>
            <a:r>
              <a:rPr lang="en-US" altLang="en-US" sz="2400" dirty="0" err="1">
                <a:latin typeface="Calibri" panose="020F0502020204030204" pitchFamily="34" charset="0"/>
                <a:cs typeface="Calibri" panose="020F0502020204030204" pitchFamily="34" charset="0"/>
                <a:hlinkClick r:id="rId17" action="ppaction://hlinksldjump"/>
              </a:rPr>
              <a:t>Dunnwoody</a:t>
            </a:r>
            <a:endParaRPr lang="en-US" altLang="en-US" sz="2400" dirty="0"/>
          </a:p>
        </p:txBody>
      </p:sp>
    </p:spTree>
    <p:extLst>
      <p:ext uri="{BB962C8B-B14F-4D97-AF65-F5344CB8AC3E}">
        <p14:creationId xmlns:p14="http://schemas.microsoft.com/office/powerpoint/2010/main" val="4003130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Leadership Lessons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600200"/>
            <a:ext cx="8229600" cy="4983162"/>
          </a:xfrm>
        </p:spPr>
        <p:txBody>
          <a:bodyPr>
            <a:normAutofit fontScale="85000" lnSpcReduction="20000"/>
          </a:bodyPr>
          <a:lstStyle/>
          <a:p>
            <a:r>
              <a:rPr lang="en-US" dirty="0"/>
              <a:t>Be assertive</a:t>
            </a:r>
          </a:p>
          <a:p>
            <a:pPr lvl="1"/>
            <a:r>
              <a:rPr lang="en-US" dirty="0"/>
              <a:t>Stand up for what you believe in</a:t>
            </a:r>
          </a:p>
          <a:p>
            <a:pPr lvl="1"/>
            <a:r>
              <a:rPr lang="en-US" dirty="0"/>
              <a:t>Speak up against what you know is wrong</a:t>
            </a:r>
          </a:p>
          <a:p>
            <a:pPr lvl="1"/>
            <a:r>
              <a:rPr lang="en-US" dirty="0"/>
              <a:t>Stand by your convictions</a:t>
            </a:r>
          </a:p>
          <a:p>
            <a:r>
              <a:rPr lang="en-US" dirty="0"/>
              <a:t>Connections matter</a:t>
            </a:r>
          </a:p>
          <a:p>
            <a:pPr lvl="1"/>
            <a:r>
              <a:rPr lang="en-US" dirty="0"/>
              <a:t>Suu Kyi’s relationships with leaders &amp; diplomats worldwide helped keep the international community on her side, putting great pressure on the government</a:t>
            </a:r>
          </a:p>
          <a:p>
            <a:r>
              <a:rPr lang="en-US" dirty="0"/>
              <a:t>Make the most out of a bad situation</a:t>
            </a:r>
          </a:p>
          <a:p>
            <a:pPr lvl="1"/>
            <a:r>
              <a:rPr lang="en-US" dirty="0"/>
              <a:t>Suu Kyi found ways to make her detention time productive – it prepared her for future success</a:t>
            </a:r>
          </a:p>
          <a:p>
            <a:pPr lvl="1"/>
            <a:r>
              <a:rPr lang="en-US" dirty="0"/>
              <a:t>Pressure from the international community was easier due to Suu Kyi’s detention</a:t>
            </a:r>
          </a:p>
        </p:txBody>
      </p:sp>
    </p:spTree>
    <p:extLst>
      <p:ext uri="{BB962C8B-B14F-4D97-AF65-F5344CB8AC3E}">
        <p14:creationId xmlns:p14="http://schemas.microsoft.com/office/powerpoint/2010/main" val="1232803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Quotes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752600"/>
            <a:ext cx="8229600" cy="4983162"/>
          </a:xfrm>
        </p:spPr>
        <p:txBody>
          <a:bodyPr>
            <a:normAutofit/>
          </a:bodyPr>
          <a:lstStyle/>
          <a:p>
            <a:pPr marL="342900" marR="0" lvl="0" indent="-342900" fontAlgn="base">
              <a:spcBef>
                <a:spcPts val="0"/>
              </a:spcBef>
              <a:spcAft>
                <a:spcPts val="0"/>
              </a:spcAft>
              <a:buFont typeface="Symbol" panose="05050102010706020507" pitchFamily="18" charset="2"/>
              <a:buChar char=""/>
            </a:pPr>
            <a:r>
              <a:rPr lang="en-US" sz="1800" i="0" dirty="0">
                <a:solidFill>
                  <a:srgbClr val="000000"/>
                </a:solidFill>
                <a:effectLst/>
                <a:latin typeface="Calibri" panose="020F0502020204030204" pitchFamily="34" charset="0"/>
                <a:ea typeface="Times New Roman" panose="02020603050405020304" pitchFamily="18" charset="0"/>
              </a:rPr>
              <a:t>You should never let your fears prevent you from doing what you know is right.</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800" i="0" dirty="0">
                <a:solidFill>
                  <a:srgbClr val="000000"/>
                </a:solidFill>
                <a:effectLst/>
                <a:latin typeface="Calibri" panose="020F0502020204030204" pitchFamily="34" charset="0"/>
                <a:ea typeface="Times New Roman" panose="02020603050405020304" pitchFamily="18" charset="0"/>
              </a:rPr>
              <a:t>If you want to bring an end to long-standing conflict, you have to be prepared to compromise.</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800" i="0" dirty="0">
                <a:solidFill>
                  <a:srgbClr val="000000"/>
                </a:solidFill>
                <a:effectLst/>
                <a:latin typeface="Calibri" panose="020F0502020204030204" pitchFamily="34" charset="0"/>
                <a:ea typeface="Times New Roman" panose="02020603050405020304" pitchFamily="18" charset="0"/>
              </a:rPr>
              <a:t>We will surely get to our destination if we join hands.</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800" i="0" dirty="0">
                <a:solidFill>
                  <a:srgbClr val="000000"/>
                </a:solidFill>
                <a:effectLst/>
                <a:latin typeface="Calibri" panose="020F0502020204030204" pitchFamily="34" charset="0"/>
                <a:ea typeface="Times New Roman" panose="02020603050405020304" pitchFamily="18" charset="0"/>
              </a:rPr>
              <a:t>I don’t believe in people just hoping. We work for what we want. I always say that one has no right to hope without endeavor, so we work to try and bring about the situation that is necessary for the country, and we are confident that we will get to the negotiation table at one time or another.</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800" i="0" dirty="0">
                <a:solidFill>
                  <a:srgbClr val="000000"/>
                </a:solidFill>
                <a:effectLst/>
                <a:latin typeface="Calibri" panose="020F0502020204030204" pitchFamily="34" charset="0"/>
                <a:ea typeface="Times New Roman" panose="02020603050405020304" pitchFamily="18" charset="0"/>
              </a:rPr>
              <a:t>My top priority is for people to understand that they have the power to change things themselves.</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800" i="0" dirty="0">
                <a:solidFill>
                  <a:srgbClr val="000000"/>
                </a:solidFill>
                <a:effectLst/>
                <a:latin typeface="Calibri" panose="020F0502020204030204" pitchFamily="34" charset="0"/>
                <a:ea typeface="Times New Roman" panose="02020603050405020304" pitchFamily="18" charset="0"/>
              </a:rPr>
              <a:t>Fearlessness may be a gift but perhaps the more precious thing is the courage acquired through endeavor, courage that comes from cultivating the habit of refusing to let fear dictate one’s actions, courage that could be described as </a:t>
            </a:r>
            <a:r>
              <a:rPr lang="en-US" sz="1800" i="0" dirty="0" err="1">
                <a:solidFill>
                  <a:srgbClr val="000000"/>
                </a:solidFill>
                <a:effectLst/>
                <a:latin typeface="Calibri" panose="020F0502020204030204" pitchFamily="34" charset="0"/>
                <a:ea typeface="Times New Roman" panose="02020603050405020304" pitchFamily="18" charset="0"/>
              </a:rPr>
              <a:t>‘grace</a:t>
            </a:r>
            <a:r>
              <a:rPr lang="en-US" sz="1800" i="0" dirty="0">
                <a:solidFill>
                  <a:srgbClr val="000000"/>
                </a:solidFill>
                <a:effectLst/>
                <a:latin typeface="Calibri" panose="020F0502020204030204" pitchFamily="34" charset="0"/>
                <a:ea typeface="Times New Roman" panose="02020603050405020304" pitchFamily="18" charset="0"/>
              </a:rPr>
              <a:t> under pressure’- grace which is renewed repeatedly in the face of harsh, unremitting pressure.</a:t>
            </a:r>
            <a:endParaRPr lang="en-US" sz="1800" dirty="0">
              <a:effectLst/>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84524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Check on Learning . . .</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905000"/>
            <a:ext cx="8229600" cy="4525963"/>
          </a:xfrm>
        </p:spPr>
        <p:txBody>
          <a:bodyPr/>
          <a:lstStyle/>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a:t>
            </a:r>
            <a:r>
              <a:rPr lang="en-US"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Aug San Suu Kyi</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accomplish?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leadership lessons can we take away?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traits did she exhibit?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do you admire about her?</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 there anything about </a:t>
            </a:r>
            <a:r>
              <a:rPr lang="en-US"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Aung San Suu </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Kyi that you dislike and don’t want to emulate?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you learn that you can use to improve your own leadership?</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1515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312737"/>
            <a:ext cx="7772400" cy="838200"/>
          </a:xfrm>
        </p:spPr>
        <p:txBody>
          <a:bodyPr>
            <a:normAutofit/>
          </a:bodyPr>
          <a:lstStyle/>
          <a:p>
            <a:r>
              <a:rPr lang="en-US" dirty="0"/>
              <a:t>Angela Merkel</a:t>
            </a:r>
          </a:p>
        </p:txBody>
      </p:sp>
      <p:sp>
        <p:nvSpPr>
          <p:cNvPr id="6" name="Content Placeholder 3">
            <a:extLst>
              <a:ext uri="{FF2B5EF4-FFF2-40B4-BE49-F238E27FC236}">
                <a16:creationId xmlns:a16="http://schemas.microsoft.com/office/drawing/2014/main" id="{F77968FF-64EA-435B-AC00-0D0D59569009}"/>
              </a:ext>
            </a:extLst>
          </p:cNvPr>
          <p:cNvSpPr txBox="1">
            <a:spLocks/>
          </p:cNvSpPr>
          <p:nvPr/>
        </p:nvSpPr>
        <p:spPr>
          <a:xfrm>
            <a:off x="838200" y="1600200"/>
            <a:ext cx="7772400" cy="4525963"/>
          </a:xfrm>
          <a:prstGeom prst="rect">
            <a:avLst/>
          </a:prstGeom>
        </p:spPr>
        <p:txBody>
          <a:bodyPr vert="horz" lIns="91440" tIns="45720" rIns="91440" bIns="45720" rtlCol="0" anchor="b">
            <a:normAutofit fontScale="85000" lnSpcReduction="20000"/>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b="1" u="sng" dirty="0">
                <a:solidFill>
                  <a:schemeClr val="tx1"/>
                </a:solidFill>
              </a:rPr>
              <a:t>OBJECTIVES</a:t>
            </a:r>
          </a:p>
          <a:p>
            <a:r>
              <a:rPr lang="en-US" b="1" dirty="0">
                <a:solidFill>
                  <a:schemeClr val="tx1"/>
                </a:solidFill>
              </a:rPr>
              <a:t> </a:t>
            </a:r>
            <a:endParaRPr lang="en-US" dirty="0">
              <a:solidFill>
                <a:schemeClr val="tx1"/>
              </a:solidFill>
            </a:endParaRPr>
          </a:p>
          <a:p>
            <a:r>
              <a:rPr lang="en-US" b="1" dirty="0">
                <a:solidFill>
                  <a:schemeClr val="tx1"/>
                </a:solidFill>
              </a:rPr>
              <a:t>DESIRED OUTCOME (Followership)</a:t>
            </a:r>
            <a:endParaRPr lang="en-US" dirty="0">
              <a:solidFill>
                <a:schemeClr val="tx1"/>
              </a:solidFill>
            </a:endParaRPr>
          </a:p>
          <a:p>
            <a:endParaRPr lang="en-US" dirty="0">
              <a:solidFill>
                <a:schemeClr val="tx1"/>
              </a:solidFill>
            </a:endParaRPr>
          </a:p>
          <a:p>
            <a:r>
              <a:rPr lang="en-US" sz="1800" i="1" dirty="0">
                <a:solidFill>
                  <a:schemeClr val="tx1"/>
                </a:solidFill>
              </a:rPr>
              <a:t>Cadets learn about Angela Merkel, the reasons for her success, and what her experience adds to the study of leadership.</a:t>
            </a:r>
          </a:p>
          <a:p>
            <a:r>
              <a:rPr lang="en-US" i="1" dirty="0">
                <a:solidFill>
                  <a:schemeClr val="tx1"/>
                </a:solidFill>
              </a:rPr>
              <a:t> </a:t>
            </a:r>
            <a:endParaRPr lang="en-US" dirty="0">
              <a:solidFill>
                <a:schemeClr val="tx1"/>
              </a:solidFill>
            </a:endParaRPr>
          </a:p>
          <a:p>
            <a:r>
              <a:rPr lang="en-US" u="sng" dirty="0">
                <a:solidFill>
                  <a:schemeClr val="tx1"/>
                </a:solidFill>
              </a:rPr>
              <a:t>Plan of Action</a:t>
            </a:r>
            <a:r>
              <a:rPr lang="en-US" dirty="0">
                <a:solidFill>
                  <a:schemeClr val="tx1"/>
                </a:solidFill>
              </a:rPr>
              <a:t>:</a:t>
            </a:r>
          </a:p>
          <a:p>
            <a:r>
              <a:rPr lang="en-US" i="1" dirty="0">
                <a:solidFill>
                  <a:schemeClr val="tx1"/>
                </a:solidFill>
              </a:rPr>
              <a:t> </a:t>
            </a:r>
            <a:endParaRPr lang="en-US" dirty="0">
              <a:solidFill>
                <a:schemeClr val="tx1"/>
              </a:solidFill>
            </a:endParaRP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A1. Identify the basic facts about Angela Merkel, and what she has accomplished.</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A2. Explain what leadership lessons we can learn from familiarity Angela Merkel’s story.</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A3. Compare the leadership of Angela Merkel with your own leadership skills, styles, and dynamics.</a:t>
            </a:r>
          </a:p>
          <a:p>
            <a:pPr marL="400050" lvl="1">
              <a:lnSpc>
                <a:spcPct val="120000"/>
              </a:lnSpc>
              <a:spcBef>
                <a:spcPts val="0"/>
              </a:spcBef>
            </a:pPr>
            <a:endParaRPr lang="en-US" dirty="0">
              <a:solidFill>
                <a:schemeClr val="tx1"/>
              </a:solidFill>
            </a:endParaRPr>
          </a:p>
          <a:p>
            <a:r>
              <a:rPr lang="en-US" dirty="0">
                <a:solidFill>
                  <a:schemeClr val="tx1"/>
                </a:solidFill>
              </a:rPr>
              <a:t> </a:t>
            </a:r>
          </a:p>
          <a:p>
            <a:r>
              <a:rPr lang="en-US" dirty="0">
                <a:solidFill>
                  <a:schemeClr val="tx1"/>
                </a:solidFill>
              </a:rPr>
              <a:t> </a:t>
            </a:r>
            <a:r>
              <a:rPr lang="en-US" b="1" u="sng" dirty="0">
                <a:solidFill>
                  <a:schemeClr val="tx1"/>
                </a:solidFill>
              </a:rPr>
              <a:t>Essential Question</a:t>
            </a:r>
            <a:r>
              <a:rPr lang="en-US" dirty="0">
                <a:solidFill>
                  <a:schemeClr val="tx1"/>
                </a:solidFill>
              </a:rPr>
              <a:t>: </a:t>
            </a:r>
            <a:r>
              <a:rPr lang="en-US" dirty="0">
                <a:solidFill>
                  <a:schemeClr val="tx1"/>
                </a:solidFill>
                <a:highlight>
                  <a:srgbClr val="FFFF00"/>
                </a:highlight>
              </a:rPr>
              <a:t>What can we learn about our own leadership, how to build our traits and skills, based on the leadership of </a:t>
            </a: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Angela Merkel</a:t>
            </a:r>
            <a:r>
              <a:rPr lang="en-US" dirty="0">
                <a:solidFill>
                  <a:schemeClr val="tx1"/>
                </a:solidFill>
                <a:highlight>
                  <a:srgbClr val="FFFF00"/>
                </a:highlight>
              </a:rPr>
              <a:t>?</a:t>
            </a:r>
            <a:endParaRPr lang="en-US" sz="4000" dirty="0">
              <a:solidFill>
                <a:schemeClr val="tx1"/>
              </a:solidFill>
              <a:highlight>
                <a:srgbClr val="FFFF00"/>
              </a:highlight>
            </a:endParaRPr>
          </a:p>
        </p:txBody>
      </p:sp>
    </p:spTree>
    <p:extLst>
      <p:ext uri="{BB962C8B-B14F-4D97-AF65-F5344CB8AC3E}">
        <p14:creationId xmlns:p14="http://schemas.microsoft.com/office/powerpoint/2010/main" val="2430731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C10A69D-DA9D-4E99-928C-C1C58B324F83}"/>
              </a:ext>
            </a:extLst>
          </p:cNvPr>
          <p:cNvSpPr>
            <a:spLocks noGrp="1"/>
          </p:cNvSpPr>
          <p:nvPr>
            <p:ph type="title"/>
          </p:nvPr>
        </p:nvSpPr>
        <p:spPr>
          <a:xfrm>
            <a:off x="1134687" y="274638"/>
            <a:ext cx="6858000" cy="1143000"/>
          </a:xfrm>
        </p:spPr>
        <p:txBody>
          <a:bodyPr anchor="ctr">
            <a:normAutofit/>
          </a:bodyPr>
          <a:lstStyle/>
          <a:p>
            <a:r>
              <a:rPr lang="en-US" dirty="0"/>
              <a:t>Angela Merkel</a:t>
            </a:r>
          </a:p>
        </p:txBody>
      </p:sp>
      <p:pic>
        <p:nvPicPr>
          <p:cNvPr id="5" name="Picture 4" descr="Angela Merkel Leadership Profile">
            <a:extLst>
              <a:ext uri="{FF2B5EF4-FFF2-40B4-BE49-F238E27FC236}">
                <a16:creationId xmlns:a16="http://schemas.microsoft.com/office/drawing/2014/main" id="{BCFA2562-B040-4C2A-A642-28491C2D5C4C}"/>
              </a:ext>
            </a:extLst>
          </p:cNvPr>
          <p:cNvPicPr/>
          <p:nvPr/>
        </p:nvPicPr>
        <p:blipFill rotWithShape="1">
          <a:blip r:embed="rId2" cstate="print">
            <a:extLst>
              <a:ext uri="{28A0092B-C50C-407E-A947-70E740481C1C}">
                <a14:useLocalDpi xmlns:a14="http://schemas.microsoft.com/office/drawing/2010/main" val="0"/>
              </a:ext>
            </a:extLst>
          </a:blip>
          <a:srcRect r="3" b="17913"/>
          <a:stretch/>
        </p:blipFill>
        <p:spPr bwMode="auto">
          <a:xfrm>
            <a:off x="457200" y="1600200"/>
            <a:ext cx="4038600" cy="4525963"/>
          </a:xfrm>
          <a:prstGeom prst="rect">
            <a:avLst/>
          </a:prstGeom>
          <a:noFill/>
          <a:ln>
            <a:noFill/>
          </a:ln>
        </p:spPr>
      </p:pic>
      <p:sp>
        <p:nvSpPr>
          <p:cNvPr id="13" name="Content Placeholder 3">
            <a:extLst>
              <a:ext uri="{FF2B5EF4-FFF2-40B4-BE49-F238E27FC236}">
                <a16:creationId xmlns:a16="http://schemas.microsoft.com/office/drawing/2014/main" id="{1EED3A14-4C98-442C-B260-3F2CD31529DE}"/>
              </a:ext>
            </a:extLst>
          </p:cNvPr>
          <p:cNvSpPr>
            <a:spLocks noGrp="1"/>
          </p:cNvSpPr>
          <p:nvPr>
            <p:ph sz="half" idx="2"/>
          </p:nvPr>
        </p:nvSpPr>
        <p:spPr>
          <a:xfrm>
            <a:off x="4648200" y="1600200"/>
            <a:ext cx="4038600" cy="4525963"/>
          </a:xfrm>
        </p:spPr>
        <p:txBody>
          <a:bodyPr>
            <a:normAutofit/>
          </a:bodyPr>
          <a:lstStyle/>
          <a:p>
            <a:pPr>
              <a:lnSpc>
                <a:spcPct val="90000"/>
              </a:lnSpc>
            </a:pPr>
            <a:r>
              <a:rPr lang="en-US" sz="2400" dirty="0"/>
              <a:t>1954-Present</a:t>
            </a:r>
          </a:p>
          <a:p>
            <a:pPr>
              <a:lnSpc>
                <a:spcPct val="90000"/>
              </a:lnSpc>
            </a:pPr>
            <a:r>
              <a:rPr lang="en-US" sz="2400" dirty="0"/>
              <a:t>Born in Hamburg, Germany</a:t>
            </a:r>
          </a:p>
          <a:p>
            <a:pPr>
              <a:lnSpc>
                <a:spcPct val="90000"/>
              </a:lnSpc>
            </a:pPr>
            <a:r>
              <a:rPr lang="en-US" sz="2400" dirty="0"/>
              <a:t>Grew up in East Germany</a:t>
            </a:r>
          </a:p>
          <a:p>
            <a:pPr>
              <a:lnSpc>
                <a:spcPct val="90000"/>
              </a:lnSpc>
            </a:pPr>
            <a:r>
              <a:rPr lang="en-US" sz="2400" dirty="0"/>
              <a:t>Doctorate in Quantum Chemistry</a:t>
            </a:r>
          </a:p>
          <a:p>
            <a:pPr>
              <a:lnSpc>
                <a:spcPct val="90000"/>
              </a:lnSpc>
            </a:pPr>
            <a:r>
              <a:rPr lang="en-US" sz="2400" dirty="0"/>
              <a:t>Entered politics after the fall of the Berlin Wall</a:t>
            </a:r>
          </a:p>
          <a:p>
            <a:pPr>
              <a:lnSpc>
                <a:spcPct val="90000"/>
              </a:lnSpc>
            </a:pPr>
            <a:r>
              <a:rPr lang="en-US" sz="2400" dirty="0"/>
              <a:t>4 terms as Chancellor of Germany</a:t>
            </a:r>
          </a:p>
          <a:p>
            <a:pPr>
              <a:lnSpc>
                <a:spcPct val="90000"/>
              </a:lnSpc>
            </a:pPr>
            <a:r>
              <a:rPr lang="en-US" sz="2400" dirty="0"/>
              <a:t>Time Magazine Person of the Year for 2015</a:t>
            </a:r>
          </a:p>
        </p:txBody>
      </p:sp>
    </p:spTree>
    <p:extLst>
      <p:ext uri="{BB962C8B-B14F-4D97-AF65-F5344CB8AC3E}">
        <p14:creationId xmlns:p14="http://schemas.microsoft.com/office/powerpoint/2010/main" val="1604842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a:xfrm>
            <a:off x="990600" y="274638"/>
            <a:ext cx="7162800" cy="1143000"/>
          </a:xfrm>
        </p:spPr>
        <p:txBody>
          <a:bodyPr anchor="ctr">
            <a:normAutofit/>
          </a:bodyPr>
          <a:lstStyle/>
          <a:p>
            <a:r>
              <a:rPr lang="en-US" dirty="0"/>
              <a:t>Angela Merkel</a:t>
            </a:r>
          </a:p>
        </p:txBody>
      </p:sp>
      <p:pic>
        <p:nvPicPr>
          <p:cNvPr id="3" name="Online Media 2" title="The Rise Of Angela Merkel">
            <a:hlinkClick r:id="" action="ppaction://media"/>
            <a:extLst>
              <a:ext uri="{FF2B5EF4-FFF2-40B4-BE49-F238E27FC236}">
                <a16:creationId xmlns:a16="http://schemas.microsoft.com/office/drawing/2014/main" id="{5C3D86F6-7E7A-47AD-BAC6-E62593D06551}"/>
              </a:ext>
            </a:extLst>
          </p:cNvPr>
          <p:cNvPicPr>
            <a:picLocks noRot="1" noChangeAspect="1"/>
          </p:cNvPicPr>
          <p:nvPr>
            <a:videoFile r:link="rId1"/>
          </p:nvPr>
        </p:nvPicPr>
        <p:blipFill>
          <a:blip r:embed="rId3"/>
          <a:stretch>
            <a:fillRect/>
          </a:stretch>
        </p:blipFill>
        <p:spPr>
          <a:xfrm>
            <a:off x="548922" y="1600200"/>
            <a:ext cx="8046156" cy="4525963"/>
          </a:xfrm>
          <a:prstGeom prst="rect">
            <a:avLst/>
          </a:prstGeom>
          <a:noFill/>
        </p:spPr>
      </p:pic>
    </p:spTree>
    <p:extLst>
      <p:ext uri="{BB962C8B-B14F-4D97-AF65-F5344CB8AC3E}">
        <p14:creationId xmlns:p14="http://schemas.microsoft.com/office/powerpoint/2010/main" val="5845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Leadership Lessons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p:txBody>
          <a:bodyPr>
            <a:normAutofit fontScale="92500" lnSpcReduction="20000"/>
          </a:bodyPr>
          <a:lstStyle/>
          <a:p>
            <a:r>
              <a:rPr lang="en-US" dirty="0"/>
              <a:t>Use your prior life experience to help you lead</a:t>
            </a:r>
          </a:p>
          <a:p>
            <a:pPr lvl="1"/>
            <a:r>
              <a:rPr lang="en-US" dirty="0"/>
              <a:t>Scientist: gathers information before deciding</a:t>
            </a:r>
          </a:p>
          <a:p>
            <a:pPr lvl="1"/>
            <a:r>
              <a:rPr lang="en-US" dirty="0"/>
              <a:t>Makes calculated decisions</a:t>
            </a:r>
          </a:p>
          <a:p>
            <a:pPr lvl="1"/>
            <a:r>
              <a:rPr lang="en-US" dirty="0"/>
              <a:t>Open to correcting if it seems right</a:t>
            </a:r>
          </a:p>
          <a:p>
            <a:r>
              <a:rPr lang="en-US" dirty="0"/>
              <a:t>Value cooperation and consensus</a:t>
            </a:r>
          </a:p>
          <a:p>
            <a:pPr lvl="1"/>
            <a:r>
              <a:rPr lang="en-US" dirty="0"/>
              <a:t>Governed with a coalition of parties</a:t>
            </a:r>
          </a:p>
          <a:p>
            <a:pPr lvl="1"/>
            <a:r>
              <a:rPr lang="en-US" dirty="0"/>
              <a:t>Values cooperation among the European Union</a:t>
            </a:r>
          </a:p>
          <a:p>
            <a:r>
              <a:rPr lang="en-US" dirty="0"/>
              <a:t>Don’t be afraid to make difficult decisions</a:t>
            </a:r>
          </a:p>
          <a:p>
            <a:pPr lvl="1"/>
            <a:r>
              <a:rPr lang="en-US" dirty="0"/>
              <a:t>Doesn’t shy away from difficult decisions</a:t>
            </a:r>
          </a:p>
          <a:p>
            <a:pPr lvl="1"/>
            <a:r>
              <a:rPr lang="en-US" dirty="0"/>
              <a:t>Moral courage to do what she thinks is right</a:t>
            </a:r>
          </a:p>
        </p:txBody>
      </p:sp>
    </p:spTree>
    <p:extLst>
      <p:ext uri="{BB962C8B-B14F-4D97-AF65-F5344CB8AC3E}">
        <p14:creationId xmlns:p14="http://schemas.microsoft.com/office/powerpoint/2010/main" val="281167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Quotes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685800" y="1752599"/>
            <a:ext cx="8229600" cy="4830763"/>
          </a:xfrm>
        </p:spPr>
        <p:txBody>
          <a:bodyPr>
            <a:normAutofit fontScale="92500" lnSpcReduction="10000"/>
          </a:bodyPr>
          <a:lstStyle/>
          <a:p>
            <a:pPr marL="342900" marR="0" lvl="0" indent="-342900" fontAlgn="base">
              <a:spcBef>
                <a:spcPts val="0"/>
              </a:spcBef>
              <a:spcAft>
                <a:spcPts val="0"/>
              </a:spcAft>
              <a:buFont typeface="Symbol" panose="05050102010706020507" pitchFamily="18" charset="2"/>
              <a:buChar char=""/>
            </a:pPr>
            <a:r>
              <a:rPr lang="en-US" sz="1800" i="0" dirty="0">
                <a:solidFill>
                  <a:srgbClr val="000000"/>
                </a:solidFill>
                <a:effectLst/>
                <a:latin typeface="Calibri" panose="020F0502020204030204" pitchFamily="34" charset="0"/>
                <a:ea typeface="Times New Roman" panose="02020603050405020304" pitchFamily="18" charset="0"/>
              </a:rPr>
              <a:t>The willingness to learn new skills is very high.</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800" i="0" dirty="0">
                <a:solidFill>
                  <a:srgbClr val="000000"/>
                </a:solidFill>
                <a:effectLst/>
                <a:latin typeface="Calibri" panose="020F0502020204030204" pitchFamily="34" charset="0"/>
                <a:ea typeface="Times New Roman" panose="02020603050405020304" pitchFamily="18" charset="0"/>
              </a:rPr>
              <a:t>Whoever decides to dedicate their life to politics knows that earning money isn’t the top priority.</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800" i="0" dirty="0">
                <a:solidFill>
                  <a:srgbClr val="000000"/>
                </a:solidFill>
                <a:effectLst/>
                <a:latin typeface="Calibri" panose="020F0502020204030204" pitchFamily="34" charset="0"/>
                <a:ea typeface="Times New Roman" panose="02020603050405020304" pitchFamily="18" charset="0"/>
              </a:rPr>
              <a:t>Nobody in Europe will be abandoned. Nobody in Europe will be excluded. Europe only succeeds if we work together.</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800" i="0" dirty="0">
                <a:solidFill>
                  <a:srgbClr val="000000"/>
                </a:solidFill>
                <a:effectLst/>
                <a:latin typeface="Calibri" panose="020F0502020204030204" pitchFamily="34" charset="0"/>
                <a:ea typeface="Times New Roman" panose="02020603050405020304" pitchFamily="18" charset="0"/>
              </a:rPr>
              <a:t>The markets want to force us to do certain things. That we won’t do. Politicians have to make sure that we’re unassailable, that we can make policy for the people.</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800" i="0" dirty="0">
                <a:solidFill>
                  <a:srgbClr val="000000"/>
                </a:solidFill>
                <a:effectLst/>
                <a:latin typeface="Calibri" panose="020F0502020204030204" pitchFamily="34" charset="0"/>
                <a:ea typeface="Times New Roman" panose="02020603050405020304" pitchFamily="18" charset="0"/>
              </a:rPr>
              <a:t>Controversial disputes are a part of democratic culture.</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800" i="0" dirty="0">
                <a:solidFill>
                  <a:srgbClr val="000000"/>
                </a:solidFill>
                <a:effectLst/>
                <a:latin typeface="Calibri" panose="020F0502020204030204" pitchFamily="34" charset="0"/>
                <a:ea typeface="Times New Roman" panose="02020603050405020304" pitchFamily="18" charset="0"/>
              </a:rPr>
              <a:t>For me, it is always important that I go through all the possible options for a decision.</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800" i="0" dirty="0">
                <a:solidFill>
                  <a:srgbClr val="000000"/>
                </a:solidFill>
                <a:effectLst/>
                <a:latin typeface="Calibri" panose="020F0502020204030204" pitchFamily="34" charset="0"/>
                <a:ea typeface="Times New Roman" panose="02020603050405020304" pitchFamily="18" charset="0"/>
              </a:rPr>
              <a:t>It’s my duty and obligation to do everything possible for Europe to find a united path.</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800" i="0" dirty="0">
                <a:solidFill>
                  <a:srgbClr val="000000"/>
                </a:solidFill>
                <a:effectLst/>
                <a:latin typeface="Calibri" panose="020F0502020204030204" pitchFamily="34" charset="0"/>
                <a:ea typeface="Times New Roman" panose="02020603050405020304" pitchFamily="18" charset="0"/>
              </a:rPr>
              <a:t>The majority of decisions in Europe are done by unanimity. That’s why it is important to be to have good relations with all parts.</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800" i="0" dirty="0">
                <a:solidFill>
                  <a:srgbClr val="000000"/>
                </a:solidFill>
                <a:effectLst/>
                <a:latin typeface="Calibri" panose="020F0502020204030204" pitchFamily="34" charset="0"/>
                <a:ea typeface="Times New Roman" panose="02020603050405020304" pitchFamily="18" charset="0"/>
              </a:rPr>
              <a:t>You can much better have an influence on the debate when you sit at the bargaining table and you can give input.</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800" i="0" dirty="0">
                <a:solidFill>
                  <a:srgbClr val="000000"/>
                </a:solidFill>
                <a:effectLst/>
                <a:latin typeface="Calibri" panose="020F0502020204030204" pitchFamily="34" charset="0"/>
                <a:ea typeface="Times New Roman" panose="02020603050405020304" pitchFamily="18" charset="0"/>
              </a:rPr>
              <a:t>I have a relatively sunny spirit, and I always had the expectation that my path through life would be relatively sunny, no matter what happened. I have never allowed myself to be bitter.</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800" i="0" dirty="0">
                <a:solidFill>
                  <a:srgbClr val="000000"/>
                </a:solidFill>
                <a:effectLst/>
                <a:latin typeface="Calibri" panose="020F0502020204030204" pitchFamily="34" charset="0"/>
                <a:ea typeface="Times New Roman" panose="02020603050405020304" pitchFamily="18" charset="0"/>
              </a:rPr>
              <a:t>You could certainly say that I’ve never underestimated myself, there’s nothing wrong with being ambitious.</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sz="1600" i="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808175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Check on Learning . . .</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905000"/>
            <a:ext cx="8229600" cy="4525963"/>
          </a:xfrm>
        </p:spPr>
        <p:txBody>
          <a:bodyPr/>
          <a:lstStyle/>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Angela </a:t>
            </a:r>
            <a:r>
              <a:rPr lang="en-US"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Merkel </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accomplish?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leadership lessons can we take away?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traits did she exhibit?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do you admire about her?</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 there anything about Merkel that you dislike and don’t want to emulate?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you learn that you can use to improve your own leadership?</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286623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312737"/>
            <a:ext cx="7772400" cy="838200"/>
          </a:xfrm>
        </p:spPr>
        <p:txBody>
          <a:bodyPr>
            <a:normAutofit/>
          </a:bodyPr>
          <a:lstStyle/>
          <a:p>
            <a:r>
              <a:rPr lang="en-US" dirty="0"/>
              <a:t>Oprah Winfrey</a:t>
            </a:r>
          </a:p>
        </p:txBody>
      </p:sp>
      <p:sp>
        <p:nvSpPr>
          <p:cNvPr id="6" name="Content Placeholder 3">
            <a:extLst>
              <a:ext uri="{FF2B5EF4-FFF2-40B4-BE49-F238E27FC236}">
                <a16:creationId xmlns:a16="http://schemas.microsoft.com/office/drawing/2014/main" id="{F77968FF-64EA-435B-AC00-0D0D59569009}"/>
              </a:ext>
            </a:extLst>
          </p:cNvPr>
          <p:cNvSpPr txBox="1">
            <a:spLocks/>
          </p:cNvSpPr>
          <p:nvPr/>
        </p:nvSpPr>
        <p:spPr>
          <a:xfrm>
            <a:off x="838200" y="1600200"/>
            <a:ext cx="7772400" cy="4525963"/>
          </a:xfrm>
          <a:prstGeom prst="rect">
            <a:avLst/>
          </a:prstGeom>
        </p:spPr>
        <p:txBody>
          <a:bodyPr vert="horz" lIns="91440" tIns="45720" rIns="91440" bIns="45720" rtlCol="0" anchor="b">
            <a:normAutofit fontScale="85000" lnSpcReduction="20000"/>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b="1" u="sng" dirty="0">
                <a:solidFill>
                  <a:schemeClr val="tx1"/>
                </a:solidFill>
              </a:rPr>
              <a:t>OBJECTIVES</a:t>
            </a:r>
          </a:p>
          <a:p>
            <a:r>
              <a:rPr lang="en-US" b="1" dirty="0">
                <a:solidFill>
                  <a:schemeClr val="tx1"/>
                </a:solidFill>
              </a:rPr>
              <a:t> </a:t>
            </a:r>
            <a:endParaRPr lang="en-US" dirty="0">
              <a:solidFill>
                <a:schemeClr val="tx1"/>
              </a:solidFill>
            </a:endParaRPr>
          </a:p>
          <a:p>
            <a:r>
              <a:rPr lang="en-US" b="1" dirty="0">
                <a:solidFill>
                  <a:schemeClr val="tx1"/>
                </a:solidFill>
              </a:rPr>
              <a:t>DESIRED OUTCOME (Followership)</a:t>
            </a:r>
            <a:endParaRPr lang="en-US" dirty="0">
              <a:solidFill>
                <a:schemeClr val="tx1"/>
              </a:solidFill>
            </a:endParaRPr>
          </a:p>
          <a:p>
            <a:r>
              <a:rPr lang="en-US" sz="1800" i="1" dirty="0">
                <a:solidFill>
                  <a:schemeClr val="tx1"/>
                </a:solidFill>
              </a:rPr>
              <a:t>Cadets learn about Oprah Winfrey, the reasons for her success, and what her experience adds to the study of leadership.</a:t>
            </a:r>
          </a:p>
          <a:p>
            <a:r>
              <a:rPr lang="en-US" i="1" dirty="0">
                <a:solidFill>
                  <a:schemeClr val="tx1"/>
                </a:solidFill>
              </a:rPr>
              <a:t> </a:t>
            </a:r>
            <a:endParaRPr lang="en-US" dirty="0">
              <a:solidFill>
                <a:schemeClr val="tx1"/>
              </a:solidFill>
            </a:endParaRPr>
          </a:p>
          <a:p>
            <a:r>
              <a:rPr lang="en-US" u="sng" dirty="0">
                <a:solidFill>
                  <a:schemeClr val="tx1"/>
                </a:solidFill>
              </a:rPr>
              <a:t>Plan of Action</a:t>
            </a:r>
            <a:r>
              <a:rPr lang="en-US" dirty="0">
                <a:solidFill>
                  <a:schemeClr val="tx1"/>
                </a:solidFill>
              </a:rPr>
              <a:t>:</a:t>
            </a:r>
          </a:p>
          <a:p>
            <a:r>
              <a:rPr lang="en-US" i="1" dirty="0">
                <a:solidFill>
                  <a:schemeClr val="tx1"/>
                </a:solidFill>
              </a:rPr>
              <a:t> </a:t>
            </a:r>
            <a:endParaRPr lang="en-US" dirty="0">
              <a:solidFill>
                <a:schemeClr val="tx1"/>
              </a:solidFill>
            </a:endParaRP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A1. Identify the basic facts about Oprah Winfrey, and what she has accomplished.</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A2. Explain what leadership lessons we can learn from familiarity with Oprah Winfrey’s story.</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A3. Compare the leadership of Oprah Winfrey with your own leadership skills, styles, and dynamics.</a:t>
            </a:r>
          </a:p>
          <a:p>
            <a:pPr marL="400050" lvl="1">
              <a:lnSpc>
                <a:spcPct val="120000"/>
              </a:lnSpc>
              <a:spcBef>
                <a:spcPts val="0"/>
              </a:spcBef>
            </a:pPr>
            <a:endParaRPr lang="en-US" dirty="0">
              <a:solidFill>
                <a:schemeClr val="tx1"/>
              </a:solidFill>
            </a:endParaRPr>
          </a:p>
          <a:p>
            <a:r>
              <a:rPr lang="en-US" dirty="0">
                <a:solidFill>
                  <a:schemeClr val="tx1"/>
                </a:solidFill>
              </a:rPr>
              <a:t> </a:t>
            </a:r>
          </a:p>
          <a:p>
            <a:r>
              <a:rPr lang="en-US" dirty="0">
                <a:solidFill>
                  <a:schemeClr val="tx1"/>
                </a:solidFill>
              </a:rPr>
              <a:t> </a:t>
            </a:r>
            <a:r>
              <a:rPr lang="en-US" b="1" u="sng" dirty="0">
                <a:solidFill>
                  <a:schemeClr val="tx1"/>
                </a:solidFill>
              </a:rPr>
              <a:t>Essential Question</a:t>
            </a:r>
            <a:r>
              <a:rPr lang="en-US" dirty="0">
                <a:solidFill>
                  <a:schemeClr val="tx1"/>
                </a:solidFill>
              </a:rPr>
              <a:t>: </a:t>
            </a:r>
            <a:r>
              <a:rPr lang="en-US" dirty="0">
                <a:solidFill>
                  <a:schemeClr val="tx1"/>
                </a:solidFill>
                <a:highlight>
                  <a:srgbClr val="FFFF00"/>
                </a:highlight>
              </a:rPr>
              <a:t>What can we learn about our own leadership, how to build our traits and skills, based on the leadership of Oprah Winfrey?</a:t>
            </a:r>
            <a:endParaRPr lang="en-US" sz="4000" dirty="0">
              <a:solidFill>
                <a:schemeClr val="tx1"/>
              </a:solidFill>
              <a:highlight>
                <a:srgbClr val="FFFF00"/>
              </a:highlight>
            </a:endParaRPr>
          </a:p>
        </p:txBody>
      </p:sp>
    </p:spTree>
    <p:extLst>
      <p:ext uri="{BB962C8B-B14F-4D97-AF65-F5344CB8AC3E}">
        <p14:creationId xmlns:p14="http://schemas.microsoft.com/office/powerpoint/2010/main" val="4263670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457200"/>
            <a:ext cx="8153400" cy="1362075"/>
          </a:xfrm>
        </p:spPr>
        <p:txBody>
          <a:bodyPr>
            <a:normAutofit fontScale="90000"/>
          </a:bodyPr>
          <a:lstStyle/>
          <a:p>
            <a:r>
              <a:rPr lang="en-US" dirty="0"/>
              <a:t>Contemporary Leadership profiles Unit Objectives</a:t>
            </a:r>
            <a:br>
              <a:rPr lang="en-US" dirty="0"/>
            </a:br>
            <a:r>
              <a:rPr lang="en-US" dirty="0"/>
              <a:t> </a:t>
            </a:r>
          </a:p>
        </p:txBody>
      </p:sp>
      <p:sp>
        <p:nvSpPr>
          <p:cNvPr id="5" name="Text Placeholder 4"/>
          <p:cNvSpPr>
            <a:spLocks noGrp="1"/>
          </p:cNvSpPr>
          <p:nvPr>
            <p:ph type="body" idx="1"/>
          </p:nvPr>
        </p:nvSpPr>
        <p:spPr>
          <a:xfrm>
            <a:off x="266700" y="1981200"/>
            <a:ext cx="8610600" cy="3657600"/>
          </a:xfrm>
        </p:spPr>
        <p:txBody>
          <a:bodyPr numCol="1">
            <a:normAutofit/>
          </a:bodyPr>
          <a:lstStyle/>
          <a:p>
            <a:r>
              <a:rPr lang="en-US" i="1" dirty="0">
                <a:solidFill>
                  <a:schemeClr val="tx1"/>
                </a:solidFill>
              </a:rPr>
              <a:t>The desired outcome of this unit is for cadets to learn about successful contemporary leaders, the reasons for their success, and what their experience added to the study of leadership.</a:t>
            </a:r>
          </a:p>
          <a:p>
            <a:endParaRPr lang="en-US" i="1" dirty="0">
              <a:solidFill>
                <a:schemeClr val="tx1"/>
              </a:solidFill>
            </a:endParaRPr>
          </a:p>
          <a:p>
            <a:r>
              <a:rPr lang="en-US" sz="2800" b="1" u="sng" dirty="0">
                <a:solidFill>
                  <a:schemeClr val="tx1"/>
                </a:solidFill>
              </a:rPr>
              <a:t>Plan of Action</a:t>
            </a:r>
            <a:r>
              <a:rPr lang="en-US" sz="2800" dirty="0">
                <a:solidFill>
                  <a:schemeClr val="tx1"/>
                </a:solidFill>
              </a:rPr>
              <a:t>: </a:t>
            </a:r>
          </a:p>
          <a:p>
            <a:pPr marL="342900" marR="0" lvl="0" indent="-342900">
              <a:lnSpc>
                <a:spcPct val="115000"/>
              </a:lnSpc>
              <a:spcBef>
                <a:spcPts val="0"/>
              </a:spcBef>
              <a:spcAft>
                <a:spcPts val="0"/>
              </a:spcAft>
              <a:buFont typeface="+mj-lt"/>
              <a:buAutoNum type="arabicPeriod"/>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Identify contemporary leaders, the basics of who they are and what they have done.</a:t>
            </a:r>
          </a:p>
          <a:p>
            <a:pPr marL="342900" marR="0" lvl="0" indent="-342900">
              <a:lnSpc>
                <a:spcPct val="115000"/>
              </a:lnSpc>
              <a:spcBef>
                <a:spcPts val="0"/>
              </a:spcBef>
              <a:spcAft>
                <a:spcPts val="0"/>
              </a:spcAft>
              <a:buFont typeface="+mj-lt"/>
              <a:buAutoNum type="arabicPeriod"/>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Explain the leadership lessons we learn from each of the contemporary leaders.</a:t>
            </a:r>
          </a:p>
          <a:p>
            <a:pPr marL="342900" indent="-342900">
              <a:buFont typeface="+mj-lt"/>
              <a:buAutoNum type="arabicPeriod"/>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Compare the leadership of contemporary leaders to your own leadership skills, styles, and dynamics.</a:t>
            </a:r>
            <a:br>
              <a:rPr lang="en-US" i="1"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12073988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a:xfrm>
            <a:off x="1134687" y="274638"/>
            <a:ext cx="6858000" cy="1143000"/>
          </a:xfrm>
        </p:spPr>
        <p:txBody>
          <a:bodyPr anchor="ctr">
            <a:normAutofit/>
          </a:bodyPr>
          <a:lstStyle/>
          <a:p>
            <a:r>
              <a:rPr lang="en-US" dirty="0"/>
              <a:t>Oprah Winfrey</a:t>
            </a:r>
          </a:p>
        </p:txBody>
      </p:sp>
      <p:sp>
        <p:nvSpPr>
          <p:cNvPr id="11" name="Content Placeholder 2">
            <a:extLst>
              <a:ext uri="{FF2B5EF4-FFF2-40B4-BE49-F238E27FC236}">
                <a16:creationId xmlns:a16="http://schemas.microsoft.com/office/drawing/2014/main" id="{B56E66EA-92CF-4CB4-B27D-B5021E88280C}"/>
              </a:ext>
            </a:extLst>
          </p:cNvPr>
          <p:cNvSpPr>
            <a:spLocks noGrp="1"/>
          </p:cNvSpPr>
          <p:nvPr>
            <p:ph sz="half" idx="1"/>
          </p:nvPr>
        </p:nvSpPr>
        <p:spPr>
          <a:xfrm>
            <a:off x="228600" y="1600200"/>
            <a:ext cx="4267200" cy="4983162"/>
          </a:xfrm>
        </p:spPr>
        <p:txBody>
          <a:bodyPr>
            <a:normAutofit lnSpcReduction="10000"/>
          </a:bodyPr>
          <a:lstStyle/>
          <a:p>
            <a:pPr>
              <a:lnSpc>
                <a:spcPct val="90000"/>
              </a:lnSpc>
            </a:pPr>
            <a:r>
              <a:rPr lang="en-US" sz="2600" dirty="0"/>
              <a:t>1964-Present</a:t>
            </a:r>
          </a:p>
          <a:p>
            <a:pPr>
              <a:lnSpc>
                <a:spcPct val="90000"/>
              </a:lnSpc>
            </a:pPr>
            <a:r>
              <a:rPr lang="en-US" sz="2600" dirty="0"/>
              <a:t>Host of the Oprah Winfrey Show</a:t>
            </a:r>
          </a:p>
          <a:p>
            <a:pPr>
              <a:lnSpc>
                <a:spcPct val="90000"/>
              </a:lnSpc>
            </a:pPr>
            <a:r>
              <a:rPr lang="en-US" sz="2600" dirty="0"/>
              <a:t>COO of Oprah Winfrey Network (OWN)</a:t>
            </a:r>
          </a:p>
          <a:p>
            <a:pPr>
              <a:lnSpc>
                <a:spcPct val="90000"/>
              </a:lnSpc>
            </a:pPr>
            <a:r>
              <a:rPr lang="en-US" sz="2600" dirty="0"/>
              <a:t>Philanthropist</a:t>
            </a:r>
          </a:p>
          <a:p>
            <a:pPr>
              <a:lnSpc>
                <a:spcPct val="90000"/>
              </a:lnSpc>
            </a:pPr>
            <a:r>
              <a:rPr lang="en-US" sz="2600" dirty="0"/>
              <a:t>Passionate about causes</a:t>
            </a:r>
          </a:p>
          <a:p>
            <a:pPr lvl="1">
              <a:lnSpc>
                <a:spcPct val="90000"/>
              </a:lnSpc>
            </a:pPr>
            <a:r>
              <a:rPr lang="en-US" sz="2200" dirty="0"/>
              <a:t>Education</a:t>
            </a:r>
          </a:p>
          <a:p>
            <a:pPr lvl="1">
              <a:lnSpc>
                <a:spcPct val="90000"/>
              </a:lnSpc>
            </a:pPr>
            <a:r>
              <a:rPr lang="en-US" sz="2200" dirty="0"/>
              <a:t>African American issues</a:t>
            </a:r>
          </a:p>
          <a:p>
            <a:pPr>
              <a:lnSpc>
                <a:spcPct val="90000"/>
              </a:lnSpc>
            </a:pPr>
            <a:r>
              <a:rPr lang="en-US" sz="2600" dirty="0"/>
              <a:t>One of the most influential women in the world</a:t>
            </a:r>
          </a:p>
          <a:p>
            <a:pPr>
              <a:lnSpc>
                <a:spcPct val="90000"/>
              </a:lnSpc>
            </a:pPr>
            <a:r>
              <a:rPr lang="en-US" sz="2600" dirty="0"/>
              <a:t>Awarded the Presidential Medal of Freedom in 2013</a:t>
            </a:r>
          </a:p>
        </p:txBody>
      </p:sp>
      <p:pic>
        <p:nvPicPr>
          <p:cNvPr id="5" name="Picture 4">
            <a:extLst>
              <a:ext uri="{FF2B5EF4-FFF2-40B4-BE49-F238E27FC236}">
                <a16:creationId xmlns:a16="http://schemas.microsoft.com/office/drawing/2014/main" id="{E7DA3E89-7915-41F6-9AF9-308D7FDB4A7B}"/>
              </a:ext>
            </a:extLst>
          </p:cNvPr>
          <p:cNvPicPr/>
          <p:nvPr/>
        </p:nvPicPr>
        <p:blipFill rotWithShape="1">
          <a:blip r:embed="rId2" cstate="print">
            <a:extLst>
              <a:ext uri="{28A0092B-C50C-407E-A947-70E740481C1C}">
                <a14:useLocalDpi xmlns:a14="http://schemas.microsoft.com/office/drawing/2010/main" val="0"/>
              </a:ext>
            </a:extLst>
          </a:blip>
          <a:srcRect l="11330" r="29331" b="1"/>
          <a:stretch/>
        </p:blipFill>
        <p:spPr bwMode="auto">
          <a:xfrm>
            <a:off x="4648200" y="1600200"/>
            <a:ext cx="4038600" cy="4525963"/>
          </a:xfrm>
          <a:prstGeom prst="rect">
            <a:avLst/>
          </a:prstGeom>
          <a:noFill/>
          <a:ln>
            <a:noFill/>
          </a:ln>
        </p:spPr>
      </p:pic>
    </p:spTree>
    <p:extLst>
      <p:ext uri="{BB962C8B-B14F-4D97-AF65-F5344CB8AC3E}">
        <p14:creationId xmlns:p14="http://schemas.microsoft.com/office/powerpoint/2010/main" val="37587938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a:xfrm>
            <a:off x="990600" y="274638"/>
            <a:ext cx="7162800" cy="1143000"/>
          </a:xfrm>
        </p:spPr>
        <p:txBody>
          <a:bodyPr anchor="ctr">
            <a:normAutofit/>
          </a:bodyPr>
          <a:lstStyle/>
          <a:p>
            <a:r>
              <a:rPr lang="en-US" dirty="0"/>
              <a:t>Oprah Winfrey</a:t>
            </a:r>
          </a:p>
        </p:txBody>
      </p:sp>
      <p:pic>
        <p:nvPicPr>
          <p:cNvPr id="3" name="Online Media 2" title="Oprah Winfrey's Leadership Advice: &quot;Channel your own inner Jacindas&quot;">
            <a:hlinkClick r:id="" action="ppaction://media"/>
            <a:extLst>
              <a:ext uri="{FF2B5EF4-FFF2-40B4-BE49-F238E27FC236}">
                <a16:creationId xmlns:a16="http://schemas.microsoft.com/office/drawing/2014/main" id="{B73B3547-4510-465E-BA09-2D6422FFE8B8}"/>
              </a:ext>
            </a:extLst>
          </p:cNvPr>
          <p:cNvPicPr>
            <a:picLocks noRot="1" noChangeAspect="1"/>
          </p:cNvPicPr>
          <p:nvPr>
            <a:videoFile r:link="rId1"/>
          </p:nvPr>
        </p:nvPicPr>
        <p:blipFill>
          <a:blip r:embed="rId3"/>
          <a:stretch>
            <a:fillRect/>
          </a:stretch>
        </p:blipFill>
        <p:spPr>
          <a:xfrm>
            <a:off x="548922" y="1600200"/>
            <a:ext cx="8046156" cy="4525963"/>
          </a:xfrm>
          <a:prstGeom prst="rect">
            <a:avLst/>
          </a:prstGeom>
          <a:noFill/>
        </p:spPr>
      </p:pic>
    </p:spTree>
    <p:extLst>
      <p:ext uri="{BB962C8B-B14F-4D97-AF65-F5344CB8AC3E}">
        <p14:creationId xmlns:p14="http://schemas.microsoft.com/office/powerpoint/2010/main" val="78833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Leadership Lessons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600200"/>
            <a:ext cx="8229600" cy="4983162"/>
          </a:xfrm>
        </p:spPr>
        <p:txBody>
          <a:bodyPr>
            <a:normAutofit fontScale="92500" lnSpcReduction="10000"/>
          </a:bodyPr>
          <a:lstStyle/>
          <a:p>
            <a:r>
              <a:rPr lang="en-US" dirty="0"/>
              <a:t>Dream big</a:t>
            </a:r>
          </a:p>
          <a:p>
            <a:pPr lvl="1"/>
            <a:r>
              <a:rPr lang="en-US" dirty="0"/>
              <a:t>You’ll never reach your dream if you don’t have one – who knows how far you can go?!</a:t>
            </a:r>
          </a:p>
          <a:p>
            <a:r>
              <a:rPr lang="en-US" dirty="0"/>
              <a:t>Value people</a:t>
            </a:r>
          </a:p>
          <a:p>
            <a:pPr lvl="1"/>
            <a:r>
              <a:rPr lang="en-US" dirty="0"/>
              <a:t>Inspire them and reward them, and they will reward you with loyalty and support</a:t>
            </a:r>
          </a:p>
          <a:p>
            <a:pPr lvl="1"/>
            <a:r>
              <a:rPr lang="en-US" dirty="0"/>
              <a:t>People are the heart of what counts</a:t>
            </a:r>
          </a:p>
          <a:p>
            <a:r>
              <a:rPr lang="en-US" dirty="0"/>
              <a:t>Align your dreams with your values</a:t>
            </a:r>
          </a:p>
          <a:p>
            <a:pPr lvl="1"/>
            <a:r>
              <a:rPr lang="en-US" dirty="0"/>
              <a:t>Be your best self</a:t>
            </a:r>
          </a:p>
          <a:p>
            <a:pPr lvl="1"/>
            <a:r>
              <a:rPr lang="en-US" dirty="0"/>
              <a:t>If your dreams and values are aligned, you are able to be an authentic leader</a:t>
            </a:r>
          </a:p>
        </p:txBody>
      </p:sp>
    </p:spTree>
    <p:extLst>
      <p:ext uri="{BB962C8B-B14F-4D97-AF65-F5344CB8AC3E}">
        <p14:creationId xmlns:p14="http://schemas.microsoft.com/office/powerpoint/2010/main" val="27838080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Quotes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446614"/>
            <a:ext cx="8534400" cy="5258986"/>
          </a:xfrm>
        </p:spPr>
        <p:txBody>
          <a:bodyPr>
            <a:noAutofit/>
          </a:bodyPr>
          <a:lstStyle/>
          <a:p>
            <a:pPr marL="342900" marR="0" lvl="0" indent="-342900" fontAlgn="base">
              <a:lnSpc>
                <a:spcPct val="115000"/>
              </a:lnSpc>
              <a:spcBef>
                <a:spcPts val="0"/>
              </a:spcBef>
              <a:spcAft>
                <a:spcPts val="0"/>
              </a:spcAft>
              <a:buFont typeface="Symbol" panose="05050102010706020507" pitchFamily="18" charset="2"/>
              <a:buChar char=""/>
            </a:pPr>
            <a:r>
              <a:rPr lang="en-US" sz="1500" dirty="0">
                <a:solidFill>
                  <a:srgbClr val="000000"/>
                </a:solidFill>
                <a:effectLst/>
                <a:latin typeface="inherit"/>
                <a:ea typeface="Times New Roman" panose="02020603050405020304" pitchFamily="18" charset="0"/>
                <a:cs typeface="Arial" panose="020B0604020202020204" pitchFamily="34" charset="0"/>
              </a:rPr>
              <a:t>Do the one thing you think you cannot do. Fail at it. Try again. Do better the second time. The only people who never tumble are those who never mount the high wire. This is your moment. Own it.</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1500" dirty="0">
                <a:solidFill>
                  <a:srgbClr val="000000"/>
                </a:solidFill>
                <a:effectLst/>
                <a:latin typeface="inherit"/>
                <a:ea typeface="Times New Roman" panose="02020603050405020304" pitchFamily="18" charset="0"/>
                <a:cs typeface="Arial" panose="020B0604020202020204" pitchFamily="34" charset="0"/>
              </a:rPr>
              <a:t>Where there is no struggle, there is no strength.</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1500" dirty="0">
                <a:solidFill>
                  <a:srgbClr val="000000"/>
                </a:solidFill>
                <a:effectLst/>
                <a:latin typeface="inherit"/>
                <a:ea typeface="Times New Roman" panose="02020603050405020304" pitchFamily="18" charset="0"/>
                <a:cs typeface="Arial" panose="020B0604020202020204" pitchFamily="34" charset="0"/>
              </a:rPr>
              <a:t>Real integrity is doing the right thing, knowing that nobody’s going to know whether you did it or not.</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1500" dirty="0">
                <a:solidFill>
                  <a:srgbClr val="000000"/>
                </a:solidFill>
                <a:effectLst/>
                <a:latin typeface="inherit"/>
                <a:ea typeface="Times New Roman" panose="02020603050405020304" pitchFamily="18" charset="0"/>
                <a:cs typeface="Arial" panose="020B0604020202020204" pitchFamily="34" charset="0"/>
              </a:rPr>
              <a:t>Surround yourself with only people who are going to lift you higher.</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1500" dirty="0">
                <a:solidFill>
                  <a:srgbClr val="000000"/>
                </a:solidFill>
                <a:effectLst/>
                <a:latin typeface="inherit"/>
                <a:ea typeface="Times New Roman" panose="02020603050405020304" pitchFamily="18" charset="0"/>
                <a:cs typeface="Arial" panose="020B0604020202020204" pitchFamily="34" charset="0"/>
              </a:rPr>
              <a:t>Doing the best at this moment puts you in the best place for the next moment.</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1500" dirty="0">
                <a:solidFill>
                  <a:srgbClr val="000000"/>
                </a:solidFill>
                <a:effectLst/>
                <a:latin typeface="inherit"/>
                <a:ea typeface="Times New Roman" panose="02020603050405020304" pitchFamily="18" charset="0"/>
                <a:cs typeface="Arial" panose="020B0604020202020204" pitchFamily="34" charset="0"/>
              </a:rPr>
              <a:t>Passion is energy. Feel the power that comes from focusing on what excites you.</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1500" dirty="0">
                <a:solidFill>
                  <a:srgbClr val="000000"/>
                </a:solidFill>
                <a:effectLst/>
                <a:latin typeface="inherit"/>
                <a:ea typeface="Times New Roman" panose="02020603050405020304" pitchFamily="18" charset="0"/>
                <a:cs typeface="Arial" panose="020B0604020202020204" pitchFamily="34" charset="0"/>
              </a:rPr>
              <a:t>What I know is, is that if you do work that you love, and the work fulfills you, the rest will come.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1500" dirty="0">
                <a:solidFill>
                  <a:srgbClr val="000000"/>
                </a:solidFill>
                <a:effectLst/>
                <a:latin typeface="inherit"/>
                <a:ea typeface="Times New Roman" panose="02020603050405020304" pitchFamily="18" charset="0"/>
                <a:cs typeface="Arial" panose="020B0604020202020204" pitchFamily="34" charset="0"/>
              </a:rPr>
              <a:t>Understand that the right to choose your own path is a sacred privilege. Use it. Dwell in possibility.</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1500" dirty="0">
                <a:solidFill>
                  <a:srgbClr val="000000"/>
                </a:solidFill>
                <a:effectLst/>
                <a:latin typeface="inherit"/>
                <a:ea typeface="Times New Roman" panose="02020603050405020304" pitchFamily="18" charset="0"/>
                <a:cs typeface="Arial" panose="020B0604020202020204" pitchFamily="34" charset="0"/>
              </a:rPr>
              <a:t>You know you are on the road to success if you would do your job and not be paid for it.</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1500" dirty="0">
                <a:solidFill>
                  <a:srgbClr val="000000"/>
                </a:solidFill>
                <a:effectLst/>
                <a:latin typeface="inherit"/>
                <a:ea typeface="Times New Roman" panose="02020603050405020304" pitchFamily="18" charset="0"/>
                <a:cs typeface="Arial" panose="020B0604020202020204" pitchFamily="34" charset="0"/>
              </a:rPr>
              <a:t>The big secret in life is that there is no big secret. Whatever your goal, you can get there if you’re willing to work.</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1500" dirty="0">
                <a:solidFill>
                  <a:srgbClr val="000000"/>
                </a:solidFill>
                <a:effectLst/>
                <a:latin typeface="inherit"/>
                <a:ea typeface="Times New Roman" panose="02020603050405020304" pitchFamily="18" charset="0"/>
                <a:cs typeface="Arial" panose="020B0604020202020204" pitchFamily="34" charset="0"/>
              </a:rPr>
              <a:t>The greatest discovery of all time is that a person can change his future by merely changing his attitude.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1500" dirty="0">
                <a:solidFill>
                  <a:srgbClr val="000000"/>
                </a:solidFill>
                <a:effectLst/>
                <a:latin typeface="inherit"/>
                <a:ea typeface="Times New Roman" panose="02020603050405020304" pitchFamily="18" charset="0"/>
                <a:cs typeface="Arial" panose="020B0604020202020204" pitchFamily="34" charset="0"/>
              </a:rPr>
              <a:t>Books were my pass to personal freedom. I learned to read at age three, and soon discovered there was a whole world to conquer that went beyond our farm in Mississippi.</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1500" dirty="0">
                <a:solidFill>
                  <a:srgbClr val="000000"/>
                </a:solidFill>
                <a:effectLst/>
                <a:latin typeface="inherit"/>
                <a:ea typeface="Times New Roman" panose="02020603050405020304" pitchFamily="18" charset="0"/>
                <a:cs typeface="Arial" panose="020B0604020202020204" pitchFamily="34" charset="0"/>
              </a:rPr>
              <a:t>You get in life what you have the courage to ask for.</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1500" dirty="0">
                <a:solidFill>
                  <a:srgbClr val="000000"/>
                </a:solidFill>
                <a:effectLst/>
                <a:latin typeface="inherit"/>
                <a:ea typeface="Times New Roman" panose="02020603050405020304" pitchFamily="18" charset="0"/>
                <a:cs typeface="Arial" panose="020B0604020202020204" pitchFamily="34" charset="0"/>
              </a:rPr>
              <a:t>Challenges are gifts that force us to search for a new center of gravity. Don’t fight them. Just find a new way to stand.</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1500" dirty="0">
                <a:solidFill>
                  <a:srgbClr val="000000"/>
                </a:solidFill>
                <a:effectLst/>
                <a:latin typeface="inherit"/>
                <a:ea typeface="Times New Roman" panose="02020603050405020304" pitchFamily="18" charset="0"/>
                <a:cs typeface="Arial" panose="020B0604020202020204" pitchFamily="34" charset="0"/>
              </a:rPr>
              <a:t>Create the highest, grandest vision possible for your life because you become what you believe.</a:t>
            </a:r>
            <a:br>
              <a:rPr lang="en-US" sz="1500" dirty="0">
                <a:solidFill>
                  <a:srgbClr val="000000"/>
                </a:solidFill>
              </a:rPr>
            </a:br>
            <a:endParaRPr lang="en-US" sz="1500" dirty="0">
              <a:solidFill>
                <a:srgbClr val="000000"/>
              </a:solidFill>
            </a:endParaRPr>
          </a:p>
        </p:txBody>
      </p:sp>
    </p:spTree>
    <p:extLst>
      <p:ext uri="{BB962C8B-B14F-4D97-AF65-F5344CB8AC3E}">
        <p14:creationId xmlns:p14="http://schemas.microsoft.com/office/powerpoint/2010/main" val="37449841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Check on Learning . . .</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905000"/>
            <a:ext cx="8229600" cy="4525963"/>
          </a:xfrm>
        </p:spPr>
        <p:txBody>
          <a:bodyPr/>
          <a:lstStyle/>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Oprah Winfrey accomplish?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leadership lessons can we take away?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traits did she exhibit?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do you admire about her?</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 there anything about Oprah that you dislike and don’t want to emulate?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you learn that you can use to improve your own leadership?</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8441625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312737"/>
            <a:ext cx="7772400" cy="838200"/>
          </a:xfrm>
        </p:spPr>
        <p:txBody>
          <a:bodyPr>
            <a:normAutofit/>
          </a:bodyPr>
          <a:lstStyle/>
          <a:p>
            <a:r>
              <a:rPr lang="en-US" dirty="0"/>
              <a:t>Indira Nooyi</a:t>
            </a:r>
          </a:p>
        </p:txBody>
      </p:sp>
      <p:sp>
        <p:nvSpPr>
          <p:cNvPr id="6" name="Content Placeholder 3">
            <a:extLst>
              <a:ext uri="{FF2B5EF4-FFF2-40B4-BE49-F238E27FC236}">
                <a16:creationId xmlns:a16="http://schemas.microsoft.com/office/drawing/2014/main" id="{F77968FF-64EA-435B-AC00-0D0D59569009}"/>
              </a:ext>
            </a:extLst>
          </p:cNvPr>
          <p:cNvSpPr txBox="1">
            <a:spLocks/>
          </p:cNvSpPr>
          <p:nvPr/>
        </p:nvSpPr>
        <p:spPr>
          <a:xfrm>
            <a:off x="838200" y="1600200"/>
            <a:ext cx="7772400" cy="4525963"/>
          </a:xfrm>
          <a:prstGeom prst="rect">
            <a:avLst/>
          </a:prstGeom>
        </p:spPr>
        <p:txBody>
          <a:bodyPr vert="horz" lIns="91440" tIns="45720" rIns="91440" bIns="45720" rtlCol="0" anchor="b">
            <a:normAutofit fontScale="85000" lnSpcReduction="20000"/>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b="1" u="sng" dirty="0">
                <a:solidFill>
                  <a:schemeClr val="tx1"/>
                </a:solidFill>
              </a:rPr>
              <a:t>OBJECTIVES</a:t>
            </a:r>
          </a:p>
          <a:p>
            <a:r>
              <a:rPr lang="en-US" b="1" dirty="0">
                <a:solidFill>
                  <a:schemeClr val="tx1"/>
                </a:solidFill>
              </a:rPr>
              <a:t> </a:t>
            </a:r>
            <a:endParaRPr lang="en-US" dirty="0">
              <a:solidFill>
                <a:schemeClr val="tx1"/>
              </a:solidFill>
            </a:endParaRPr>
          </a:p>
          <a:p>
            <a:r>
              <a:rPr lang="en-US" b="1" dirty="0">
                <a:solidFill>
                  <a:schemeClr val="tx1"/>
                </a:solidFill>
              </a:rPr>
              <a:t>DESIRED OUTCOME (Followership)</a:t>
            </a:r>
            <a:endParaRPr lang="en-US" dirty="0">
              <a:solidFill>
                <a:schemeClr val="tx1"/>
              </a:solidFill>
            </a:endParaRPr>
          </a:p>
          <a:p>
            <a:r>
              <a:rPr lang="en-US" sz="1800" i="1" dirty="0">
                <a:solidFill>
                  <a:schemeClr val="tx1"/>
                </a:solidFill>
              </a:rPr>
              <a:t>Cadets learn about Indra Nooyi, the reasons for her success, and what her experience adds to the study of leadership.</a:t>
            </a:r>
          </a:p>
          <a:p>
            <a:r>
              <a:rPr lang="en-US" i="1" dirty="0">
                <a:solidFill>
                  <a:schemeClr val="tx1"/>
                </a:solidFill>
              </a:rPr>
              <a:t> </a:t>
            </a:r>
            <a:endParaRPr lang="en-US" dirty="0">
              <a:solidFill>
                <a:schemeClr val="tx1"/>
              </a:solidFill>
            </a:endParaRPr>
          </a:p>
          <a:p>
            <a:r>
              <a:rPr lang="en-US" u="sng" dirty="0">
                <a:solidFill>
                  <a:schemeClr val="tx1"/>
                </a:solidFill>
              </a:rPr>
              <a:t>Plan of Action</a:t>
            </a:r>
            <a:r>
              <a:rPr lang="en-US" dirty="0">
                <a:solidFill>
                  <a:schemeClr val="tx1"/>
                </a:solidFill>
              </a:rPr>
              <a:t>:</a:t>
            </a:r>
          </a:p>
          <a:p>
            <a:r>
              <a:rPr lang="en-US" i="1" dirty="0">
                <a:solidFill>
                  <a:schemeClr val="tx1"/>
                </a:solidFill>
              </a:rPr>
              <a:t> </a:t>
            </a:r>
            <a:endParaRPr lang="en-US" dirty="0">
              <a:solidFill>
                <a:schemeClr val="tx1"/>
              </a:solidFill>
            </a:endParaRP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A1. Identify the basic facts about Indra Nooyi, and what she has accomplished.</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A2. Explain what leadership lessons we can learn from familiarity with Indra Nooyi’s story.</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A3. Compare the leadership of Indra Nooyi with your own leadership skills, styles, and dynamics.</a:t>
            </a:r>
          </a:p>
          <a:p>
            <a:pPr marL="400050" lvl="1">
              <a:lnSpc>
                <a:spcPct val="120000"/>
              </a:lnSpc>
              <a:spcBef>
                <a:spcPts val="0"/>
              </a:spcBef>
            </a:pPr>
            <a:endParaRPr lang="en-US" dirty="0">
              <a:solidFill>
                <a:schemeClr val="tx1"/>
              </a:solidFill>
            </a:endParaRPr>
          </a:p>
          <a:p>
            <a:r>
              <a:rPr lang="en-US" dirty="0">
                <a:solidFill>
                  <a:schemeClr val="tx1"/>
                </a:solidFill>
              </a:rPr>
              <a:t> </a:t>
            </a:r>
          </a:p>
          <a:p>
            <a:r>
              <a:rPr lang="en-US" dirty="0">
                <a:solidFill>
                  <a:schemeClr val="tx1"/>
                </a:solidFill>
              </a:rPr>
              <a:t> </a:t>
            </a:r>
            <a:r>
              <a:rPr lang="en-US" b="1" u="sng" dirty="0">
                <a:solidFill>
                  <a:schemeClr val="tx1"/>
                </a:solidFill>
              </a:rPr>
              <a:t>Essential Question</a:t>
            </a:r>
            <a:r>
              <a:rPr lang="en-US" dirty="0">
                <a:solidFill>
                  <a:schemeClr val="tx1"/>
                </a:solidFill>
              </a:rPr>
              <a:t>: </a:t>
            </a:r>
            <a:r>
              <a:rPr lang="en-US" dirty="0">
                <a:solidFill>
                  <a:schemeClr val="tx1"/>
                </a:solidFill>
                <a:highlight>
                  <a:srgbClr val="FFFF00"/>
                </a:highlight>
              </a:rPr>
              <a:t>What can we learn about our own leadership, how to build our traits and skills, based on the leadership of Indra Nooyi?</a:t>
            </a:r>
            <a:endParaRPr lang="en-US" sz="4000" dirty="0">
              <a:solidFill>
                <a:schemeClr val="tx1"/>
              </a:solidFill>
              <a:highlight>
                <a:srgbClr val="FFFF00"/>
              </a:highlight>
            </a:endParaRPr>
          </a:p>
        </p:txBody>
      </p:sp>
    </p:spTree>
    <p:extLst>
      <p:ext uri="{BB962C8B-B14F-4D97-AF65-F5344CB8AC3E}">
        <p14:creationId xmlns:p14="http://schemas.microsoft.com/office/powerpoint/2010/main" val="15617915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44853FA-BCE8-4705-92BE-44A5FE34909E}"/>
              </a:ext>
            </a:extLst>
          </p:cNvPr>
          <p:cNvSpPr>
            <a:spLocks noGrp="1"/>
          </p:cNvSpPr>
          <p:nvPr>
            <p:ph type="title"/>
          </p:nvPr>
        </p:nvSpPr>
        <p:spPr>
          <a:xfrm>
            <a:off x="1134687" y="274638"/>
            <a:ext cx="6858000" cy="1143000"/>
          </a:xfrm>
        </p:spPr>
        <p:txBody>
          <a:bodyPr anchor="ctr">
            <a:normAutofit/>
          </a:bodyPr>
          <a:lstStyle/>
          <a:p>
            <a:r>
              <a:rPr lang="en-US" dirty="0"/>
              <a:t>Indra Nooyi</a:t>
            </a:r>
          </a:p>
        </p:txBody>
      </p:sp>
      <p:pic>
        <p:nvPicPr>
          <p:cNvPr id="5" name="Picture 4" descr="Indira Nooyi Leadership Profile">
            <a:extLst>
              <a:ext uri="{FF2B5EF4-FFF2-40B4-BE49-F238E27FC236}">
                <a16:creationId xmlns:a16="http://schemas.microsoft.com/office/drawing/2014/main" id="{DC5FF15C-5A4E-4FD1-B4E3-C6B84FBBA401}"/>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304800" y="1828800"/>
            <a:ext cx="3922501" cy="4525963"/>
          </a:xfrm>
          <a:prstGeom prst="rect">
            <a:avLst/>
          </a:prstGeom>
          <a:noFill/>
          <a:ln>
            <a:noFill/>
          </a:ln>
        </p:spPr>
      </p:pic>
      <p:sp>
        <p:nvSpPr>
          <p:cNvPr id="13" name="Content Placeholder 3">
            <a:extLst>
              <a:ext uri="{FF2B5EF4-FFF2-40B4-BE49-F238E27FC236}">
                <a16:creationId xmlns:a16="http://schemas.microsoft.com/office/drawing/2014/main" id="{A8A3E9A9-9B66-4761-9DD6-28D3F6420384}"/>
              </a:ext>
            </a:extLst>
          </p:cNvPr>
          <p:cNvSpPr>
            <a:spLocks noGrp="1"/>
          </p:cNvSpPr>
          <p:nvPr>
            <p:ph sz="half" idx="2"/>
          </p:nvPr>
        </p:nvSpPr>
        <p:spPr>
          <a:xfrm>
            <a:off x="4343400" y="1874837"/>
            <a:ext cx="4343400" cy="4525963"/>
          </a:xfrm>
        </p:spPr>
        <p:txBody>
          <a:bodyPr>
            <a:normAutofit lnSpcReduction="10000"/>
          </a:bodyPr>
          <a:lstStyle/>
          <a:p>
            <a:pPr>
              <a:lnSpc>
                <a:spcPct val="90000"/>
              </a:lnSpc>
            </a:pPr>
            <a:r>
              <a:rPr lang="en-US" sz="2400" dirty="0"/>
              <a:t>1955-Present</a:t>
            </a:r>
          </a:p>
          <a:p>
            <a:pPr>
              <a:lnSpc>
                <a:spcPct val="90000"/>
              </a:lnSpc>
            </a:pPr>
            <a:r>
              <a:rPr lang="en-US" sz="2400" dirty="0"/>
              <a:t>Born in India</a:t>
            </a:r>
          </a:p>
          <a:p>
            <a:pPr>
              <a:lnSpc>
                <a:spcPct val="90000"/>
              </a:lnSpc>
            </a:pPr>
            <a:r>
              <a:rPr lang="en-US" sz="2400" dirty="0"/>
              <a:t>Graduated from Yale School of Management</a:t>
            </a:r>
          </a:p>
          <a:p>
            <a:pPr>
              <a:lnSpc>
                <a:spcPct val="90000"/>
              </a:lnSpc>
            </a:pPr>
            <a:r>
              <a:rPr lang="en-US" sz="2400" dirty="0"/>
              <a:t>First female CEO of PepsiCo</a:t>
            </a:r>
          </a:p>
          <a:p>
            <a:pPr>
              <a:lnSpc>
                <a:spcPct val="90000"/>
              </a:lnSpc>
            </a:pPr>
            <a:r>
              <a:rPr lang="en-US" sz="2400" dirty="0"/>
              <a:t>Innovator</a:t>
            </a:r>
          </a:p>
          <a:p>
            <a:pPr>
              <a:lnSpc>
                <a:spcPct val="90000"/>
              </a:lnSpc>
            </a:pPr>
            <a:r>
              <a:rPr lang="en-US" sz="2400" dirty="0"/>
              <a:t>PepsiCo CEO for 12 years (avg tenure is 5 years)</a:t>
            </a:r>
          </a:p>
          <a:p>
            <a:pPr>
              <a:lnSpc>
                <a:spcPct val="90000"/>
              </a:lnSpc>
            </a:pPr>
            <a:r>
              <a:rPr lang="en-US" sz="2400" dirty="0"/>
              <a:t>During her tenure at PepsiCo, company sales grew 80%</a:t>
            </a:r>
          </a:p>
          <a:p>
            <a:pPr>
              <a:lnSpc>
                <a:spcPct val="90000"/>
              </a:lnSpc>
            </a:pPr>
            <a:r>
              <a:rPr lang="en-US" sz="2400" dirty="0"/>
              <a:t>On Board of Directors of Amazon</a:t>
            </a:r>
          </a:p>
        </p:txBody>
      </p:sp>
    </p:spTree>
    <p:extLst>
      <p:ext uri="{BB962C8B-B14F-4D97-AF65-F5344CB8AC3E}">
        <p14:creationId xmlns:p14="http://schemas.microsoft.com/office/powerpoint/2010/main" val="4501420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a:xfrm>
            <a:off x="990600" y="274638"/>
            <a:ext cx="7162800" cy="1143000"/>
          </a:xfrm>
        </p:spPr>
        <p:txBody>
          <a:bodyPr anchor="ctr">
            <a:normAutofit/>
          </a:bodyPr>
          <a:lstStyle/>
          <a:p>
            <a:r>
              <a:rPr lang="en-US" dirty="0"/>
              <a:t>Indra Nooyi</a:t>
            </a:r>
          </a:p>
        </p:txBody>
      </p:sp>
      <p:pic>
        <p:nvPicPr>
          <p:cNvPr id="3" name="Online Media 2" title="Don't miss 2 min speech by Indra nooyi ceo of pepsico  -Inspirational speech">
            <a:hlinkClick r:id="" action="ppaction://media"/>
            <a:extLst>
              <a:ext uri="{FF2B5EF4-FFF2-40B4-BE49-F238E27FC236}">
                <a16:creationId xmlns:a16="http://schemas.microsoft.com/office/drawing/2014/main" id="{69BCECCF-8CFB-436A-87F7-84F2FF5AC6B3}"/>
              </a:ext>
            </a:extLst>
          </p:cNvPr>
          <p:cNvPicPr>
            <a:picLocks noRot="1" noChangeAspect="1"/>
          </p:cNvPicPr>
          <p:nvPr>
            <a:videoFile r:link="rId1"/>
          </p:nvPr>
        </p:nvPicPr>
        <p:blipFill>
          <a:blip r:embed="rId3"/>
          <a:stretch>
            <a:fillRect/>
          </a:stretch>
        </p:blipFill>
        <p:spPr>
          <a:xfrm>
            <a:off x="1554691" y="1600200"/>
            <a:ext cx="6034617" cy="4525963"/>
          </a:xfrm>
          <a:prstGeom prst="rect">
            <a:avLst/>
          </a:prstGeom>
          <a:noFill/>
        </p:spPr>
      </p:pic>
    </p:spTree>
    <p:extLst>
      <p:ext uri="{BB962C8B-B14F-4D97-AF65-F5344CB8AC3E}">
        <p14:creationId xmlns:p14="http://schemas.microsoft.com/office/powerpoint/2010/main" val="173039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a:xfrm>
            <a:off x="990600" y="274638"/>
            <a:ext cx="7162800" cy="1143000"/>
          </a:xfrm>
        </p:spPr>
        <p:txBody>
          <a:bodyPr anchor="ctr">
            <a:normAutofit/>
          </a:bodyPr>
          <a:lstStyle/>
          <a:p>
            <a:r>
              <a:rPr lang="en-US" dirty="0"/>
              <a:t>Indra Nooyi</a:t>
            </a:r>
          </a:p>
        </p:txBody>
      </p:sp>
      <p:pic>
        <p:nvPicPr>
          <p:cNvPr id="2" name="Online Media 1" title="Former PepsiCo CEO Indra Nooyi's Lessons In Leadership | Exclusive Interview | CNBC TV18">
            <a:hlinkClick r:id="" action="ppaction://media"/>
            <a:extLst>
              <a:ext uri="{FF2B5EF4-FFF2-40B4-BE49-F238E27FC236}">
                <a16:creationId xmlns:a16="http://schemas.microsoft.com/office/drawing/2014/main" id="{7D25DA65-A81C-40D4-8685-938C22CFC446}"/>
              </a:ext>
            </a:extLst>
          </p:cNvPr>
          <p:cNvPicPr>
            <a:picLocks noRot="1" noChangeAspect="1"/>
          </p:cNvPicPr>
          <p:nvPr>
            <a:videoFile r:link="rId1"/>
          </p:nvPr>
        </p:nvPicPr>
        <p:blipFill>
          <a:blip r:embed="rId3"/>
          <a:stretch>
            <a:fillRect/>
          </a:stretch>
        </p:blipFill>
        <p:spPr>
          <a:xfrm>
            <a:off x="548922" y="1600200"/>
            <a:ext cx="8046156" cy="4525963"/>
          </a:xfrm>
          <a:prstGeom prst="rect">
            <a:avLst/>
          </a:prstGeom>
          <a:noFill/>
        </p:spPr>
      </p:pic>
    </p:spTree>
    <p:extLst>
      <p:ext uri="{BB962C8B-B14F-4D97-AF65-F5344CB8AC3E}">
        <p14:creationId xmlns:p14="http://schemas.microsoft.com/office/powerpoint/2010/main" val="2319164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Leadership Lessons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600200"/>
            <a:ext cx="8229600" cy="4983162"/>
          </a:xfrm>
        </p:spPr>
        <p:txBody>
          <a:bodyPr>
            <a:normAutofit lnSpcReduction="10000"/>
          </a:bodyPr>
          <a:lstStyle/>
          <a:p>
            <a:r>
              <a:rPr lang="en-US" dirty="0"/>
              <a:t>Communications is key</a:t>
            </a:r>
          </a:p>
          <a:p>
            <a:pPr lvl="1"/>
            <a:r>
              <a:rPr lang="en-US" dirty="0"/>
              <a:t>Critical for influencing others, articulating what’s needed to achieve goals</a:t>
            </a:r>
          </a:p>
          <a:p>
            <a:r>
              <a:rPr lang="en-US" dirty="0"/>
              <a:t>Set a standard for excellence</a:t>
            </a:r>
          </a:p>
          <a:p>
            <a:pPr lvl="1"/>
            <a:r>
              <a:rPr lang="en-US" dirty="0"/>
              <a:t>Perfection &amp; Attention to Detail</a:t>
            </a:r>
          </a:p>
          <a:p>
            <a:pPr lvl="1"/>
            <a:r>
              <a:rPr lang="en-US" dirty="0"/>
              <a:t>Tough boss with exacting standards</a:t>
            </a:r>
          </a:p>
          <a:p>
            <a:pPr lvl="1"/>
            <a:r>
              <a:rPr lang="en-US" dirty="0"/>
              <a:t>It’s not just the big picture – small things are important too</a:t>
            </a:r>
          </a:p>
          <a:p>
            <a:r>
              <a:rPr lang="en-US" dirty="0"/>
              <a:t>Stay abreast of trends</a:t>
            </a:r>
          </a:p>
          <a:p>
            <a:pPr lvl="1"/>
            <a:r>
              <a:rPr lang="en-US" dirty="0"/>
              <a:t>Change with the times</a:t>
            </a:r>
          </a:p>
        </p:txBody>
      </p:sp>
    </p:spTree>
    <p:extLst>
      <p:ext uri="{BB962C8B-B14F-4D97-AF65-F5344CB8AC3E}">
        <p14:creationId xmlns:p14="http://schemas.microsoft.com/office/powerpoint/2010/main" val="4192875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312737"/>
            <a:ext cx="7772400" cy="838200"/>
          </a:xfrm>
        </p:spPr>
        <p:txBody>
          <a:bodyPr>
            <a:normAutofit/>
          </a:bodyPr>
          <a:lstStyle/>
          <a:p>
            <a:r>
              <a:rPr lang="en-US" dirty="0"/>
              <a:t>Barack </a:t>
            </a:r>
            <a:r>
              <a:rPr lang="en-US" dirty="0" err="1"/>
              <a:t>obama</a:t>
            </a:r>
            <a:endParaRPr lang="en-US" dirty="0"/>
          </a:p>
        </p:txBody>
      </p:sp>
      <p:sp>
        <p:nvSpPr>
          <p:cNvPr id="6" name="Content Placeholder 3">
            <a:extLst>
              <a:ext uri="{FF2B5EF4-FFF2-40B4-BE49-F238E27FC236}">
                <a16:creationId xmlns:a16="http://schemas.microsoft.com/office/drawing/2014/main" id="{F77968FF-64EA-435B-AC00-0D0D59569009}"/>
              </a:ext>
            </a:extLst>
          </p:cNvPr>
          <p:cNvSpPr txBox="1">
            <a:spLocks/>
          </p:cNvSpPr>
          <p:nvPr/>
        </p:nvSpPr>
        <p:spPr>
          <a:xfrm>
            <a:off x="838200" y="1600200"/>
            <a:ext cx="7772400" cy="4525963"/>
          </a:xfrm>
          <a:prstGeom prst="rect">
            <a:avLst/>
          </a:prstGeom>
        </p:spPr>
        <p:txBody>
          <a:bodyPr vert="horz" lIns="91440" tIns="45720" rIns="91440" bIns="45720" rtlCol="0" anchor="b">
            <a:normAutofit fontScale="85000" lnSpcReduction="20000"/>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b="1" u="sng" dirty="0">
                <a:solidFill>
                  <a:schemeClr val="tx1"/>
                </a:solidFill>
              </a:rPr>
              <a:t>OBJECTIVES</a:t>
            </a:r>
          </a:p>
          <a:p>
            <a:r>
              <a:rPr lang="en-US" b="1" dirty="0">
                <a:solidFill>
                  <a:schemeClr val="tx1"/>
                </a:solidFill>
              </a:rPr>
              <a:t> </a:t>
            </a:r>
            <a:endParaRPr lang="en-US" dirty="0">
              <a:solidFill>
                <a:schemeClr val="tx1"/>
              </a:solidFill>
            </a:endParaRPr>
          </a:p>
          <a:p>
            <a:r>
              <a:rPr lang="en-US" b="1" dirty="0">
                <a:solidFill>
                  <a:schemeClr val="tx1"/>
                </a:solidFill>
              </a:rPr>
              <a:t>DESIRED OUTCOME (Followership)</a:t>
            </a:r>
            <a:endParaRPr lang="en-US" dirty="0">
              <a:solidFill>
                <a:schemeClr val="tx1"/>
              </a:solidFill>
            </a:endParaRPr>
          </a:p>
          <a:p>
            <a:r>
              <a:rPr lang="en-US" sz="1800" i="1" dirty="0">
                <a:solidFill>
                  <a:schemeClr val="tx1"/>
                </a:solidFill>
              </a:rPr>
              <a:t>Cadets learn about Barack Obama, the reasons for his success, and what his experience adds to the study of leadership.</a:t>
            </a:r>
          </a:p>
          <a:p>
            <a:r>
              <a:rPr lang="en-US" i="1" dirty="0">
                <a:solidFill>
                  <a:schemeClr val="tx1"/>
                </a:solidFill>
              </a:rPr>
              <a:t> </a:t>
            </a:r>
            <a:endParaRPr lang="en-US" dirty="0">
              <a:solidFill>
                <a:schemeClr val="tx1"/>
              </a:solidFill>
            </a:endParaRPr>
          </a:p>
          <a:p>
            <a:r>
              <a:rPr lang="en-US" u="sng" dirty="0">
                <a:solidFill>
                  <a:schemeClr val="tx1"/>
                </a:solidFill>
              </a:rPr>
              <a:t>Plan of Action</a:t>
            </a:r>
            <a:r>
              <a:rPr lang="en-US" dirty="0">
                <a:solidFill>
                  <a:schemeClr val="tx1"/>
                </a:solidFill>
              </a:rPr>
              <a:t>:</a:t>
            </a:r>
          </a:p>
          <a:p>
            <a:r>
              <a:rPr lang="en-US" i="1" dirty="0">
                <a:solidFill>
                  <a:schemeClr val="tx1"/>
                </a:solidFill>
              </a:rPr>
              <a:t> </a:t>
            </a:r>
            <a:endParaRPr lang="en-US" dirty="0">
              <a:solidFill>
                <a:schemeClr val="tx1"/>
              </a:solidFill>
            </a:endParaRP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A1. Identify the basic facts about Barack Obama, and what he has accomplished.</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A2. Explain what leadership lessons we can learn from familiarity with Barack Obama’s story.</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A3. Compare the leadership of Barack Obama with your own leadership skills, styles, and dynamics.</a:t>
            </a:r>
          </a:p>
          <a:p>
            <a:pPr marL="400050" lvl="1">
              <a:lnSpc>
                <a:spcPct val="120000"/>
              </a:lnSpc>
              <a:spcBef>
                <a:spcPts val="0"/>
              </a:spcBef>
            </a:pPr>
            <a:endParaRPr lang="en-US" dirty="0">
              <a:solidFill>
                <a:schemeClr val="tx1"/>
              </a:solidFill>
            </a:endParaRPr>
          </a:p>
          <a:p>
            <a:r>
              <a:rPr lang="en-US" dirty="0">
                <a:solidFill>
                  <a:schemeClr val="tx1"/>
                </a:solidFill>
              </a:rPr>
              <a:t> </a:t>
            </a:r>
          </a:p>
          <a:p>
            <a:r>
              <a:rPr lang="en-US" dirty="0">
                <a:solidFill>
                  <a:schemeClr val="tx1"/>
                </a:solidFill>
              </a:rPr>
              <a:t> </a:t>
            </a:r>
            <a:r>
              <a:rPr lang="en-US" b="1" u="sng" dirty="0">
                <a:solidFill>
                  <a:schemeClr val="tx1"/>
                </a:solidFill>
              </a:rPr>
              <a:t>Essential Question</a:t>
            </a:r>
            <a:r>
              <a:rPr lang="en-US" dirty="0">
                <a:solidFill>
                  <a:schemeClr val="tx1"/>
                </a:solidFill>
              </a:rPr>
              <a:t>: </a:t>
            </a:r>
            <a:r>
              <a:rPr lang="en-US" dirty="0">
                <a:solidFill>
                  <a:schemeClr val="tx1"/>
                </a:solidFill>
                <a:highlight>
                  <a:srgbClr val="FFFF00"/>
                </a:highlight>
              </a:rPr>
              <a:t>What can we learn about our own leadership, how to build our traits and skills, based on the leadership of Barack Obama?</a:t>
            </a:r>
            <a:endParaRPr lang="en-US" sz="4000" dirty="0">
              <a:solidFill>
                <a:schemeClr val="tx1"/>
              </a:solidFill>
              <a:highlight>
                <a:srgbClr val="FFFF00"/>
              </a:highlight>
            </a:endParaRPr>
          </a:p>
        </p:txBody>
      </p:sp>
    </p:spTree>
    <p:extLst>
      <p:ext uri="{BB962C8B-B14F-4D97-AF65-F5344CB8AC3E}">
        <p14:creationId xmlns:p14="http://schemas.microsoft.com/office/powerpoint/2010/main" val="371558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Quotes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600200"/>
            <a:ext cx="8534400" cy="5105400"/>
          </a:xfrm>
        </p:spPr>
        <p:txBody>
          <a:bodyPr>
            <a:normAutofit/>
          </a:bodyPr>
          <a:lstStyle/>
          <a:p>
            <a:pPr marL="342900" marR="0" lvl="0" indent="-342900" fontAlgn="base">
              <a:spcBef>
                <a:spcPts val="0"/>
              </a:spcBef>
              <a:spcAft>
                <a:spcPts val="0"/>
              </a:spcAft>
              <a:buFont typeface="Symbol" panose="05050102010706020507" pitchFamily="18" charset="2"/>
              <a:buChar char=""/>
            </a:pPr>
            <a:r>
              <a:rPr lang="en-US" sz="2000" i="0" dirty="0">
                <a:solidFill>
                  <a:srgbClr val="000000"/>
                </a:solidFill>
                <a:effectLst/>
                <a:latin typeface="Calibri" panose="020F0502020204030204" pitchFamily="34" charset="0"/>
                <a:ea typeface="Times New Roman" panose="02020603050405020304" pitchFamily="18" charset="0"/>
              </a:rPr>
              <a:t>We ought to keep pushing the boundaries to get to flawless execution. Flawless is the ultimate goal.</a:t>
            </a:r>
            <a:endParaRPr lang="en-US" sz="20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2000" i="0" dirty="0">
                <a:solidFill>
                  <a:srgbClr val="000000"/>
                </a:solidFill>
                <a:effectLst/>
                <a:latin typeface="Calibri" panose="020F0502020204030204" pitchFamily="34" charset="0"/>
                <a:ea typeface="Times New Roman" panose="02020603050405020304" pitchFamily="18" charset="0"/>
              </a:rPr>
              <a:t>I wouldn’t ask anyone to do anything I wouldn’t do myself.</a:t>
            </a:r>
            <a:endParaRPr lang="en-US" sz="20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2000" i="0" dirty="0">
                <a:solidFill>
                  <a:srgbClr val="000000"/>
                </a:solidFill>
                <a:effectLst/>
                <a:latin typeface="Calibri" panose="020F0502020204030204" pitchFamily="34" charset="0"/>
                <a:ea typeface="Times New Roman" panose="02020603050405020304" pitchFamily="18" charset="0"/>
              </a:rPr>
              <a:t>I pick up the details that drive the organization insane. But sweating the details is more important than anything else.</a:t>
            </a:r>
            <a:endParaRPr lang="en-US" sz="20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2000" i="0" dirty="0">
                <a:solidFill>
                  <a:srgbClr val="000000"/>
                </a:solidFill>
                <a:effectLst/>
                <a:latin typeface="Calibri" panose="020F0502020204030204" pitchFamily="34" charset="0"/>
                <a:ea typeface="Times New Roman" panose="02020603050405020304" pitchFamily="18" charset="0"/>
              </a:rPr>
              <a:t>Just because you are CEO, don’t think you have landed. You must continually increase your learning, the way you think, and the way you approach the organization. I’ve never forgotten that.</a:t>
            </a:r>
            <a:endParaRPr lang="en-US" sz="20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2000" i="0" dirty="0">
                <a:solidFill>
                  <a:srgbClr val="000000"/>
                </a:solidFill>
                <a:effectLst/>
                <a:latin typeface="Calibri" panose="020F0502020204030204" pitchFamily="34" charset="0"/>
                <a:ea typeface="Times New Roman" panose="02020603050405020304" pitchFamily="18" charset="0"/>
              </a:rPr>
              <a:t>I’m very honest – brutally honest. I always look at things from their point of view as well as mine. And I know when to walk away.</a:t>
            </a:r>
            <a:endParaRPr lang="en-US" sz="20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2000" i="0" dirty="0">
                <a:solidFill>
                  <a:srgbClr val="000000"/>
                </a:solidFill>
                <a:effectLst/>
                <a:latin typeface="Calibri" panose="020F0502020204030204" pitchFamily="34" charset="0"/>
                <a:ea typeface="Times New Roman" panose="02020603050405020304" pitchFamily="18" charset="0"/>
              </a:rPr>
              <a:t>The distance between number one and number two is always a constant. If you want to improve the organization, you have to improve yourself and the organization gets pulled up with you. That is a big lesson. I cannot just expect the organization to improve if I don’t improve myself and lift the organization, because that distance is a constant.</a:t>
            </a:r>
            <a:endParaRPr lang="en-US" sz="20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6182807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Check on Learning . . .</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905000"/>
            <a:ext cx="8229600" cy="4525963"/>
          </a:xfrm>
        </p:spPr>
        <p:txBody>
          <a:bodyPr/>
          <a:lstStyle/>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Indra Nooyi accomplish?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leadership lessons can we take away?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traits did she exhibit?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do you admire about her?</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 there anything about Nooyi that you dislike and don’t want to emulate?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you learn that you can use to improve your own leadership?</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6606012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312737"/>
            <a:ext cx="7772400" cy="838200"/>
          </a:xfrm>
        </p:spPr>
        <p:txBody>
          <a:bodyPr>
            <a:normAutofit/>
          </a:bodyPr>
          <a:lstStyle/>
          <a:p>
            <a:r>
              <a:rPr lang="en-US" dirty="0"/>
              <a:t>Elon Musk</a:t>
            </a:r>
          </a:p>
        </p:txBody>
      </p:sp>
      <p:sp>
        <p:nvSpPr>
          <p:cNvPr id="6" name="Content Placeholder 3">
            <a:extLst>
              <a:ext uri="{FF2B5EF4-FFF2-40B4-BE49-F238E27FC236}">
                <a16:creationId xmlns:a16="http://schemas.microsoft.com/office/drawing/2014/main" id="{F77968FF-64EA-435B-AC00-0D0D59569009}"/>
              </a:ext>
            </a:extLst>
          </p:cNvPr>
          <p:cNvSpPr txBox="1">
            <a:spLocks/>
          </p:cNvSpPr>
          <p:nvPr/>
        </p:nvSpPr>
        <p:spPr>
          <a:xfrm>
            <a:off x="838200" y="1600200"/>
            <a:ext cx="7772400" cy="4525963"/>
          </a:xfrm>
          <a:prstGeom prst="rect">
            <a:avLst/>
          </a:prstGeom>
        </p:spPr>
        <p:txBody>
          <a:bodyPr vert="horz" lIns="91440" tIns="45720" rIns="91440" bIns="45720" rtlCol="0" anchor="b">
            <a:normAutofit fontScale="85000" lnSpcReduction="20000"/>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b="1" u="sng" dirty="0">
                <a:solidFill>
                  <a:schemeClr val="tx1"/>
                </a:solidFill>
              </a:rPr>
              <a:t>OBJECTIVES</a:t>
            </a:r>
          </a:p>
          <a:p>
            <a:r>
              <a:rPr lang="en-US" b="1" dirty="0">
                <a:solidFill>
                  <a:schemeClr val="tx1"/>
                </a:solidFill>
              </a:rPr>
              <a:t> </a:t>
            </a:r>
            <a:endParaRPr lang="en-US" dirty="0">
              <a:solidFill>
                <a:schemeClr val="tx1"/>
              </a:solidFill>
            </a:endParaRPr>
          </a:p>
          <a:p>
            <a:r>
              <a:rPr lang="en-US" b="1" dirty="0">
                <a:solidFill>
                  <a:schemeClr val="tx1"/>
                </a:solidFill>
              </a:rPr>
              <a:t>DESIRED OUTCOME (Followership)</a:t>
            </a:r>
            <a:endParaRPr lang="en-US" dirty="0">
              <a:solidFill>
                <a:schemeClr val="tx1"/>
              </a:solidFill>
            </a:endParaRPr>
          </a:p>
          <a:p>
            <a:r>
              <a:rPr lang="en-US" sz="1800" i="1" dirty="0">
                <a:solidFill>
                  <a:schemeClr val="tx1"/>
                </a:solidFill>
              </a:rPr>
              <a:t>Cadets learn about Elon Musk, the reasons for his success, and what his experience adds to the study of leadership.</a:t>
            </a:r>
          </a:p>
          <a:p>
            <a:r>
              <a:rPr lang="en-US" i="1" dirty="0">
                <a:solidFill>
                  <a:schemeClr val="tx1"/>
                </a:solidFill>
              </a:rPr>
              <a:t> </a:t>
            </a:r>
            <a:endParaRPr lang="en-US" dirty="0">
              <a:solidFill>
                <a:schemeClr val="tx1"/>
              </a:solidFill>
            </a:endParaRPr>
          </a:p>
          <a:p>
            <a:r>
              <a:rPr lang="en-US" u="sng" dirty="0">
                <a:solidFill>
                  <a:schemeClr val="tx1"/>
                </a:solidFill>
              </a:rPr>
              <a:t>Plan of Action</a:t>
            </a:r>
            <a:r>
              <a:rPr lang="en-US" dirty="0">
                <a:solidFill>
                  <a:schemeClr val="tx1"/>
                </a:solidFill>
              </a:rPr>
              <a:t>:</a:t>
            </a:r>
          </a:p>
          <a:p>
            <a:r>
              <a:rPr lang="en-US" i="1" dirty="0">
                <a:solidFill>
                  <a:schemeClr val="tx1"/>
                </a:solidFill>
              </a:rPr>
              <a:t> </a:t>
            </a:r>
            <a:endParaRPr lang="en-US" dirty="0">
              <a:solidFill>
                <a:schemeClr val="tx1"/>
              </a:solidFill>
            </a:endParaRP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A1. Identify the basic facts about Elon Musk, and what he has accomplished.</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A2. Explain what leadership lessons we can learn from familiarity with Elon Musk’s story.</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A3. Compare the leadership of Elon Musk with your own leadership skills, styles, and dynamics.</a:t>
            </a:r>
          </a:p>
          <a:p>
            <a:pPr marL="400050" lvl="1">
              <a:lnSpc>
                <a:spcPct val="120000"/>
              </a:lnSpc>
              <a:spcBef>
                <a:spcPts val="0"/>
              </a:spcBef>
            </a:pPr>
            <a:endParaRPr lang="en-US" dirty="0">
              <a:solidFill>
                <a:schemeClr val="tx1"/>
              </a:solidFill>
            </a:endParaRPr>
          </a:p>
          <a:p>
            <a:r>
              <a:rPr lang="en-US" dirty="0">
                <a:solidFill>
                  <a:schemeClr val="tx1"/>
                </a:solidFill>
              </a:rPr>
              <a:t> </a:t>
            </a:r>
          </a:p>
          <a:p>
            <a:r>
              <a:rPr lang="en-US" dirty="0">
                <a:solidFill>
                  <a:schemeClr val="tx1"/>
                </a:solidFill>
              </a:rPr>
              <a:t> </a:t>
            </a:r>
            <a:r>
              <a:rPr lang="en-US" b="1" u="sng" dirty="0">
                <a:solidFill>
                  <a:schemeClr val="tx1"/>
                </a:solidFill>
              </a:rPr>
              <a:t>Essential Question</a:t>
            </a:r>
            <a:r>
              <a:rPr lang="en-US" dirty="0">
                <a:solidFill>
                  <a:schemeClr val="tx1"/>
                </a:solidFill>
              </a:rPr>
              <a:t>: </a:t>
            </a:r>
            <a:r>
              <a:rPr lang="en-US" dirty="0">
                <a:solidFill>
                  <a:schemeClr val="tx1"/>
                </a:solidFill>
                <a:highlight>
                  <a:srgbClr val="FFFF00"/>
                </a:highlight>
              </a:rPr>
              <a:t>What can we learn about our own leadership, how to build our traits and skills, based on the leadership of Elon Musk?</a:t>
            </a:r>
            <a:endParaRPr lang="en-US" sz="4000" dirty="0">
              <a:solidFill>
                <a:schemeClr val="tx1"/>
              </a:solidFill>
              <a:highlight>
                <a:srgbClr val="FFFF00"/>
              </a:highlight>
            </a:endParaRPr>
          </a:p>
        </p:txBody>
      </p:sp>
    </p:spTree>
    <p:extLst>
      <p:ext uri="{BB962C8B-B14F-4D97-AF65-F5344CB8AC3E}">
        <p14:creationId xmlns:p14="http://schemas.microsoft.com/office/powerpoint/2010/main" val="40856398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a:xfrm>
            <a:off x="1134687" y="274638"/>
            <a:ext cx="6858000" cy="1143000"/>
          </a:xfrm>
        </p:spPr>
        <p:txBody>
          <a:bodyPr anchor="ctr">
            <a:normAutofit/>
          </a:bodyPr>
          <a:lstStyle/>
          <a:p>
            <a:r>
              <a:rPr lang="en-US" dirty="0"/>
              <a:t>Elon Musk</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sz="half" idx="1"/>
          </p:nvPr>
        </p:nvSpPr>
        <p:spPr>
          <a:xfrm>
            <a:off x="457200" y="1600200"/>
            <a:ext cx="4038600" cy="4983162"/>
          </a:xfrm>
        </p:spPr>
        <p:txBody>
          <a:bodyPr>
            <a:normAutofit/>
          </a:bodyPr>
          <a:lstStyle/>
          <a:p>
            <a:pPr>
              <a:lnSpc>
                <a:spcPct val="90000"/>
              </a:lnSpc>
            </a:pPr>
            <a:r>
              <a:rPr lang="en-US" sz="2000" dirty="0"/>
              <a:t>1971-Present</a:t>
            </a:r>
          </a:p>
          <a:p>
            <a:pPr>
              <a:lnSpc>
                <a:spcPct val="90000"/>
              </a:lnSpc>
            </a:pPr>
            <a:r>
              <a:rPr lang="en-US" sz="2000" dirty="0"/>
              <a:t>Born in South Africa</a:t>
            </a:r>
          </a:p>
          <a:p>
            <a:pPr>
              <a:lnSpc>
                <a:spcPct val="90000"/>
              </a:lnSpc>
            </a:pPr>
            <a:r>
              <a:rPr lang="en-US" sz="2000" dirty="0"/>
              <a:t>Bullied as a child</a:t>
            </a:r>
          </a:p>
          <a:p>
            <a:pPr>
              <a:lnSpc>
                <a:spcPct val="90000"/>
              </a:lnSpc>
            </a:pPr>
            <a:r>
              <a:rPr lang="en-US" sz="2000" dirty="0"/>
              <a:t>Interested in computer programming</a:t>
            </a:r>
          </a:p>
          <a:p>
            <a:pPr>
              <a:lnSpc>
                <a:spcPct val="90000"/>
              </a:lnSpc>
            </a:pPr>
            <a:r>
              <a:rPr lang="en-US" sz="2000" dirty="0"/>
              <a:t>Moved to Canada, then US</a:t>
            </a:r>
          </a:p>
          <a:p>
            <a:pPr>
              <a:lnSpc>
                <a:spcPct val="90000"/>
              </a:lnSpc>
            </a:pPr>
            <a:r>
              <a:rPr lang="en-US" sz="2000" dirty="0"/>
              <a:t>Entrepreneur</a:t>
            </a:r>
          </a:p>
          <a:p>
            <a:pPr>
              <a:lnSpc>
                <a:spcPct val="90000"/>
              </a:lnSpc>
            </a:pPr>
            <a:r>
              <a:rPr lang="en-US" sz="2000" dirty="0"/>
              <a:t>Founded companies: </a:t>
            </a:r>
          </a:p>
          <a:p>
            <a:pPr lvl="1">
              <a:lnSpc>
                <a:spcPct val="90000"/>
              </a:lnSpc>
            </a:pPr>
            <a:r>
              <a:rPr lang="en-US" sz="1600" dirty="0"/>
              <a:t>Zip2 (sold to Compaq)</a:t>
            </a:r>
          </a:p>
          <a:p>
            <a:pPr lvl="1">
              <a:lnSpc>
                <a:spcPct val="90000"/>
              </a:lnSpc>
            </a:pPr>
            <a:r>
              <a:rPr lang="en-US" sz="1600" dirty="0"/>
              <a:t>X.com (merged to become PayPal, eventually sold to eBay)</a:t>
            </a:r>
          </a:p>
          <a:p>
            <a:pPr lvl="1">
              <a:lnSpc>
                <a:spcPct val="90000"/>
              </a:lnSpc>
            </a:pPr>
            <a:r>
              <a:rPr lang="en-US" sz="1600" dirty="0"/>
              <a:t>SpaceX</a:t>
            </a:r>
          </a:p>
          <a:p>
            <a:pPr lvl="1">
              <a:lnSpc>
                <a:spcPct val="90000"/>
              </a:lnSpc>
            </a:pPr>
            <a:r>
              <a:rPr lang="en-US" sz="1600" dirty="0"/>
              <a:t>Tesla Motors</a:t>
            </a:r>
          </a:p>
          <a:p>
            <a:pPr>
              <a:lnSpc>
                <a:spcPct val="90000"/>
              </a:lnSpc>
            </a:pPr>
            <a:r>
              <a:rPr lang="en-US" sz="2000" dirty="0"/>
              <a:t>Considered one of the most revolutionary &amp; visionary entrepreneurs of his generation</a:t>
            </a:r>
          </a:p>
        </p:txBody>
      </p:sp>
      <p:pic>
        <p:nvPicPr>
          <p:cNvPr id="7" name="Picture 6">
            <a:extLst>
              <a:ext uri="{FF2B5EF4-FFF2-40B4-BE49-F238E27FC236}">
                <a16:creationId xmlns:a16="http://schemas.microsoft.com/office/drawing/2014/main" id="{614DD6F3-4C2F-44CC-8AE9-D8D803151B1C}"/>
              </a:ext>
            </a:extLst>
          </p:cNvPr>
          <p:cNvPicPr/>
          <p:nvPr/>
        </p:nvPicPr>
        <p:blipFill rotWithShape="1">
          <a:blip r:embed="rId2" cstate="print">
            <a:extLst>
              <a:ext uri="{28A0092B-C50C-407E-A947-70E740481C1C}">
                <a14:useLocalDpi xmlns:a14="http://schemas.microsoft.com/office/drawing/2010/main" val="0"/>
              </a:ext>
            </a:extLst>
          </a:blip>
          <a:srcRect l="21594" r="18843" b="-1"/>
          <a:stretch/>
        </p:blipFill>
        <p:spPr bwMode="auto">
          <a:xfrm>
            <a:off x="4648200" y="1600200"/>
            <a:ext cx="4038600" cy="4525963"/>
          </a:xfrm>
          <a:prstGeom prst="rect">
            <a:avLst/>
          </a:prstGeom>
          <a:noFill/>
          <a:ln>
            <a:noFill/>
          </a:ln>
        </p:spPr>
      </p:pic>
    </p:spTree>
    <p:extLst>
      <p:ext uri="{BB962C8B-B14F-4D97-AF65-F5344CB8AC3E}">
        <p14:creationId xmlns:p14="http://schemas.microsoft.com/office/powerpoint/2010/main" val="11379571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a:xfrm>
            <a:off x="990600" y="274638"/>
            <a:ext cx="7162800" cy="1143000"/>
          </a:xfrm>
        </p:spPr>
        <p:txBody>
          <a:bodyPr anchor="ctr">
            <a:normAutofit/>
          </a:bodyPr>
          <a:lstStyle/>
          <a:p>
            <a:r>
              <a:rPr lang="en-US" dirty="0"/>
              <a:t>Elon Musk</a:t>
            </a:r>
          </a:p>
        </p:txBody>
      </p:sp>
      <p:pic>
        <p:nvPicPr>
          <p:cNvPr id="3" name="Online Media 2" title="Elon Musk | Leadership Hightlight">
            <a:hlinkClick r:id="" action="ppaction://media"/>
            <a:extLst>
              <a:ext uri="{FF2B5EF4-FFF2-40B4-BE49-F238E27FC236}">
                <a16:creationId xmlns:a16="http://schemas.microsoft.com/office/drawing/2014/main" id="{EEA24B1A-47CE-480F-A09A-8CF1F52C2167}"/>
              </a:ext>
            </a:extLst>
          </p:cNvPr>
          <p:cNvPicPr>
            <a:picLocks noRot="1" noChangeAspect="1"/>
          </p:cNvPicPr>
          <p:nvPr>
            <a:videoFile r:link="rId1"/>
          </p:nvPr>
        </p:nvPicPr>
        <p:blipFill>
          <a:blip r:embed="rId3"/>
          <a:stretch>
            <a:fillRect/>
          </a:stretch>
        </p:blipFill>
        <p:spPr>
          <a:xfrm>
            <a:off x="548922" y="1600200"/>
            <a:ext cx="8046156" cy="4525963"/>
          </a:xfrm>
          <a:prstGeom prst="rect">
            <a:avLst/>
          </a:prstGeom>
          <a:noFill/>
        </p:spPr>
      </p:pic>
    </p:spTree>
    <p:extLst>
      <p:ext uri="{BB962C8B-B14F-4D97-AF65-F5344CB8AC3E}">
        <p14:creationId xmlns:p14="http://schemas.microsoft.com/office/powerpoint/2010/main" val="47462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Leadership Lessons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600200"/>
            <a:ext cx="8229600" cy="5105400"/>
          </a:xfrm>
        </p:spPr>
        <p:txBody>
          <a:bodyPr>
            <a:normAutofit fontScale="92500" lnSpcReduction="10000"/>
          </a:bodyPr>
          <a:lstStyle/>
          <a:p>
            <a:r>
              <a:rPr lang="en-US" dirty="0"/>
              <a:t>Let your vision guide you</a:t>
            </a:r>
          </a:p>
          <a:p>
            <a:pPr lvl="1"/>
            <a:r>
              <a:rPr lang="en-US" dirty="0"/>
              <a:t>Musk’s decisions align with his vision</a:t>
            </a:r>
          </a:p>
          <a:p>
            <a:pPr lvl="1"/>
            <a:r>
              <a:rPr lang="en-US" dirty="0"/>
              <a:t>Inspire like-minded people to work with you</a:t>
            </a:r>
          </a:p>
          <a:p>
            <a:r>
              <a:rPr lang="en-US" dirty="0"/>
              <a:t>Set the standard in your industry</a:t>
            </a:r>
          </a:p>
          <a:p>
            <a:pPr lvl="1"/>
            <a:r>
              <a:rPr lang="en-US" dirty="0"/>
              <a:t>If you’re going to be, be the best</a:t>
            </a:r>
          </a:p>
          <a:p>
            <a:pPr lvl="1"/>
            <a:r>
              <a:rPr lang="en-US" dirty="0"/>
              <a:t>He’s not content with what others are doing, he wants to lead the way, go farther</a:t>
            </a:r>
          </a:p>
          <a:p>
            <a:r>
              <a:rPr lang="en-US" dirty="0"/>
              <a:t>Use a feedback loop constructively</a:t>
            </a:r>
          </a:p>
          <a:p>
            <a:pPr lvl="1"/>
            <a:r>
              <a:rPr lang="en-US" dirty="0"/>
              <a:t>Constantly look at what you’ve done and how you could be doing it better and questioning yourself</a:t>
            </a:r>
          </a:p>
          <a:p>
            <a:pPr lvl="1"/>
            <a:r>
              <a:rPr lang="en-US" dirty="0"/>
              <a:t>Get input from others – less bias than yourself</a:t>
            </a:r>
          </a:p>
        </p:txBody>
      </p:sp>
    </p:spTree>
    <p:extLst>
      <p:ext uri="{BB962C8B-B14F-4D97-AF65-F5344CB8AC3E}">
        <p14:creationId xmlns:p14="http://schemas.microsoft.com/office/powerpoint/2010/main" val="18850096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Quotes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600200"/>
            <a:ext cx="8229600" cy="5181600"/>
          </a:xfrm>
        </p:spPr>
        <p:txBody>
          <a:bodyPr>
            <a:normAutofit fontScale="85000" lnSpcReduction="20000"/>
          </a:bodyPr>
          <a:lstStyle/>
          <a:p>
            <a:pPr marL="342900" marR="0" lvl="0" indent="-342900" fontAlgn="base">
              <a:lnSpc>
                <a:spcPct val="115000"/>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When something is important enough, you do it even if the odds are not in your favor.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Failure is an option here. If things are not failing, you are not innovating enough.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 you want to grow a giant redwood, you need to make sure the seeds are ok, nurture the sapling, and work out what might potentially stop it from growing all the way along. Anything that breaks it at any point stops that growth.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Talent is extremely important. It’s like a sports team, the team that has the best individual player will often win, but then there’s a multiplier from how those players work together and the strategy they employ.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Work like hell. I mean you just have to put in 80 to 100-hour weeks every week. [This] improves the odds of success. People work better when they know what the goal is and why. It is important that people look forward to coming to work in the morning and enjoy working.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problem is that at a lot of big companies, process becomes a substitute for thinking. You’re encouraged to behave like a little gear in a complex machine. </a:t>
            </a:r>
          </a:p>
          <a:p>
            <a:pPr marL="342900" marR="0" lvl="0" indent="-342900" fontAlgn="base">
              <a:lnSpc>
                <a:spcPct val="115000"/>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Some people don’t like change, but you need to embrace change if the alternative is disaster.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Really pay attention to negative feedback and solicit it, particularly from friends. … Hardly anyone does that, and it’s incredibly helpful.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 you’re co-founder or CEO, you have to do all kinds of tasks you might not want to do… If you don’t do your chores, the company won’t succeed… No task is too menial.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People should pursue what they’re passionate about. That will make them happier than pretty much anything else.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 always have optimism, but I’m realistic. It was not with the expectation of great success that I started Tesla or SpaceX… It’s just that I thought they were important enough to do anyway.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6924861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Check on Learning . . .</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905000"/>
            <a:ext cx="8229600" cy="4525963"/>
          </a:xfrm>
        </p:spPr>
        <p:txBody>
          <a:bodyPr/>
          <a:lstStyle/>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Elon Musk accomplish?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leadership lessons can we take away?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traits did he exhibit?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do you admire about him?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 there anything about Elon Musk that you dislike and don’t want to emulate?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you learn that you can use to improve your own leadership?</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3778456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312737"/>
            <a:ext cx="7772400" cy="838200"/>
          </a:xfrm>
        </p:spPr>
        <p:txBody>
          <a:bodyPr>
            <a:normAutofit/>
          </a:bodyPr>
          <a:lstStyle/>
          <a:p>
            <a:r>
              <a:rPr lang="en-US" dirty="0"/>
              <a:t>Jeff Bezos</a:t>
            </a:r>
          </a:p>
        </p:txBody>
      </p:sp>
      <p:sp>
        <p:nvSpPr>
          <p:cNvPr id="6" name="Content Placeholder 3">
            <a:extLst>
              <a:ext uri="{FF2B5EF4-FFF2-40B4-BE49-F238E27FC236}">
                <a16:creationId xmlns:a16="http://schemas.microsoft.com/office/drawing/2014/main" id="{F77968FF-64EA-435B-AC00-0D0D59569009}"/>
              </a:ext>
            </a:extLst>
          </p:cNvPr>
          <p:cNvSpPr txBox="1">
            <a:spLocks/>
          </p:cNvSpPr>
          <p:nvPr/>
        </p:nvSpPr>
        <p:spPr>
          <a:xfrm>
            <a:off x="838200" y="1600200"/>
            <a:ext cx="7772400" cy="4525963"/>
          </a:xfrm>
          <a:prstGeom prst="rect">
            <a:avLst/>
          </a:prstGeom>
        </p:spPr>
        <p:txBody>
          <a:bodyPr vert="horz" lIns="91440" tIns="45720" rIns="91440" bIns="45720" rtlCol="0" anchor="b">
            <a:normAutofit fontScale="85000" lnSpcReduction="20000"/>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b="1" u="sng" dirty="0">
                <a:solidFill>
                  <a:schemeClr val="tx1"/>
                </a:solidFill>
              </a:rPr>
              <a:t>OBJECTIVES</a:t>
            </a:r>
          </a:p>
          <a:p>
            <a:r>
              <a:rPr lang="en-US" b="1" dirty="0">
                <a:solidFill>
                  <a:schemeClr val="tx1"/>
                </a:solidFill>
              </a:rPr>
              <a:t> </a:t>
            </a:r>
            <a:endParaRPr lang="en-US" dirty="0">
              <a:solidFill>
                <a:schemeClr val="tx1"/>
              </a:solidFill>
            </a:endParaRPr>
          </a:p>
          <a:p>
            <a:r>
              <a:rPr lang="en-US" b="1" dirty="0">
                <a:solidFill>
                  <a:schemeClr val="tx1"/>
                </a:solidFill>
              </a:rPr>
              <a:t>DESIRED OUTCOME (Followership)</a:t>
            </a:r>
            <a:endParaRPr lang="en-US" dirty="0">
              <a:solidFill>
                <a:schemeClr val="tx1"/>
              </a:solidFill>
            </a:endParaRPr>
          </a:p>
          <a:p>
            <a:r>
              <a:rPr lang="en-US" sz="1800" i="1" dirty="0">
                <a:solidFill>
                  <a:schemeClr val="tx1"/>
                </a:solidFill>
              </a:rPr>
              <a:t>Cadets learn about Jeff Bezos, the reasons for his success, and what his experience adds to the study of leadership.</a:t>
            </a:r>
          </a:p>
          <a:p>
            <a:r>
              <a:rPr lang="en-US" i="1" dirty="0">
                <a:solidFill>
                  <a:schemeClr val="tx1"/>
                </a:solidFill>
              </a:rPr>
              <a:t> </a:t>
            </a:r>
            <a:endParaRPr lang="en-US" dirty="0">
              <a:solidFill>
                <a:schemeClr val="tx1"/>
              </a:solidFill>
            </a:endParaRPr>
          </a:p>
          <a:p>
            <a:r>
              <a:rPr lang="en-US" u="sng" dirty="0">
                <a:solidFill>
                  <a:schemeClr val="tx1"/>
                </a:solidFill>
              </a:rPr>
              <a:t>Plan of Action</a:t>
            </a:r>
            <a:r>
              <a:rPr lang="en-US" dirty="0">
                <a:solidFill>
                  <a:schemeClr val="tx1"/>
                </a:solidFill>
              </a:rPr>
              <a:t>:</a:t>
            </a:r>
          </a:p>
          <a:p>
            <a:r>
              <a:rPr lang="en-US" i="1" dirty="0">
                <a:solidFill>
                  <a:schemeClr val="tx1"/>
                </a:solidFill>
              </a:rPr>
              <a:t> </a:t>
            </a:r>
            <a:endParaRPr lang="en-US" dirty="0">
              <a:solidFill>
                <a:schemeClr val="tx1"/>
              </a:solidFill>
            </a:endParaRP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A1. Identify the basic facts about Jeff Bezos, and what he has accomplished.</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A2. Explain what leadership lessons we can learn from familiarity with Jeff Bezos’ story.</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A3. Compare the leadership of Jeff Bezos with your own leadership skills, styles, and dynamics.</a:t>
            </a:r>
          </a:p>
          <a:p>
            <a:pPr marL="400050" lvl="1">
              <a:lnSpc>
                <a:spcPct val="120000"/>
              </a:lnSpc>
              <a:spcBef>
                <a:spcPts val="0"/>
              </a:spcBef>
            </a:pPr>
            <a:endParaRPr lang="en-US" dirty="0">
              <a:solidFill>
                <a:schemeClr val="tx1"/>
              </a:solidFill>
            </a:endParaRPr>
          </a:p>
          <a:p>
            <a:r>
              <a:rPr lang="en-US" dirty="0">
                <a:solidFill>
                  <a:schemeClr val="tx1"/>
                </a:solidFill>
              </a:rPr>
              <a:t> </a:t>
            </a:r>
          </a:p>
          <a:p>
            <a:r>
              <a:rPr lang="en-US" dirty="0">
                <a:solidFill>
                  <a:schemeClr val="tx1"/>
                </a:solidFill>
              </a:rPr>
              <a:t> </a:t>
            </a:r>
            <a:r>
              <a:rPr lang="en-US" b="1" u="sng" dirty="0">
                <a:solidFill>
                  <a:schemeClr val="tx1"/>
                </a:solidFill>
              </a:rPr>
              <a:t>Essential Question</a:t>
            </a:r>
            <a:r>
              <a:rPr lang="en-US" dirty="0">
                <a:solidFill>
                  <a:schemeClr val="tx1"/>
                </a:solidFill>
              </a:rPr>
              <a:t>: </a:t>
            </a:r>
            <a:r>
              <a:rPr lang="en-US" dirty="0">
                <a:solidFill>
                  <a:schemeClr val="tx1"/>
                </a:solidFill>
                <a:highlight>
                  <a:srgbClr val="FFFF00"/>
                </a:highlight>
              </a:rPr>
              <a:t>What can we learn about our own leadership, how to build our traits and skills, based on the leadership of Jeff Bezos?</a:t>
            </a:r>
            <a:endParaRPr lang="en-US" sz="4000" dirty="0">
              <a:solidFill>
                <a:schemeClr val="tx1"/>
              </a:solidFill>
              <a:highlight>
                <a:srgbClr val="FFFF00"/>
              </a:highlight>
            </a:endParaRPr>
          </a:p>
        </p:txBody>
      </p:sp>
    </p:spTree>
    <p:extLst>
      <p:ext uri="{BB962C8B-B14F-4D97-AF65-F5344CB8AC3E}">
        <p14:creationId xmlns:p14="http://schemas.microsoft.com/office/powerpoint/2010/main" val="37925374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a:xfrm>
            <a:off x="1134687" y="274638"/>
            <a:ext cx="6858000" cy="1143000"/>
          </a:xfrm>
        </p:spPr>
        <p:txBody>
          <a:bodyPr anchor="ctr">
            <a:normAutofit/>
          </a:bodyPr>
          <a:lstStyle/>
          <a:p>
            <a:r>
              <a:rPr lang="en-US" dirty="0"/>
              <a:t>Jeff Bezos</a:t>
            </a:r>
          </a:p>
        </p:txBody>
      </p:sp>
      <p:pic>
        <p:nvPicPr>
          <p:cNvPr id="7" name="Picture 6">
            <a:extLst>
              <a:ext uri="{FF2B5EF4-FFF2-40B4-BE49-F238E27FC236}">
                <a16:creationId xmlns:a16="http://schemas.microsoft.com/office/drawing/2014/main" id="{C233F856-1B09-4CAD-ACB2-421DC867FFB5}"/>
              </a:ext>
            </a:extLst>
          </p:cNvPr>
          <p:cNvPicPr/>
          <p:nvPr/>
        </p:nvPicPr>
        <p:blipFill rotWithShape="1">
          <a:blip r:embed="rId2" cstate="print">
            <a:extLst>
              <a:ext uri="{28A0092B-C50C-407E-A947-70E740481C1C}">
                <a14:useLocalDpi xmlns:a14="http://schemas.microsoft.com/office/drawing/2010/main" val="0"/>
              </a:ext>
            </a:extLst>
          </a:blip>
          <a:srcRect l="2018" r="38643" b="1"/>
          <a:stretch/>
        </p:blipFill>
        <p:spPr bwMode="auto">
          <a:xfrm>
            <a:off x="457200" y="1600200"/>
            <a:ext cx="4038600" cy="4525963"/>
          </a:xfrm>
          <a:prstGeom prst="rect">
            <a:avLst/>
          </a:prstGeom>
          <a:noFill/>
          <a:ln>
            <a:noFill/>
          </a:ln>
          <a:extLst>
            <a:ext uri="{53640926-AAD7-44D8-BBD7-CCE9431645EC}">
              <a14:shadowObscured xmlns:a14="http://schemas.microsoft.com/office/drawing/2010/main"/>
            </a:ext>
          </a:extLst>
        </p:spPr>
      </p:pic>
      <p:sp>
        <p:nvSpPr>
          <p:cNvPr id="5" name="Content Placeholder 4">
            <a:extLst>
              <a:ext uri="{FF2B5EF4-FFF2-40B4-BE49-F238E27FC236}">
                <a16:creationId xmlns:a16="http://schemas.microsoft.com/office/drawing/2014/main" id="{CC292F80-3C26-4297-9721-1F36DDF62F59}"/>
              </a:ext>
            </a:extLst>
          </p:cNvPr>
          <p:cNvSpPr>
            <a:spLocks noGrp="1"/>
          </p:cNvSpPr>
          <p:nvPr>
            <p:ph sz="half" idx="2"/>
          </p:nvPr>
        </p:nvSpPr>
        <p:spPr>
          <a:xfrm>
            <a:off x="4648200" y="1600200"/>
            <a:ext cx="4038600" cy="4983162"/>
          </a:xfrm>
        </p:spPr>
        <p:txBody>
          <a:bodyPr>
            <a:normAutofit/>
          </a:bodyPr>
          <a:lstStyle/>
          <a:p>
            <a:pPr>
              <a:lnSpc>
                <a:spcPct val="90000"/>
              </a:lnSpc>
            </a:pPr>
            <a:r>
              <a:rPr lang="en-US" sz="2000" dirty="0"/>
              <a:t>1964-Present</a:t>
            </a:r>
          </a:p>
          <a:p>
            <a:pPr>
              <a:lnSpc>
                <a:spcPct val="90000"/>
              </a:lnSpc>
            </a:pPr>
            <a:r>
              <a:rPr lang="en-US" sz="2000" dirty="0"/>
              <a:t>CEO of Amazon</a:t>
            </a:r>
          </a:p>
          <a:p>
            <a:pPr>
              <a:lnSpc>
                <a:spcPct val="90000"/>
              </a:lnSpc>
            </a:pPr>
            <a:r>
              <a:rPr lang="en-US" sz="2000" dirty="0"/>
              <a:t>Did well in school; graduated from Princeton University</a:t>
            </a:r>
          </a:p>
          <a:p>
            <a:pPr>
              <a:lnSpc>
                <a:spcPct val="90000"/>
              </a:lnSpc>
            </a:pPr>
            <a:r>
              <a:rPr lang="en-US" sz="2000" dirty="0"/>
              <a:t>Started Amazon as an e-commerce store to sell books</a:t>
            </a:r>
          </a:p>
          <a:p>
            <a:pPr>
              <a:lnSpc>
                <a:spcPct val="90000"/>
              </a:lnSpc>
            </a:pPr>
            <a:r>
              <a:rPr lang="en-US" sz="2000" dirty="0"/>
              <a:t>Diversified its product offerings</a:t>
            </a:r>
          </a:p>
          <a:p>
            <a:pPr>
              <a:lnSpc>
                <a:spcPct val="90000"/>
              </a:lnSpc>
            </a:pPr>
            <a:r>
              <a:rPr lang="en-US" sz="2000" dirty="0"/>
              <a:t>Ranked 2</a:t>
            </a:r>
            <a:r>
              <a:rPr lang="en-US" sz="2000" baseline="30000" dirty="0"/>
              <a:t>nd</a:t>
            </a:r>
            <a:r>
              <a:rPr lang="en-US" sz="2000" dirty="0"/>
              <a:t> best CEO in the world after Steve Jobs (Harvard Business Review)</a:t>
            </a:r>
          </a:p>
          <a:p>
            <a:pPr>
              <a:lnSpc>
                <a:spcPct val="90000"/>
              </a:lnSpc>
            </a:pPr>
            <a:r>
              <a:rPr lang="en-US" sz="2000" dirty="0"/>
              <a:t>Also founded Blue Origin – a company developing space travel</a:t>
            </a:r>
          </a:p>
          <a:p>
            <a:pPr>
              <a:lnSpc>
                <a:spcPct val="90000"/>
              </a:lnSpc>
            </a:pPr>
            <a:r>
              <a:rPr lang="en-US" sz="2000" dirty="0"/>
              <a:t>Time Magazine’s Person of the Year in 1999</a:t>
            </a:r>
          </a:p>
          <a:p>
            <a:pPr>
              <a:lnSpc>
                <a:spcPct val="90000"/>
              </a:lnSpc>
            </a:pPr>
            <a:r>
              <a:rPr lang="en-US" sz="2000" dirty="0"/>
              <a:t>Richest person in the US</a:t>
            </a:r>
          </a:p>
        </p:txBody>
      </p:sp>
    </p:spTree>
    <p:extLst>
      <p:ext uri="{BB962C8B-B14F-4D97-AF65-F5344CB8AC3E}">
        <p14:creationId xmlns:p14="http://schemas.microsoft.com/office/powerpoint/2010/main" val="2567836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a:xfrm>
            <a:off x="1134687" y="274638"/>
            <a:ext cx="6858000" cy="1143000"/>
          </a:xfrm>
        </p:spPr>
        <p:txBody>
          <a:bodyPr anchor="ctr">
            <a:normAutofit/>
          </a:bodyPr>
          <a:lstStyle/>
          <a:p>
            <a:r>
              <a:rPr lang="en-US" dirty="0"/>
              <a:t>Barack Obama</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sz="half" idx="1"/>
          </p:nvPr>
        </p:nvSpPr>
        <p:spPr>
          <a:xfrm>
            <a:off x="457200" y="1600200"/>
            <a:ext cx="4038600" cy="4525963"/>
          </a:xfrm>
        </p:spPr>
        <p:txBody>
          <a:bodyPr>
            <a:normAutofit/>
          </a:bodyPr>
          <a:lstStyle/>
          <a:p>
            <a:pPr>
              <a:lnSpc>
                <a:spcPct val="90000"/>
              </a:lnSpc>
            </a:pPr>
            <a:r>
              <a:rPr lang="en-US" sz="2400" dirty="0"/>
              <a:t>1961-Present</a:t>
            </a:r>
          </a:p>
          <a:p>
            <a:pPr>
              <a:lnSpc>
                <a:spcPct val="90000"/>
              </a:lnSpc>
            </a:pPr>
            <a:r>
              <a:rPr lang="en-US" sz="2400" dirty="0"/>
              <a:t>Born in Hawaii</a:t>
            </a:r>
          </a:p>
          <a:p>
            <a:pPr>
              <a:lnSpc>
                <a:spcPct val="90000"/>
              </a:lnSpc>
            </a:pPr>
            <a:r>
              <a:rPr lang="en-US" sz="2400" dirty="0"/>
              <a:t>44</a:t>
            </a:r>
            <a:r>
              <a:rPr lang="en-US" sz="2400" baseline="30000" dirty="0"/>
              <a:t>th</a:t>
            </a:r>
            <a:r>
              <a:rPr lang="en-US" sz="2400" dirty="0"/>
              <a:t> President of the US 2009-2017</a:t>
            </a:r>
          </a:p>
          <a:p>
            <a:pPr>
              <a:lnSpc>
                <a:spcPct val="90000"/>
              </a:lnSpc>
            </a:pPr>
            <a:r>
              <a:rPr lang="en-US" sz="2400" dirty="0"/>
              <a:t>Spent several years in Indonesia growing up</a:t>
            </a:r>
          </a:p>
          <a:p>
            <a:pPr>
              <a:lnSpc>
                <a:spcPct val="90000"/>
              </a:lnSpc>
            </a:pPr>
            <a:r>
              <a:rPr lang="en-US" sz="2400" dirty="0"/>
              <a:t>State Senator in Illinois</a:t>
            </a:r>
          </a:p>
          <a:p>
            <a:pPr>
              <a:lnSpc>
                <a:spcPct val="90000"/>
              </a:lnSpc>
            </a:pPr>
            <a:r>
              <a:rPr lang="en-US" sz="2400" dirty="0"/>
              <a:t>US Senator from Illinois</a:t>
            </a:r>
          </a:p>
          <a:p>
            <a:pPr>
              <a:lnSpc>
                <a:spcPct val="90000"/>
              </a:lnSpc>
            </a:pPr>
            <a:r>
              <a:rPr lang="en-US" sz="2400" dirty="0"/>
              <a:t>First African American US President</a:t>
            </a:r>
          </a:p>
        </p:txBody>
      </p:sp>
      <p:pic>
        <p:nvPicPr>
          <p:cNvPr id="7" name="Picture 6" descr="See the source image">
            <a:extLst>
              <a:ext uri="{FF2B5EF4-FFF2-40B4-BE49-F238E27FC236}">
                <a16:creationId xmlns:a16="http://schemas.microsoft.com/office/drawing/2014/main" id="{0FF7523C-4D76-4FCF-9836-C665B210E1F7}"/>
              </a:ext>
            </a:extLst>
          </p:cNvPr>
          <p:cNvPicPr/>
          <p:nvPr/>
        </p:nvPicPr>
        <p:blipFill rotWithShape="1">
          <a:blip r:embed="rId2" cstate="print">
            <a:extLst>
              <a:ext uri="{28A0092B-C50C-407E-A947-70E740481C1C}">
                <a14:useLocalDpi xmlns:a14="http://schemas.microsoft.com/office/drawing/2010/main" val="0"/>
              </a:ext>
            </a:extLst>
          </a:blip>
          <a:srcRect l="13655" r="24551" b="-1"/>
          <a:stretch/>
        </p:blipFill>
        <p:spPr bwMode="auto">
          <a:xfrm>
            <a:off x="4648200" y="1600200"/>
            <a:ext cx="4038600" cy="452596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679202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a:xfrm>
            <a:off x="990600" y="274638"/>
            <a:ext cx="7162800" cy="1143000"/>
          </a:xfrm>
        </p:spPr>
        <p:txBody>
          <a:bodyPr anchor="ctr">
            <a:normAutofit/>
          </a:bodyPr>
          <a:lstStyle/>
          <a:p>
            <a:r>
              <a:rPr lang="en-US" dirty="0"/>
              <a:t>Jeff Bezos</a:t>
            </a:r>
          </a:p>
        </p:txBody>
      </p:sp>
      <p:pic>
        <p:nvPicPr>
          <p:cNvPr id="3" name="Online Media 2" title="Elon Musk &amp; Jeff Bezos Leadership Comparison">
            <a:hlinkClick r:id="" action="ppaction://media"/>
            <a:extLst>
              <a:ext uri="{FF2B5EF4-FFF2-40B4-BE49-F238E27FC236}">
                <a16:creationId xmlns:a16="http://schemas.microsoft.com/office/drawing/2014/main" id="{586A6A56-3C02-45CB-9236-7F034DCB27BA}"/>
              </a:ext>
            </a:extLst>
          </p:cNvPr>
          <p:cNvPicPr>
            <a:picLocks noRot="1" noChangeAspect="1"/>
          </p:cNvPicPr>
          <p:nvPr>
            <a:videoFile r:link="rId1"/>
          </p:nvPr>
        </p:nvPicPr>
        <p:blipFill>
          <a:blip r:embed="rId3"/>
          <a:stretch>
            <a:fillRect/>
          </a:stretch>
        </p:blipFill>
        <p:spPr>
          <a:xfrm>
            <a:off x="1554691" y="1600200"/>
            <a:ext cx="6034617" cy="4525963"/>
          </a:xfrm>
          <a:prstGeom prst="rect">
            <a:avLst/>
          </a:prstGeom>
          <a:noFill/>
        </p:spPr>
      </p:pic>
    </p:spTree>
    <p:extLst>
      <p:ext uri="{BB962C8B-B14F-4D97-AF65-F5344CB8AC3E}">
        <p14:creationId xmlns:p14="http://schemas.microsoft.com/office/powerpoint/2010/main" val="160255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Leadership Lessons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600200"/>
            <a:ext cx="8229600" cy="4983162"/>
          </a:xfrm>
        </p:spPr>
        <p:txBody>
          <a:bodyPr>
            <a:normAutofit fontScale="92500" lnSpcReduction="10000"/>
          </a:bodyPr>
          <a:lstStyle/>
          <a:p>
            <a:r>
              <a:rPr lang="en-US" dirty="0"/>
              <a:t>Focus on the customer</a:t>
            </a:r>
          </a:p>
          <a:p>
            <a:pPr lvl="1"/>
            <a:r>
              <a:rPr lang="en-US" dirty="0"/>
              <a:t>Customer is more important than competitors</a:t>
            </a:r>
          </a:p>
          <a:p>
            <a:pPr lvl="1"/>
            <a:r>
              <a:rPr lang="en-US" dirty="0"/>
              <a:t>You can innovate with customers – you react to competitors</a:t>
            </a:r>
          </a:p>
          <a:p>
            <a:pPr lvl="1"/>
            <a:r>
              <a:rPr lang="en-US" dirty="0"/>
              <a:t>Provide hassle-free services</a:t>
            </a:r>
          </a:p>
          <a:p>
            <a:r>
              <a:rPr lang="en-US" dirty="0"/>
              <a:t>Think long-term</a:t>
            </a:r>
          </a:p>
          <a:p>
            <a:pPr lvl="1"/>
            <a:r>
              <a:rPr lang="en-US" dirty="0"/>
              <a:t>Ensure long-term relevance in an increasingly competitive marketplace</a:t>
            </a:r>
          </a:p>
          <a:p>
            <a:r>
              <a:rPr lang="en-US" dirty="0"/>
              <a:t>Be stubborn and flexible</a:t>
            </a:r>
          </a:p>
          <a:p>
            <a:pPr lvl="1"/>
            <a:r>
              <a:rPr lang="en-US" dirty="0"/>
              <a:t>Stubborn on vision, Flexible on details</a:t>
            </a:r>
          </a:p>
          <a:p>
            <a:pPr lvl="1"/>
            <a:r>
              <a:rPr lang="en-US" dirty="0"/>
              <a:t>Focus on the end state, not the path to it</a:t>
            </a:r>
          </a:p>
          <a:p>
            <a:endParaRPr lang="en-US" dirty="0"/>
          </a:p>
        </p:txBody>
      </p:sp>
    </p:spTree>
    <p:extLst>
      <p:ext uri="{BB962C8B-B14F-4D97-AF65-F5344CB8AC3E}">
        <p14:creationId xmlns:p14="http://schemas.microsoft.com/office/powerpoint/2010/main" val="3201505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Quotes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600200"/>
            <a:ext cx="8229600" cy="4800600"/>
          </a:xfrm>
        </p:spPr>
        <p:txBody>
          <a:bodyPr/>
          <a:lstStyle/>
          <a:p>
            <a:pPr marL="342900" marR="0" lvl="0" indent="-342900" fontAlgn="base">
              <a:spcBef>
                <a:spcPts val="0"/>
              </a:spcBef>
              <a:spcAft>
                <a:spcPts val="0"/>
              </a:spcAft>
              <a:buFont typeface="Symbol" panose="05050102010706020507" pitchFamily="18" charset="2"/>
              <a:buChar char=""/>
            </a:pPr>
            <a:r>
              <a:rPr lang="en-US" sz="2000" dirty="0">
                <a:solidFill>
                  <a:srgbClr val="000000"/>
                </a:solidFill>
                <a:effectLst/>
                <a:latin typeface="Calibri" panose="020F0502020204030204" pitchFamily="34" charset="0"/>
                <a:ea typeface="Times New Roman" panose="02020603050405020304" pitchFamily="18" charset="0"/>
              </a:rPr>
              <a:t>You have to be willing to be misunderstood if you're going to innovate.</a:t>
            </a:r>
            <a:endParaRPr lang="en-US" sz="20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2000" dirty="0">
                <a:solidFill>
                  <a:srgbClr val="000000"/>
                </a:solidFill>
                <a:effectLst/>
                <a:latin typeface="Calibri" panose="020F0502020204030204" pitchFamily="34" charset="0"/>
                <a:ea typeface="Times New Roman" panose="02020603050405020304" pitchFamily="18" charset="0"/>
              </a:rPr>
              <a:t>When it's tough, will you give up, or will you be relentless?</a:t>
            </a:r>
            <a:endParaRPr lang="en-US" sz="20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2000" dirty="0">
                <a:solidFill>
                  <a:srgbClr val="000000"/>
                </a:solidFill>
                <a:effectLst/>
                <a:latin typeface="Calibri" panose="020F0502020204030204" pitchFamily="34" charset="0"/>
                <a:ea typeface="Times New Roman" panose="02020603050405020304" pitchFamily="18" charset="0"/>
              </a:rPr>
              <a:t>If you never want to be criticized, for goodness' sake don't do anything new.</a:t>
            </a:r>
            <a:endParaRPr lang="en-US" sz="20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2000" dirty="0">
                <a:solidFill>
                  <a:srgbClr val="000000"/>
                </a:solidFill>
                <a:effectLst/>
                <a:latin typeface="Calibri" panose="020F0502020204030204" pitchFamily="34" charset="0"/>
                <a:ea typeface="Times New Roman" panose="02020603050405020304" pitchFamily="18" charset="0"/>
              </a:rPr>
              <a:t>In the end, we are our choices. Build yourself a great story.</a:t>
            </a:r>
            <a:endParaRPr lang="en-US" sz="20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2000" dirty="0">
                <a:solidFill>
                  <a:srgbClr val="000000"/>
                </a:solidFill>
                <a:effectLst/>
                <a:latin typeface="Calibri" panose="020F0502020204030204" pitchFamily="34" charset="0"/>
                <a:ea typeface="Times New Roman" panose="02020603050405020304" pitchFamily="18" charset="0"/>
              </a:rPr>
              <a:t>Failure and invention are inseparable twins.</a:t>
            </a:r>
            <a:endParaRPr lang="en-US" sz="20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2000" dirty="0">
                <a:solidFill>
                  <a:srgbClr val="000000"/>
                </a:solidFill>
                <a:effectLst/>
                <a:latin typeface="Calibri" panose="020F0502020204030204" pitchFamily="34" charset="0"/>
                <a:ea typeface="Times New Roman" panose="02020603050405020304" pitchFamily="18" charset="0"/>
              </a:rPr>
              <a:t>One of the only ways to get out of a tight box is to invent your way out.</a:t>
            </a:r>
            <a:endParaRPr lang="en-US" sz="20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2000" dirty="0">
                <a:solidFill>
                  <a:srgbClr val="000000"/>
                </a:solidFill>
                <a:effectLst/>
                <a:latin typeface="Calibri" panose="020F0502020204030204" pitchFamily="34" charset="0"/>
                <a:ea typeface="Times New Roman" panose="02020603050405020304" pitchFamily="18" charset="0"/>
              </a:rPr>
              <a:t>Part of company culture is path-dependent -- it's the lessons you learn along the way.</a:t>
            </a:r>
            <a:endParaRPr lang="en-US" sz="20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2000" dirty="0">
                <a:solidFill>
                  <a:srgbClr val="000000"/>
                </a:solidFill>
                <a:effectLst/>
                <a:latin typeface="Calibri" panose="020F0502020204030204" pitchFamily="34" charset="0"/>
                <a:ea typeface="Times New Roman" panose="02020603050405020304" pitchFamily="18" charset="0"/>
              </a:rPr>
              <a:t>A company shouldn't get addicted to being shiny, because shiny doesn't last.</a:t>
            </a:r>
            <a:endParaRPr lang="en-US" sz="20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2000" dirty="0">
                <a:solidFill>
                  <a:srgbClr val="000000"/>
                </a:solidFill>
                <a:effectLst/>
                <a:latin typeface="Calibri" panose="020F0502020204030204" pitchFamily="34" charset="0"/>
                <a:ea typeface="Times New Roman" panose="02020603050405020304" pitchFamily="18" charset="0"/>
              </a:rPr>
              <a:t>Cleverness is a gift; kindness is a choice. Gifts are easy -- they're given after all. Choices can be hard</a:t>
            </a:r>
            <a:endParaRPr lang="en-US" sz="20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2000" dirty="0">
                <a:solidFill>
                  <a:srgbClr val="000000"/>
                </a:solidFill>
                <a:effectLst/>
                <a:latin typeface="Calibri" panose="020F0502020204030204" pitchFamily="34" charset="0"/>
                <a:ea typeface="Times New Roman" panose="02020603050405020304" pitchFamily="18" charset="0"/>
              </a:rPr>
              <a:t>Life's too short to hang out with people who aren't resourceful.</a:t>
            </a:r>
            <a:endParaRPr lang="en-US" sz="20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9001636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Check on Learning . . .</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905000"/>
            <a:ext cx="8229600" cy="4525963"/>
          </a:xfrm>
        </p:spPr>
        <p:txBody>
          <a:bodyPr/>
          <a:lstStyle/>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Jeff Bezos accomplish?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leadership lessons can we take away?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traits did he exhibit?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do you admire about him?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 there anything about Bezos that you dislike and don’t want to emulate?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you learn that you can use to improve your own leadership?</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674077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312737"/>
            <a:ext cx="7772400" cy="838200"/>
          </a:xfrm>
        </p:spPr>
        <p:txBody>
          <a:bodyPr>
            <a:normAutofit/>
          </a:bodyPr>
          <a:lstStyle/>
          <a:p>
            <a:r>
              <a:rPr lang="en-US" dirty="0"/>
              <a:t>Jerry Brown</a:t>
            </a:r>
          </a:p>
        </p:txBody>
      </p:sp>
      <p:sp>
        <p:nvSpPr>
          <p:cNvPr id="6" name="Content Placeholder 3">
            <a:extLst>
              <a:ext uri="{FF2B5EF4-FFF2-40B4-BE49-F238E27FC236}">
                <a16:creationId xmlns:a16="http://schemas.microsoft.com/office/drawing/2014/main" id="{F77968FF-64EA-435B-AC00-0D0D59569009}"/>
              </a:ext>
            </a:extLst>
          </p:cNvPr>
          <p:cNvSpPr txBox="1">
            <a:spLocks/>
          </p:cNvSpPr>
          <p:nvPr/>
        </p:nvSpPr>
        <p:spPr>
          <a:xfrm>
            <a:off x="838200" y="1600200"/>
            <a:ext cx="7772400" cy="4525963"/>
          </a:xfrm>
          <a:prstGeom prst="rect">
            <a:avLst/>
          </a:prstGeom>
        </p:spPr>
        <p:txBody>
          <a:bodyPr vert="horz" lIns="91440" tIns="45720" rIns="91440" bIns="45720" rtlCol="0" anchor="b">
            <a:normAutofit fontScale="85000" lnSpcReduction="20000"/>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b="1" u="sng" dirty="0">
                <a:solidFill>
                  <a:schemeClr val="tx1"/>
                </a:solidFill>
              </a:rPr>
              <a:t>OBJECTIVES</a:t>
            </a:r>
          </a:p>
          <a:p>
            <a:r>
              <a:rPr lang="en-US" b="1" dirty="0">
                <a:solidFill>
                  <a:schemeClr val="tx1"/>
                </a:solidFill>
              </a:rPr>
              <a:t> </a:t>
            </a:r>
            <a:endParaRPr lang="en-US" dirty="0">
              <a:solidFill>
                <a:schemeClr val="tx1"/>
              </a:solidFill>
            </a:endParaRPr>
          </a:p>
          <a:p>
            <a:r>
              <a:rPr lang="en-US" b="1" dirty="0">
                <a:solidFill>
                  <a:schemeClr val="tx1"/>
                </a:solidFill>
              </a:rPr>
              <a:t>DESIRED OUTCOME (Followership)</a:t>
            </a:r>
            <a:endParaRPr lang="en-US" dirty="0">
              <a:solidFill>
                <a:schemeClr val="tx1"/>
              </a:solidFill>
            </a:endParaRPr>
          </a:p>
          <a:p>
            <a:r>
              <a:rPr lang="en-US" sz="1800" i="1" dirty="0">
                <a:solidFill>
                  <a:schemeClr val="tx1"/>
                </a:solidFill>
              </a:rPr>
              <a:t>Cadets learn about Jerry Brown, the reasons for his success, and what his experience adds to the study of leadership.</a:t>
            </a:r>
          </a:p>
          <a:p>
            <a:r>
              <a:rPr lang="en-US" i="1" dirty="0">
                <a:solidFill>
                  <a:schemeClr val="tx1"/>
                </a:solidFill>
              </a:rPr>
              <a:t> </a:t>
            </a:r>
            <a:endParaRPr lang="en-US" dirty="0">
              <a:solidFill>
                <a:schemeClr val="tx1"/>
              </a:solidFill>
            </a:endParaRPr>
          </a:p>
          <a:p>
            <a:r>
              <a:rPr lang="en-US" u="sng" dirty="0">
                <a:solidFill>
                  <a:schemeClr val="tx1"/>
                </a:solidFill>
              </a:rPr>
              <a:t>Plan of Action</a:t>
            </a:r>
            <a:r>
              <a:rPr lang="en-US" dirty="0">
                <a:solidFill>
                  <a:schemeClr val="tx1"/>
                </a:solidFill>
              </a:rPr>
              <a:t>:</a:t>
            </a:r>
          </a:p>
          <a:p>
            <a:r>
              <a:rPr lang="en-US" i="1" dirty="0">
                <a:solidFill>
                  <a:schemeClr val="tx1"/>
                </a:solidFill>
              </a:rPr>
              <a:t> </a:t>
            </a:r>
            <a:endParaRPr lang="en-US" dirty="0">
              <a:solidFill>
                <a:schemeClr val="tx1"/>
              </a:solidFill>
            </a:endParaRP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A1. Identify the basic facts about Jerry Brown, and what he has accomplished.</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A2. Explain what leadership lessons we can learn from familiarity with Jerry Brown’s story.</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A3. Compare the leadership of Jerry Brown with your own leadership skills, styles, and dynamics.</a:t>
            </a:r>
          </a:p>
          <a:p>
            <a:pPr marL="400050" lvl="1">
              <a:lnSpc>
                <a:spcPct val="120000"/>
              </a:lnSpc>
              <a:spcBef>
                <a:spcPts val="0"/>
              </a:spcBef>
            </a:pPr>
            <a:endParaRPr lang="en-US" dirty="0">
              <a:solidFill>
                <a:schemeClr val="tx1"/>
              </a:solidFill>
            </a:endParaRPr>
          </a:p>
          <a:p>
            <a:r>
              <a:rPr lang="en-US" dirty="0">
                <a:solidFill>
                  <a:schemeClr val="tx1"/>
                </a:solidFill>
              </a:rPr>
              <a:t> </a:t>
            </a:r>
          </a:p>
          <a:p>
            <a:r>
              <a:rPr lang="en-US" dirty="0">
                <a:solidFill>
                  <a:schemeClr val="tx1"/>
                </a:solidFill>
              </a:rPr>
              <a:t> </a:t>
            </a:r>
            <a:r>
              <a:rPr lang="en-US" b="1" u="sng" dirty="0">
                <a:solidFill>
                  <a:schemeClr val="tx1"/>
                </a:solidFill>
              </a:rPr>
              <a:t>Essential Question</a:t>
            </a:r>
            <a:r>
              <a:rPr lang="en-US" dirty="0">
                <a:solidFill>
                  <a:schemeClr val="tx1"/>
                </a:solidFill>
              </a:rPr>
              <a:t>: </a:t>
            </a:r>
            <a:r>
              <a:rPr lang="en-US" dirty="0">
                <a:solidFill>
                  <a:schemeClr val="tx1"/>
                </a:solidFill>
                <a:highlight>
                  <a:srgbClr val="FFFF00"/>
                </a:highlight>
              </a:rPr>
              <a:t>What can we learn about our own leadership, how to build our traits and skills, based on the leadership of Jerry Brown?</a:t>
            </a:r>
            <a:endParaRPr lang="en-US" sz="4000" dirty="0">
              <a:solidFill>
                <a:schemeClr val="tx1"/>
              </a:solidFill>
              <a:highlight>
                <a:srgbClr val="FFFF00"/>
              </a:highlight>
            </a:endParaRPr>
          </a:p>
        </p:txBody>
      </p:sp>
    </p:spTree>
    <p:extLst>
      <p:ext uri="{BB962C8B-B14F-4D97-AF65-F5344CB8AC3E}">
        <p14:creationId xmlns:p14="http://schemas.microsoft.com/office/powerpoint/2010/main" val="26554715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a:xfrm>
            <a:off x="1134687" y="274638"/>
            <a:ext cx="6858000" cy="1143000"/>
          </a:xfrm>
        </p:spPr>
        <p:txBody>
          <a:bodyPr anchor="ctr">
            <a:normAutofit/>
          </a:bodyPr>
          <a:lstStyle/>
          <a:p>
            <a:r>
              <a:rPr lang="en-US" dirty="0"/>
              <a:t>Jerry Brown</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sz="half" idx="1"/>
          </p:nvPr>
        </p:nvSpPr>
        <p:spPr>
          <a:xfrm>
            <a:off x="457200" y="1600200"/>
            <a:ext cx="4038600" cy="5257800"/>
          </a:xfrm>
        </p:spPr>
        <p:txBody>
          <a:bodyPr>
            <a:normAutofit fontScale="92500" lnSpcReduction="20000"/>
          </a:bodyPr>
          <a:lstStyle/>
          <a:p>
            <a:pPr>
              <a:lnSpc>
                <a:spcPct val="90000"/>
              </a:lnSpc>
            </a:pPr>
            <a:r>
              <a:rPr lang="en-US" sz="2200" dirty="0"/>
              <a:t>1938-Present</a:t>
            </a:r>
          </a:p>
          <a:p>
            <a:pPr>
              <a:lnSpc>
                <a:spcPct val="90000"/>
              </a:lnSpc>
            </a:pPr>
            <a:r>
              <a:rPr lang="en-US" sz="2200" b="1" dirty="0">
                <a:highlight>
                  <a:srgbClr val="FFFF00"/>
                </a:highlight>
              </a:rPr>
              <a:t>WAS A CADET IN CA CADET CORPS </a:t>
            </a:r>
            <a:r>
              <a:rPr lang="en-US" sz="2200" dirty="0">
                <a:highlight>
                  <a:srgbClr val="FFFF00"/>
                </a:highlight>
              </a:rPr>
              <a:t>in high school in 1950’s!!</a:t>
            </a:r>
          </a:p>
          <a:p>
            <a:pPr>
              <a:lnSpc>
                <a:spcPct val="90000"/>
              </a:lnSpc>
            </a:pPr>
            <a:r>
              <a:rPr lang="en-US" sz="2200" dirty="0"/>
              <a:t>Attended Jesuit Seminary</a:t>
            </a:r>
          </a:p>
          <a:p>
            <a:pPr>
              <a:lnSpc>
                <a:spcPct val="90000"/>
              </a:lnSpc>
            </a:pPr>
            <a:r>
              <a:rPr lang="en-US" sz="2200" dirty="0"/>
              <a:t>Graduated from UC Berkeley</a:t>
            </a:r>
          </a:p>
          <a:p>
            <a:pPr>
              <a:lnSpc>
                <a:spcPct val="90000"/>
              </a:lnSpc>
            </a:pPr>
            <a:r>
              <a:rPr lang="en-US" sz="2200" dirty="0"/>
              <a:t>Graduated Yale Law School</a:t>
            </a:r>
          </a:p>
          <a:p>
            <a:pPr>
              <a:lnSpc>
                <a:spcPct val="90000"/>
              </a:lnSpc>
            </a:pPr>
            <a:r>
              <a:rPr lang="en-US" sz="2200" dirty="0"/>
              <a:t>Law Clerk</a:t>
            </a:r>
          </a:p>
          <a:p>
            <a:pPr>
              <a:lnSpc>
                <a:spcPct val="90000"/>
              </a:lnSpc>
            </a:pPr>
            <a:r>
              <a:rPr lang="en-US" sz="2200" dirty="0"/>
              <a:t>CA Secretary of State 1970-1974</a:t>
            </a:r>
          </a:p>
          <a:p>
            <a:pPr>
              <a:lnSpc>
                <a:spcPct val="90000"/>
              </a:lnSpc>
            </a:pPr>
            <a:r>
              <a:rPr lang="en-US" sz="2200" dirty="0"/>
              <a:t>34</a:t>
            </a:r>
            <a:r>
              <a:rPr lang="en-US" sz="2200" baseline="30000" dirty="0"/>
              <a:t>th</a:t>
            </a:r>
            <a:r>
              <a:rPr lang="en-US" sz="2200" dirty="0"/>
              <a:t> Governor of California 1975-1982</a:t>
            </a:r>
          </a:p>
          <a:p>
            <a:pPr>
              <a:lnSpc>
                <a:spcPct val="90000"/>
              </a:lnSpc>
            </a:pPr>
            <a:r>
              <a:rPr lang="en-US" sz="2200" dirty="0"/>
              <a:t>Ran for President 3 times</a:t>
            </a:r>
          </a:p>
          <a:p>
            <a:pPr>
              <a:lnSpc>
                <a:spcPct val="90000"/>
              </a:lnSpc>
            </a:pPr>
            <a:r>
              <a:rPr lang="en-US" sz="2200" dirty="0"/>
              <a:t>Ran for Senate &amp; lost</a:t>
            </a:r>
          </a:p>
          <a:p>
            <a:pPr>
              <a:lnSpc>
                <a:spcPct val="90000"/>
              </a:lnSpc>
            </a:pPr>
            <a:r>
              <a:rPr lang="en-US" sz="2200" dirty="0"/>
              <a:t>Mayor of Oakland 1999-2006</a:t>
            </a:r>
          </a:p>
          <a:p>
            <a:pPr>
              <a:lnSpc>
                <a:spcPct val="90000"/>
              </a:lnSpc>
            </a:pPr>
            <a:r>
              <a:rPr lang="en-US" sz="2200" dirty="0"/>
              <a:t>Founded Oakland Military Institute (OMI)</a:t>
            </a:r>
          </a:p>
          <a:p>
            <a:pPr>
              <a:lnSpc>
                <a:spcPct val="90000"/>
              </a:lnSpc>
            </a:pPr>
            <a:r>
              <a:rPr lang="en-US" sz="2200" dirty="0"/>
              <a:t>CA Attorney General 2007-2011</a:t>
            </a:r>
          </a:p>
          <a:p>
            <a:pPr>
              <a:lnSpc>
                <a:spcPct val="90000"/>
              </a:lnSpc>
            </a:pPr>
            <a:r>
              <a:rPr lang="en-US" sz="2200" dirty="0"/>
              <a:t>39</a:t>
            </a:r>
            <a:r>
              <a:rPr lang="en-US" sz="2200" baseline="30000" dirty="0"/>
              <a:t>th</a:t>
            </a:r>
            <a:r>
              <a:rPr lang="en-US" sz="2200" dirty="0"/>
              <a:t> Governor of California 2011-2018</a:t>
            </a:r>
          </a:p>
          <a:p>
            <a:pPr>
              <a:lnSpc>
                <a:spcPct val="90000"/>
              </a:lnSpc>
            </a:pPr>
            <a:r>
              <a:rPr lang="en-US" sz="2200" dirty="0"/>
              <a:t>President of Board of Directors at OMI</a:t>
            </a:r>
          </a:p>
          <a:p>
            <a:pPr>
              <a:lnSpc>
                <a:spcPct val="90000"/>
              </a:lnSpc>
            </a:pPr>
            <a:endParaRPr lang="en-US" sz="2200" dirty="0"/>
          </a:p>
          <a:p>
            <a:pPr>
              <a:lnSpc>
                <a:spcPct val="90000"/>
              </a:lnSpc>
            </a:pPr>
            <a:endParaRPr lang="en-US" sz="2200" dirty="0"/>
          </a:p>
        </p:txBody>
      </p:sp>
      <p:pic>
        <p:nvPicPr>
          <p:cNvPr id="7" name="Picture 6">
            <a:extLst>
              <a:ext uri="{FF2B5EF4-FFF2-40B4-BE49-F238E27FC236}">
                <a16:creationId xmlns:a16="http://schemas.microsoft.com/office/drawing/2014/main" id="{3909C2AF-CE46-44A6-AB05-F705D03CA632}"/>
              </a:ext>
            </a:extLst>
          </p:cNvPr>
          <p:cNvPicPr/>
          <p:nvPr/>
        </p:nvPicPr>
        <p:blipFill rotWithShape="1">
          <a:blip r:embed="rId2">
            <a:extLst>
              <a:ext uri="{28A0092B-C50C-407E-A947-70E740481C1C}">
                <a14:useLocalDpi xmlns:a14="http://schemas.microsoft.com/office/drawing/2010/main" val="0"/>
              </a:ext>
            </a:extLst>
          </a:blip>
          <a:srcRect t="4690" r="-1" b="20597"/>
          <a:stretch/>
        </p:blipFill>
        <p:spPr bwMode="auto">
          <a:xfrm>
            <a:off x="4648200" y="1600200"/>
            <a:ext cx="4038600" cy="4525963"/>
          </a:xfrm>
          <a:prstGeom prst="rect">
            <a:avLst/>
          </a:prstGeom>
          <a:noFill/>
          <a:ln>
            <a:noFill/>
          </a:ln>
        </p:spPr>
      </p:pic>
    </p:spTree>
    <p:extLst>
      <p:ext uri="{BB962C8B-B14F-4D97-AF65-F5344CB8AC3E}">
        <p14:creationId xmlns:p14="http://schemas.microsoft.com/office/powerpoint/2010/main" val="26367743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a:xfrm>
            <a:off x="990600" y="274638"/>
            <a:ext cx="7162800" cy="1143000"/>
          </a:xfrm>
        </p:spPr>
        <p:txBody>
          <a:bodyPr anchor="ctr">
            <a:normAutofit/>
          </a:bodyPr>
          <a:lstStyle/>
          <a:p>
            <a:r>
              <a:rPr lang="en-US" dirty="0"/>
              <a:t>Jerry Brown</a:t>
            </a:r>
          </a:p>
        </p:txBody>
      </p:sp>
      <p:pic>
        <p:nvPicPr>
          <p:cNvPr id="3" name="Online Media 2" title="A Conversation with Jerry Brown">
            <a:hlinkClick r:id="" action="ppaction://media"/>
            <a:extLst>
              <a:ext uri="{FF2B5EF4-FFF2-40B4-BE49-F238E27FC236}">
                <a16:creationId xmlns:a16="http://schemas.microsoft.com/office/drawing/2014/main" id="{1CB7FA5B-3171-4CB0-B1C7-9B4CCDFCA4C3}"/>
              </a:ext>
            </a:extLst>
          </p:cNvPr>
          <p:cNvPicPr>
            <a:picLocks noRot="1" noChangeAspect="1"/>
          </p:cNvPicPr>
          <p:nvPr>
            <a:videoFile r:link="rId1"/>
          </p:nvPr>
        </p:nvPicPr>
        <p:blipFill>
          <a:blip r:embed="rId3"/>
          <a:stretch>
            <a:fillRect/>
          </a:stretch>
        </p:blipFill>
        <p:spPr>
          <a:xfrm>
            <a:off x="548922" y="1600200"/>
            <a:ext cx="8046156" cy="4525963"/>
          </a:xfrm>
          <a:prstGeom prst="rect">
            <a:avLst/>
          </a:prstGeom>
          <a:noFill/>
        </p:spPr>
      </p:pic>
    </p:spTree>
    <p:extLst>
      <p:ext uri="{BB962C8B-B14F-4D97-AF65-F5344CB8AC3E}">
        <p14:creationId xmlns:p14="http://schemas.microsoft.com/office/powerpoint/2010/main" val="195536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Leadership Lessons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600200"/>
            <a:ext cx="8229600" cy="4983162"/>
          </a:xfrm>
        </p:spPr>
        <p:txBody>
          <a:bodyPr>
            <a:normAutofit fontScale="92500" lnSpcReduction="20000"/>
          </a:bodyPr>
          <a:lstStyle/>
          <a:p>
            <a:r>
              <a:rPr lang="en-US" dirty="0"/>
              <a:t>Communication leads to persuasion</a:t>
            </a:r>
          </a:p>
          <a:p>
            <a:pPr lvl="1"/>
            <a:r>
              <a:rPr lang="en-US" dirty="0"/>
              <a:t>Brown was effective at communicating his vision, persuading people to share it, and shaping the dynamics of political systems to accomplish it</a:t>
            </a:r>
          </a:p>
          <a:p>
            <a:r>
              <a:rPr lang="en-US" dirty="0"/>
              <a:t>Build your leadership capital</a:t>
            </a:r>
          </a:p>
          <a:p>
            <a:pPr lvl="1"/>
            <a:r>
              <a:rPr lang="en-US" dirty="0"/>
              <a:t>Accomplished vision of fiscal solvency – built trust</a:t>
            </a:r>
          </a:p>
          <a:p>
            <a:pPr lvl="1"/>
            <a:r>
              <a:rPr lang="en-US" dirty="0"/>
              <a:t>Able to accomplish further goals in environmental, fiscal, &amp; education reform based on initial success</a:t>
            </a:r>
          </a:p>
          <a:p>
            <a:r>
              <a:rPr lang="en-US" dirty="0"/>
              <a:t>Never quit</a:t>
            </a:r>
          </a:p>
          <a:p>
            <a:pPr lvl="1"/>
            <a:r>
              <a:rPr lang="en-US" dirty="0"/>
              <a:t>Always worked toward his goals</a:t>
            </a:r>
          </a:p>
          <a:p>
            <a:pPr lvl="1"/>
            <a:r>
              <a:rPr lang="en-US" dirty="0"/>
              <a:t>After leaving office, he resumed one of his passions: helping Oakland Military Institute regain its footing as a successful CACC school in Oakland</a:t>
            </a:r>
          </a:p>
          <a:p>
            <a:pPr lvl="1"/>
            <a:endParaRPr lang="en-US" dirty="0"/>
          </a:p>
        </p:txBody>
      </p:sp>
    </p:spTree>
    <p:extLst>
      <p:ext uri="{BB962C8B-B14F-4D97-AF65-F5344CB8AC3E}">
        <p14:creationId xmlns:p14="http://schemas.microsoft.com/office/powerpoint/2010/main" val="39536509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Quotes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600200"/>
            <a:ext cx="8229600" cy="4983162"/>
          </a:xfrm>
        </p:spPr>
        <p:txBody>
          <a:bodyPr>
            <a:normAutofit fontScale="92500"/>
          </a:bodyPr>
          <a:lstStyle/>
          <a:p>
            <a:pPr marL="342900" marR="0" lvl="0" indent="-342900" fontAlgn="base">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rPr>
              <a:t>So we are being systematically trained to fear this false ‘rising crime' tide. This is all part of a system to lock up more people and impose more control and surveillance.</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rPr>
              <a:t>I'd shrink government in a minute, if I could shrink GM, Bank of America, and all these immoral corporations that operate by an undemocratic code, with no soul and no conscience.</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rPr>
              <a:t>The great danger of humane punishment is that people will come to accept state murder as something sanitary. I don't think bureaucracy should ever be entrusted with that kind of power.</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800" dirty="0">
                <a:solidFill>
                  <a:srgbClr val="101010"/>
                </a:solidFill>
                <a:effectLst/>
                <a:latin typeface="Calibri" panose="020F0502020204030204" pitchFamily="34" charset="0"/>
                <a:ea typeface="Times New Roman" panose="02020603050405020304" pitchFamily="18" charset="0"/>
              </a:rPr>
              <a:t>We have to be realistic about what the state can afford and put an end to abuses of the system that cost millions.</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800" dirty="0">
                <a:solidFill>
                  <a:srgbClr val="333333"/>
                </a:solidFill>
                <a:effectLst/>
                <a:latin typeface="Calibri" panose="020F0502020204030204" pitchFamily="34" charset="0"/>
                <a:ea typeface="Times New Roman" panose="02020603050405020304" pitchFamily="18" charset="0"/>
              </a:rPr>
              <a:t>Multinational corporations do control. They control the politicians. They control the media. They control the pattern of consumption, entertainment, thinking. They're destroying the planet and laying the foundation for violent outbursts and racial division.</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800" dirty="0">
                <a:solidFill>
                  <a:srgbClr val="202122"/>
                </a:solidFill>
                <a:effectLst/>
                <a:latin typeface="Calibri" panose="020F0502020204030204" pitchFamily="34" charset="0"/>
                <a:ea typeface="Times New Roman" panose="02020603050405020304" pitchFamily="18" charset="0"/>
              </a:rPr>
              <a:t>The Democrats are a big tent with many different points of view. Having said all of that, I think there will be a tendency to passing too many laws and spend too much money. And I would say that the [new] governor is going to have to correct that. But he wouldn’t be able to correct it all because in order to govern he’s got to please some of these groups enough of the time to still be viable as a political leader.</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5796148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Check on Learning . . .</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905000"/>
            <a:ext cx="8229600" cy="4525963"/>
          </a:xfrm>
        </p:spPr>
        <p:txBody>
          <a:bodyPr/>
          <a:lstStyle/>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Jerry Brown accomplish?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leadership lessons can we take away?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traits did he exhibit?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do you admire about him?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 there anything about </a:t>
            </a:r>
            <a:r>
              <a:rPr lang="en-US"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Brown</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that you dislike and don’t want to emulate?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you learn that you can use to improve your own leadership?</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06999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A9ACBE3-9764-4A55-AD29-782FEFB30841}"/>
              </a:ext>
            </a:extLst>
          </p:cNvPr>
          <p:cNvSpPr>
            <a:spLocks noGrp="1"/>
          </p:cNvSpPr>
          <p:nvPr>
            <p:ph type="title"/>
          </p:nvPr>
        </p:nvSpPr>
        <p:spPr>
          <a:xfrm>
            <a:off x="990600" y="274638"/>
            <a:ext cx="7162800" cy="1143000"/>
          </a:xfrm>
        </p:spPr>
        <p:txBody>
          <a:bodyPr/>
          <a:lstStyle/>
          <a:p>
            <a:r>
              <a:rPr lang="en-US" dirty="0"/>
              <a:t>Barack Obama</a:t>
            </a:r>
          </a:p>
        </p:txBody>
      </p:sp>
      <p:pic>
        <p:nvPicPr>
          <p:cNvPr id="3" name="Online Media 2" title="A Mother's Promise: Barack's Biography">
            <a:hlinkClick r:id="" action="ppaction://media"/>
            <a:extLst>
              <a:ext uri="{FF2B5EF4-FFF2-40B4-BE49-F238E27FC236}">
                <a16:creationId xmlns:a16="http://schemas.microsoft.com/office/drawing/2014/main" id="{7DB60EF7-9AC0-45B6-8C7B-7A14BEBD9E98}"/>
              </a:ext>
            </a:extLst>
          </p:cNvPr>
          <p:cNvPicPr>
            <a:picLocks noRot="1" noChangeAspect="1"/>
          </p:cNvPicPr>
          <p:nvPr>
            <a:videoFile r:link="rId1"/>
          </p:nvPr>
        </p:nvPicPr>
        <p:blipFill>
          <a:blip r:embed="rId3"/>
          <a:stretch>
            <a:fillRect/>
          </a:stretch>
        </p:blipFill>
        <p:spPr>
          <a:xfrm>
            <a:off x="1375144" y="1417638"/>
            <a:ext cx="6778256" cy="5080000"/>
          </a:xfrm>
          <a:prstGeom prst="rect">
            <a:avLst/>
          </a:prstGeom>
        </p:spPr>
      </p:pic>
    </p:spTree>
    <p:extLst>
      <p:ext uri="{BB962C8B-B14F-4D97-AF65-F5344CB8AC3E}">
        <p14:creationId xmlns:p14="http://schemas.microsoft.com/office/powerpoint/2010/main" val="112000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312737"/>
            <a:ext cx="7772400" cy="838200"/>
          </a:xfrm>
        </p:spPr>
        <p:txBody>
          <a:bodyPr>
            <a:normAutofit/>
          </a:bodyPr>
          <a:lstStyle/>
          <a:p>
            <a:r>
              <a:rPr lang="en-US" dirty="0"/>
              <a:t>Warren Buffett</a:t>
            </a:r>
          </a:p>
        </p:txBody>
      </p:sp>
      <p:sp>
        <p:nvSpPr>
          <p:cNvPr id="6" name="Content Placeholder 3">
            <a:extLst>
              <a:ext uri="{FF2B5EF4-FFF2-40B4-BE49-F238E27FC236}">
                <a16:creationId xmlns:a16="http://schemas.microsoft.com/office/drawing/2014/main" id="{F77968FF-64EA-435B-AC00-0D0D59569009}"/>
              </a:ext>
            </a:extLst>
          </p:cNvPr>
          <p:cNvSpPr txBox="1">
            <a:spLocks/>
          </p:cNvSpPr>
          <p:nvPr/>
        </p:nvSpPr>
        <p:spPr>
          <a:xfrm>
            <a:off x="838200" y="1600200"/>
            <a:ext cx="7772400" cy="4525963"/>
          </a:xfrm>
          <a:prstGeom prst="rect">
            <a:avLst/>
          </a:prstGeom>
        </p:spPr>
        <p:txBody>
          <a:bodyPr vert="horz" lIns="91440" tIns="45720" rIns="91440" bIns="45720" rtlCol="0" anchor="b">
            <a:normAutofit fontScale="85000" lnSpcReduction="20000"/>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b="1" u="sng" dirty="0">
                <a:solidFill>
                  <a:schemeClr val="tx1"/>
                </a:solidFill>
              </a:rPr>
              <a:t>OBJECTIVES</a:t>
            </a:r>
          </a:p>
          <a:p>
            <a:r>
              <a:rPr lang="en-US" b="1" dirty="0">
                <a:solidFill>
                  <a:schemeClr val="tx1"/>
                </a:solidFill>
              </a:rPr>
              <a:t> </a:t>
            </a:r>
            <a:endParaRPr lang="en-US" dirty="0">
              <a:solidFill>
                <a:schemeClr val="tx1"/>
              </a:solidFill>
            </a:endParaRPr>
          </a:p>
          <a:p>
            <a:r>
              <a:rPr lang="en-US" b="1" dirty="0">
                <a:solidFill>
                  <a:schemeClr val="tx1"/>
                </a:solidFill>
              </a:rPr>
              <a:t>DESIRED OUTCOME (Followership)</a:t>
            </a:r>
            <a:endParaRPr lang="en-US" dirty="0">
              <a:solidFill>
                <a:schemeClr val="tx1"/>
              </a:solidFill>
            </a:endParaRPr>
          </a:p>
          <a:p>
            <a:r>
              <a:rPr lang="en-US" sz="1800" i="1" dirty="0">
                <a:solidFill>
                  <a:schemeClr val="tx1"/>
                </a:solidFill>
              </a:rPr>
              <a:t>Cadets learn about Warren Buffett, the reasons for his success, and what his experience adds to the study of leadership.</a:t>
            </a:r>
          </a:p>
          <a:p>
            <a:r>
              <a:rPr lang="en-US" i="1" dirty="0">
                <a:solidFill>
                  <a:schemeClr val="tx1"/>
                </a:solidFill>
              </a:rPr>
              <a:t> </a:t>
            </a:r>
            <a:endParaRPr lang="en-US" dirty="0">
              <a:solidFill>
                <a:schemeClr val="tx1"/>
              </a:solidFill>
            </a:endParaRPr>
          </a:p>
          <a:p>
            <a:r>
              <a:rPr lang="en-US" u="sng" dirty="0">
                <a:solidFill>
                  <a:schemeClr val="tx1"/>
                </a:solidFill>
              </a:rPr>
              <a:t>Plan of Action</a:t>
            </a:r>
            <a:r>
              <a:rPr lang="en-US" dirty="0">
                <a:solidFill>
                  <a:schemeClr val="tx1"/>
                </a:solidFill>
              </a:rPr>
              <a:t>:</a:t>
            </a:r>
          </a:p>
          <a:p>
            <a:r>
              <a:rPr lang="en-US" i="1" dirty="0">
                <a:solidFill>
                  <a:schemeClr val="tx1"/>
                </a:solidFill>
              </a:rPr>
              <a:t> </a:t>
            </a:r>
            <a:endParaRPr lang="en-US" dirty="0">
              <a:solidFill>
                <a:schemeClr val="tx1"/>
              </a:solidFill>
            </a:endParaRP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A1. Identify the basic facts about Warren Buffett, and what he has accomplished.</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A2. Explain what leadership lessons we can learn from familiarity with Warren Buffett’s story.</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A3. Compare the leadership of Warren Buffett with your own leadership skills, styles, and dynamics.</a:t>
            </a:r>
          </a:p>
          <a:p>
            <a:pPr marL="400050" lvl="1">
              <a:lnSpc>
                <a:spcPct val="120000"/>
              </a:lnSpc>
              <a:spcBef>
                <a:spcPts val="0"/>
              </a:spcBef>
            </a:pPr>
            <a:endParaRPr lang="en-US" dirty="0">
              <a:solidFill>
                <a:schemeClr val="tx1"/>
              </a:solidFill>
            </a:endParaRPr>
          </a:p>
          <a:p>
            <a:r>
              <a:rPr lang="en-US" dirty="0">
                <a:solidFill>
                  <a:schemeClr val="tx1"/>
                </a:solidFill>
              </a:rPr>
              <a:t> </a:t>
            </a:r>
          </a:p>
          <a:p>
            <a:r>
              <a:rPr lang="en-US" dirty="0">
                <a:solidFill>
                  <a:schemeClr val="tx1"/>
                </a:solidFill>
              </a:rPr>
              <a:t> </a:t>
            </a:r>
            <a:r>
              <a:rPr lang="en-US" b="1" u="sng" dirty="0">
                <a:solidFill>
                  <a:schemeClr val="tx1"/>
                </a:solidFill>
              </a:rPr>
              <a:t>Essential Question</a:t>
            </a:r>
            <a:r>
              <a:rPr lang="en-US" dirty="0">
                <a:solidFill>
                  <a:schemeClr val="tx1"/>
                </a:solidFill>
              </a:rPr>
              <a:t>: </a:t>
            </a:r>
            <a:r>
              <a:rPr lang="en-US" dirty="0">
                <a:solidFill>
                  <a:schemeClr val="tx1"/>
                </a:solidFill>
                <a:highlight>
                  <a:srgbClr val="FFFF00"/>
                </a:highlight>
              </a:rPr>
              <a:t>What can we learn about our own leadership, how to build our traits and skills, based on the leadership of Warren Buffett?</a:t>
            </a:r>
            <a:endParaRPr lang="en-US" sz="4000" dirty="0">
              <a:solidFill>
                <a:schemeClr val="tx1"/>
              </a:solidFill>
              <a:highlight>
                <a:srgbClr val="FFFF00"/>
              </a:highlight>
            </a:endParaRPr>
          </a:p>
        </p:txBody>
      </p:sp>
    </p:spTree>
    <p:extLst>
      <p:ext uri="{BB962C8B-B14F-4D97-AF65-F5344CB8AC3E}">
        <p14:creationId xmlns:p14="http://schemas.microsoft.com/office/powerpoint/2010/main" val="34032514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a:xfrm>
            <a:off x="1134687" y="274638"/>
            <a:ext cx="6858000" cy="1143000"/>
          </a:xfrm>
        </p:spPr>
        <p:txBody>
          <a:bodyPr anchor="ctr">
            <a:normAutofit/>
          </a:bodyPr>
          <a:lstStyle/>
          <a:p>
            <a:r>
              <a:rPr lang="en-US" dirty="0"/>
              <a:t>Warren Buffett</a:t>
            </a:r>
          </a:p>
        </p:txBody>
      </p:sp>
      <p:pic>
        <p:nvPicPr>
          <p:cNvPr id="7" name="Picture 6">
            <a:extLst>
              <a:ext uri="{FF2B5EF4-FFF2-40B4-BE49-F238E27FC236}">
                <a16:creationId xmlns:a16="http://schemas.microsoft.com/office/drawing/2014/main" id="{1FFFD241-6D95-4418-AFC9-CE1D3EE5E405}"/>
              </a:ext>
            </a:extLst>
          </p:cNvPr>
          <p:cNvPicPr/>
          <p:nvPr/>
        </p:nvPicPr>
        <p:blipFill rotWithShape="1">
          <a:blip r:embed="rId2" cstate="print">
            <a:extLst>
              <a:ext uri="{28A0092B-C50C-407E-A947-70E740481C1C}">
                <a14:useLocalDpi xmlns:a14="http://schemas.microsoft.com/office/drawing/2010/main" val="0"/>
              </a:ext>
            </a:extLst>
          </a:blip>
          <a:srcRect l="33518" r="7143" b="1"/>
          <a:stretch/>
        </p:blipFill>
        <p:spPr bwMode="auto">
          <a:xfrm>
            <a:off x="457200" y="1600200"/>
            <a:ext cx="4038600" cy="4525963"/>
          </a:xfrm>
          <a:prstGeom prst="rect">
            <a:avLst/>
          </a:prstGeom>
          <a:noFill/>
          <a:ln>
            <a:noFill/>
          </a:ln>
          <a:extLst>
            <a:ext uri="{53640926-AAD7-44D8-BBD7-CCE9431645EC}">
              <a14:shadowObscured xmlns:a14="http://schemas.microsoft.com/office/drawing/2010/main"/>
            </a:ext>
          </a:extLst>
        </p:spPr>
      </p:pic>
      <p:sp>
        <p:nvSpPr>
          <p:cNvPr id="5" name="Content Placeholder 4">
            <a:extLst>
              <a:ext uri="{FF2B5EF4-FFF2-40B4-BE49-F238E27FC236}">
                <a16:creationId xmlns:a16="http://schemas.microsoft.com/office/drawing/2014/main" id="{CC292F80-3C26-4297-9721-1F36DDF62F59}"/>
              </a:ext>
            </a:extLst>
          </p:cNvPr>
          <p:cNvSpPr>
            <a:spLocks noGrp="1"/>
          </p:cNvSpPr>
          <p:nvPr>
            <p:ph sz="half" idx="2"/>
          </p:nvPr>
        </p:nvSpPr>
        <p:spPr>
          <a:xfrm>
            <a:off x="4648200" y="1600200"/>
            <a:ext cx="4343400" cy="4525963"/>
          </a:xfrm>
        </p:spPr>
        <p:txBody>
          <a:bodyPr>
            <a:normAutofit fontScale="92500" lnSpcReduction="20000"/>
          </a:bodyPr>
          <a:lstStyle/>
          <a:p>
            <a:pPr>
              <a:lnSpc>
                <a:spcPct val="90000"/>
              </a:lnSpc>
            </a:pPr>
            <a:r>
              <a:rPr lang="en-US" sz="2400" dirty="0"/>
              <a:t>1930-Present</a:t>
            </a:r>
          </a:p>
          <a:p>
            <a:pPr>
              <a:lnSpc>
                <a:spcPct val="90000"/>
              </a:lnSpc>
            </a:pPr>
            <a:r>
              <a:rPr lang="en-US" sz="2400" dirty="0"/>
              <a:t>Chairman &amp; CEO of Berkshire Hathaway</a:t>
            </a:r>
          </a:p>
          <a:p>
            <a:pPr>
              <a:lnSpc>
                <a:spcPct val="90000"/>
              </a:lnSpc>
            </a:pPr>
            <a:r>
              <a:rPr lang="en-US" sz="2400" dirty="0"/>
              <a:t>One of the richest people in the world</a:t>
            </a:r>
          </a:p>
          <a:p>
            <a:pPr>
              <a:lnSpc>
                <a:spcPct val="90000"/>
              </a:lnSpc>
            </a:pPr>
            <a:r>
              <a:rPr lang="en-US" sz="2400" dirty="0"/>
              <a:t>Philanthropist – pledged to donate 99% of his wealth to charity</a:t>
            </a:r>
          </a:p>
          <a:p>
            <a:pPr>
              <a:lnSpc>
                <a:spcPct val="90000"/>
              </a:lnSpc>
            </a:pPr>
            <a:r>
              <a:rPr lang="en-US" sz="2400" dirty="0"/>
              <a:t>Entrepreneur as a child</a:t>
            </a:r>
          </a:p>
          <a:p>
            <a:pPr>
              <a:lnSpc>
                <a:spcPct val="90000"/>
              </a:lnSpc>
            </a:pPr>
            <a:r>
              <a:rPr lang="en-US" sz="2400" dirty="0"/>
              <a:t>Extremely successful investor</a:t>
            </a:r>
          </a:p>
          <a:p>
            <a:pPr>
              <a:lnSpc>
                <a:spcPct val="90000"/>
              </a:lnSpc>
            </a:pPr>
            <a:r>
              <a:rPr lang="en-US" sz="2400" dirty="0"/>
              <a:t>Purchased many companies as investments – making him a billionaire</a:t>
            </a:r>
          </a:p>
          <a:p>
            <a:pPr>
              <a:lnSpc>
                <a:spcPct val="90000"/>
              </a:lnSpc>
            </a:pPr>
            <a:r>
              <a:rPr lang="en-US" sz="2400" dirty="0"/>
              <a:t>One of the most influential financial thinkers of our time</a:t>
            </a:r>
          </a:p>
          <a:p>
            <a:pPr>
              <a:lnSpc>
                <a:spcPct val="90000"/>
              </a:lnSpc>
            </a:pPr>
            <a:r>
              <a:rPr lang="en-US" sz="2400" dirty="0"/>
              <a:t>Nice guy</a:t>
            </a:r>
            <a:endParaRPr lang="en-US" sz="1800" dirty="0"/>
          </a:p>
          <a:p>
            <a:pPr>
              <a:lnSpc>
                <a:spcPct val="90000"/>
              </a:lnSpc>
            </a:pPr>
            <a:endParaRPr lang="en-US" sz="1800" dirty="0"/>
          </a:p>
        </p:txBody>
      </p:sp>
    </p:spTree>
    <p:extLst>
      <p:ext uri="{BB962C8B-B14F-4D97-AF65-F5344CB8AC3E}">
        <p14:creationId xmlns:p14="http://schemas.microsoft.com/office/powerpoint/2010/main" val="11327158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a:xfrm>
            <a:off x="990600" y="274638"/>
            <a:ext cx="7162800" cy="1143000"/>
          </a:xfrm>
        </p:spPr>
        <p:txBody>
          <a:bodyPr anchor="ctr">
            <a:normAutofit/>
          </a:bodyPr>
          <a:lstStyle/>
          <a:p>
            <a:r>
              <a:rPr lang="en-US" dirty="0"/>
              <a:t>Warren Buffett</a:t>
            </a:r>
          </a:p>
        </p:txBody>
      </p:sp>
      <p:pic>
        <p:nvPicPr>
          <p:cNvPr id="3" name="Online Media 2" title="Warren Buffett - Leadership">
            <a:hlinkClick r:id="" action="ppaction://media"/>
            <a:extLst>
              <a:ext uri="{FF2B5EF4-FFF2-40B4-BE49-F238E27FC236}">
                <a16:creationId xmlns:a16="http://schemas.microsoft.com/office/drawing/2014/main" id="{7B2548F0-24F7-4CF2-9D11-897F1F090601}"/>
              </a:ext>
            </a:extLst>
          </p:cNvPr>
          <p:cNvPicPr>
            <a:picLocks noRot="1" noChangeAspect="1"/>
          </p:cNvPicPr>
          <p:nvPr>
            <a:videoFile r:link="rId1"/>
          </p:nvPr>
        </p:nvPicPr>
        <p:blipFill>
          <a:blip r:embed="rId3"/>
          <a:stretch>
            <a:fillRect/>
          </a:stretch>
        </p:blipFill>
        <p:spPr>
          <a:xfrm>
            <a:off x="548922" y="1600200"/>
            <a:ext cx="8046156" cy="4525963"/>
          </a:xfrm>
          <a:prstGeom prst="rect">
            <a:avLst/>
          </a:prstGeom>
          <a:noFill/>
        </p:spPr>
      </p:pic>
    </p:spTree>
    <p:extLst>
      <p:ext uri="{BB962C8B-B14F-4D97-AF65-F5344CB8AC3E}">
        <p14:creationId xmlns:p14="http://schemas.microsoft.com/office/powerpoint/2010/main" val="414265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Leadership Lessons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600200"/>
            <a:ext cx="8382000" cy="4983162"/>
          </a:xfrm>
        </p:spPr>
        <p:txBody>
          <a:bodyPr>
            <a:normAutofit lnSpcReduction="10000"/>
          </a:bodyPr>
          <a:lstStyle/>
          <a:p>
            <a:r>
              <a:rPr lang="en-US" dirty="0"/>
              <a:t>Stick to fundamental values</a:t>
            </a:r>
          </a:p>
          <a:p>
            <a:r>
              <a:rPr lang="en-US" dirty="0"/>
              <a:t>Live simply</a:t>
            </a:r>
          </a:p>
          <a:p>
            <a:pPr lvl="1"/>
            <a:r>
              <a:rPr lang="en-US" dirty="0"/>
              <a:t>Frugal spender</a:t>
            </a:r>
          </a:p>
          <a:p>
            <a:pPr lvl="1"/>
            <a:r>
              <a:rPr lang="en-US" dirty="0"/>
              <a:t>Objective is to accumulate wealth, not squander it</a:t>
            </a:r>
          </a:p>
          <a:p>
            <a:r>
              <a:rPr lang="en-US" dirty="0"/>
              <a:t>Give back</a:t>
            </a:r>
          </a:p>
          <a:p>
            <a:pPr lvl="1"/>
            <a:r>
              <a:rPr lang="en-US" dirty="0"/>
              <a:t>Wealth is a means to effect positive change</a:t>
            </a:r>
          </a:p>
          <a:p>
            <a:r>
              <a:rPr lang="en-US" dirty="0"/>
              <a:t>Communicate openly &amp; effectively</a:t>
            </a:r>
          </a:p>
          <a:p>
            <a:r>
              <a:rPr lang="en-US" dirty="0"/>
              <a:t>Pick your allies wisely</a:t>
            </a:r>
          </a:p>
          <a:p>
            <a:r>
              <a:rPr lang="en-US" dirty="0"/>
              <a:t>Be prepared for any risks</a:t>
            </a:r>
          </a:p>
        </p:txBody>
      </p:sp>
    </p:spTree>
    <p:extLst>
      <p:ext uri="{BB962C8B-B14F-4D97-AF65-F5344CB8AC3E}">
        <p14:creationId xmlns:p14="http://schemas.microsoft.com/office/powerpoint/2010/main" val="20335745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Quotes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p:txBody>
          <a:bodyPr>
            <a:normAutofit/>
          </a:bodyPr>
          <a:lstStyle/>
          <a:p>
            <a:pPr marL="342900" marR="0" lvl="0" indent="-342900" fontAlgn="base">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rPr>
              <a:t>We simply attempt to be fearful when others are greedy and to be greedy only when others are fearful.</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rPr>
              <a:t>It takes 20 years to build a reputation and five minutes to ruin it. If you think about that, you'll do things differently.</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rPr>
              <a:t>Price is what you pay. Value is what you get.</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rPr>
              <a:t>Someone's sitting in the shade today because someone planted a tree a long time ago.</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rPr>
              <a:t>Rule No.1: Never lose money. Rule No.2: Never forget rule No.1.</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rPr>
              <a:t>Risk comes from not knowing what you're doing.</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rPr>
              <a:t>It's only when the tide goes out that you discover who's been swimming naked.</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rPr>
              <a:t>It's far better to buy a wonderful company at a fair price than a fair company at a wonderful price.</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rPr>
              <a:t>Our favorite holding period is forever.</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rPr>
              <a:t>It's better to hang out with people better than you. Pick out associates whose behavior is better than yours and you'll drift in that direction.</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4738633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Check on Learning . . .</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905000"/>
            <a:ext cx="8229600" cy="4525963"/>
          </a:xfrm>
        </p:spPr>
        <p:txBody>
          <a:bodyPr/>
          <a:lstStyle/>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Warren Buffett accomplish?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leadership lessons can we take away?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traits did he exhibit?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do you admire about him?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 there anything about Buffett that you dislike and don’t want to emulate?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you learn that you can use to improve your own leadership?</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322126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312737"/>
            <a:ext cx="7772400" cy="838200"/>
          </a:xfrm>
        </p:spPr>
        <p:txBody>
          <a:bodyPr>
            <a:normAutofit/>
          </a:bodyPr>
          <a:lstStyle/>
          <a:p>
            <a:r>
              <a:rPr lang="en-US" dirty="0"/>
              <a:t>Sheryl Sandberg</a:t>
            </a:r>
          </a:p>
        </p:txBody>
      </p:sp>
      <p:sp>
        <p:nvSpPr>
          <p:cNvPr id="6" name="Content Placeholder 3">
            <a:extLst>
              <a:ext uri="{FF2B5EF4-FFF2-40B4-BE49-F238E27FC236}">
                <a16:creationId xmlns:a16="http://schemas.microsoft.com/office/drawing/2014/main" id="{F77968FF-64EA-435B-AC00-0D0D59569009}"/>
              </a:ext>
            </a:extLst>
          </p:cNvPr>
          <p:cNvSpPr txBox="1">
            <a:spLocks/>
          </p:cNvSpPr>
          <p:nvPr/>
        </p:nvSpPr>
        <p:spPr>
          <a:xfrm>
            <a:off x="838200" y="1600200"/>
            <a:ext cx="7772400" cy="4525963"/>
          </a:xfrm>
          <a:prstGeom prst="rect">
            <a:avLst/>
          </a:prstGeom>
        </p:spPr>
        <p:txBody>
          <a:bodyPr vert="horz" lIns="91440" tIns="45720" rIns="91440" bIns="45720" rtlCol="0" anchor="b">
            <a:normAutofit fontScale="85000" lnSpcReduction="20000"/>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b="1" u="sng" dirty="0">
                <a:solidFill>
                  <a:schemeClr val="tx1"/>
                </a:solidFill>
              </a:rPr>
              <a:t>OBJECTIVES</a:t>
            </a:r>
          </a:p>
          <a:p>
            <a:r>
              <a:rPr lang="en-US" b="1" dirty="0">
                <a:solidFill>
                  <a:schemeClr val="tx1"/>
                </a:solidFill>
              </a:rPr>
              <a:t> </a:t>
            </a:r>
            <a:endParaRPr lang="en-US" dirty="0">
              <a:solidFill>
                <a:schemeClr val="tx1"/>
              </a:solidFill>
            </a:endParaRPr>
          </a:p>
          <a:p>
            <a:r>
              <a:rPr lang="en-US" b="1" dirty="0">
                <a:solidFill>
                  <a:schemeClr val="tx1"/>
                </a:solidFill>
              </a:rPr>
              <a:t>DESIRED OUTCOME (Followership)</a:t>
            </a:r>
            <a:endParaRPr lang="en-US" dirty="0">
              <a:solidFill>
                <a:schemeClr val="tx1"/>
              </a:solidFill>
            </a:endParaRPr>
          </a:p>
          <a:p>
            <a:r>
              <a:rPr lang="en-US" sz="1800" i="1" dirty="0">
                <a:solidFill>
                  <a:schemeClr val="tx1"/>
                </a:solidFill>
              </a:rPr>
              <a:t>Cadets learn about Sheryl Sandberg, the reasons for her success, and what her experience adds to the study of leadership.</a:t>
            </a:r>
          </a:p>
          <a:p>
            <a:r>
              <a:rPr lang="en-US" i="1" dirty="0">
                <a:solidFill>
                  <a:schemeClr val="tx1"/>
                </a:solidFill>
              </a:rPr>
              <a:t> </a:t>
            </a:r>
            <a:endParaRPr lang="en-US" dirty="0">
              <a:solidFill>
                <a:schemeClr val="tx1"/>
              </a:solidFill>
            </a:endParaRPr>
          </a:p>
          <a:p>
            <a:r>
              <a:rPr lang="en-US" u="sng" dirty="0">
                <a:solidFill>
                  <a:schemeClr val="tx1"/>
                </a:solidFill>
              </a:rPr>
              <a:t>Plan of Action</a:t>
            </a:r>
            <a:r>
              <a:rPr lang="en-US" dirty="0">
                <a:solidFill>
                  <a:schemeClr val="tx1"/>
                </a:solidFill>
              </a:rPr>
              <a:t>:</a:t>
            </a:r>
          </a:p>
          <a:p>
            <a:r>
              <a:rPr lang="en-US" i="1" dirty="0">
                <a:solidFill>
                  <a:schemeClr val="tx1"/>
                </a:solidFill>
              </a:rPr>
              <a:t> </a:t>
            </a:r>
            <a:endParaRPr lang="en-US" dirty="0">
              <a:solidFill>
                <a:schemeClr val="tx1"/>
              </a:solidFill>
            </a:endParaRP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A1. Identify the basic facts about Sheryl Sandberg, and what she has accomplished.</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A2. Explain what leadership lessons we can learn from familiarity with Sheryl Sandberg’s story.</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A3. Compare the leadership of Sheryl Sandberg with your own leadership skills, styles, and dynamics.</a:t>
            </a:r>
          </a:p>
          <a:p>
            <a:pPr marL="400050" lvl="1">
              <a:lnSpc>
                <a:spcPct val="120000"/>
              </a:lnSpc>
              <a:spcBef>
                <a:spcPts val="0"/>
              </a:spcBef>
            </a:pPr>
            <a:endParaRPr lang="en-US" dirty="0">
              <a:solidFill>
                <a:schemeClr val="tx1"/>
              </a:solidFill>
            </a:endParaRPr>
          </a:p>
          <a:p>
            <a:r>
              <a:rPr lang="en-US" dirty="0">
                <a:solidFill>
                  <a:schemeClr val="tx1"/>
                </a:solidFill>
              </a:rPr>
              <a:t> </a:t>
            </a:r>
          </a:p>
          <a:p>
            <a:r>
              <a:rPr lang="en-US" dirty="0">
                <a:solidFill>
                  <a:schemeClr val="tx1"/>
                </a:solidFill>
              </a:rPr>
              <a:t> </a:t>
            </a:r>
            <a:r>
              <a:rPr lang="en-US" b="1" u="sng" dirty="0">
                <a:solidFill>
                  <a:schemeClr val="tx1"/>
                </a:solidFill>
              </a:rPr>
              <a:t>Essential Question</a:t>
            </a:r>
            <a:r>
              <a:rPr lang="en-US" dirty="0">
                <a:solidFill>
                  <a:schemeClr val="tx1"/>
                </a:solidFill>
              </a:rPr>
              <a:t>: </a:t>
            </a:r>
            <a:r>
              <a:rPr lang="en-US" dirty="0">
                <a:solidFill>
                  <a:schemeClr val="tx1"/>
                </a:solidFill>
                <a:highlight>
                  <a:srgbClr val="FFFF00"/>
                </a:highlight>
              </a:rPr>
              <a:t>What can we learn about our own leadership, how to build our traits and skills, based on the leadership of Sheryl Sandberg?</a:t>
            </a:r>
            <a:endParaRPr lang="en-US" sz="4000" dirty="0">
              <a:solidFill>
                <a:schemeClr val="tx1"/>
              </a:solidFill>
              <a:highlight>
                <a:srgbClr val="FFFF00"/>
              </a:highlight>
            </a:endParaRPr>
          </a:p>
        </p:txBody>
      </p:sp>
    </p:spTree>
    <p:extLst>
      <p:ext uri="{BB962C8B-B14F-4D97-AF65-F5344CB8AC3E}">
        <p14:creationId xmlns:p14="http://schemas.microsoft.com/office/powerpoint/2010/main" val="13963364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a:xfrm>
            <a:off x="1066800" y="273050"/>
            <a:ext cx="7010400" cy="1327150"/>
          </a:xfrm>
        </p:spPr>
        <p:txBody>
          <a:bodyPr anchor="ctr">
            <a:normAutofit/>
          </a:bodyPr>
          <a:lstStyle/>
          <a:p>
            <a:r>
              <a:rPr lang="en-US" dirty="0"/>
              <a:t>Sheryl Sandberg</a:t>
            </a:r>
          </a:p>
        </p:txBody>
      </p:sp>
      <p:pic>
        <p:nvPicPr>
          <p:cNvPr id="7" name="Picture 6" descr="Sheryl Sandberg Leadership Profile">
            <a:extLst>
              <a:ext uri="{FF2B5EF4-FFF2-40B4-BE49-F238E27FC236}">
                <a16:creationId xmlns:a16="http://schemas.microsoft.com/office/drawing/2014/main" id="{DFF1A323-2881-44C3-A4B5-873D44EF85E4}"/>
              </a:ext>
            </a:extLst>
          </p:cNvPr>
          <p:cNvPicPr/>
          <p:nvPr/>
        </p:nvPicPr>
        <p:blipFill rotWithShape="1">
          <a:blip r:embed="rId2">
            <a:extLst>
              <a:ext uri="{28A0092B-C50C-407E-A947-70E740481C1C}">
                <a14:useLocalDpi xmlns:a14="http://schemas.microsoft.com/office/drawing/2010/main" val="0"/>
              </a:ext>
            </a:extLst>
          </a:blip>
          <a:srcRect r="2" b="2342"/>
          <a:stretch/>
        </p:blipFill>
        <p:spPr bwMode="auto">
          <a:xfrm>
            <a:off x="4184650" y="1581150"/>
            <a:ext cx="4654550" cy="4525963"/>
          </a:xfrm>
          <a:prstGeom prst="rect">
            <a:avLst/>
          </a:prstGeom>
          <a:noFill/>
          <a:ln>
            <a:noFill/>
          </a:ln>
        </p:spPr>
      </p:pic>
      <p:sp>
        <p:nvSpPr>
          <p:cNvPr id="5" name="Content Placeholder 4">
            <a:extLst>
              <a:ext uri="{FF2B5EF4-FFF2-40B4-BE49-F238E27FC236}">
                <a16:creationId xmlns:a16="http://schemas.microsoft.com/office/drawing/2014/main" id="{CC292F80-3C26-4297-9721-1F36DDF62F59}"/>
              </a:ext>
            </a:extLst>
          </p:cNvPr>
          <p:cNvSpPr>
            <a:spLocks noGrp="1"/>
          </p:cNvSpPr>
          <p:nvPr>
            <p:ph type="body" sz="half" idx="2"/>
          </p:nvPr>
        </p:nvSpPr>
        <p:spPr>
          <a:xfrm>
            <a:off x="457200" y="1600200"/>
            <a:ext cx="3962400" cy="5105400"/>
          </a:xfrm>
        </p:spPr>
        <p:txBody>
          <a:bodyPr>
            <a:normAutofit/>
          </a:bodyPr>
          <a:lstStyle/>
          <a:p>
            <a:pPr marL="285750" indent="-285750">
              <a:lnSpc>
                <a:spcPct val="90000"/>
              </a:lnSpc>
              <a:buFont typeface="Arial" panose="020B0604020202020204" pitchFamily="34" charset="0"/>
              <a:buChar char="•"/>
            </a:pPr>
            <a:r>
              <a:rPr lang="en-US" sz="1800" dirty="0"/>
              <a:t>1969-Present</a:t>
            </a:r>
          </a:p>
          <a:p>
            <a:pPr marL="285750" indent="-285750">
              <a:lnSpc>
                <a:spcPct val="90000"/>
              </a:lnSpc>
              <a:buFont typeface="Arial" panose="020B0604020202020204" pitchFamily="34" charset="0"/>
              <a:buChar char="•"/>
            </a:pPr>
            <a:r>
              <a:rPr lang="en-US" sz="1800" dirty="0"/>
              <a:t>Chief Operating Officer of Facebook</a:t>
            </a:r>
          </a:p>
          <a:p>
            <a:pPr marL="285750" indent="-285750">
              <a:lnSpc>
                <a:spcPct val="90000"/>
              </a:lnSpc>
              <a:buFont typeface="Arial" panose="020B0604020202020204" pitchFamily="34" charset="0"/>
              <a:buChar char="•"/>
            </a:pPr>
            <a:r>
              <a:rPr lang="en-US" sz="1800" dirty="0"/>
              <a:t>One of the top women leaders in the tech industry</a:t>
            </a:r>
          </a:p>
          <a:p>
            <a:pPr marL="285750" indent="-285750">
              <a:lnSpc>
                <a:spcPct val="90000"/>
              </a:lnSpc>
              <a:buFont typeface="Arial" panose="020B0604020202020204" pitchFamily="34" charset="0"/>
              <a:buChar char="•"/>
            </a:pPr>
            <a:r>
              <a:rPr lang="en-US" sz="1800" dirty="0"/>
              <a:t>Excellent student</a:t>
            </a:r>
          </a:p>
          <a:p>
            <a:pPr marL="285750" indent="-285750">
              <a:lnSpc>
                <a:spcPct val="90000"/>
              </a:lnSpc>
              <a:buFont typeface="Arial" panose="020B0604020202020204" pitchFamily="34" charset="0"/>
              <a:buChar char="•"/>
            </a:pPr>
            <a:r>
              <a:rPr lang="en-US" sz="1800" dirty="0"/>
              <a:t>Graduated top of her Harvard class in Economics. Harvard MBA in Business</a:t>
            </a:r>
          </a:p>
          <a:p>
            <a:pPr marL="285750" indent="-285750">
              <a:lnSpc>
                <a:spcPct val="90000"/>
              </a:lnSpc>
              <a:buFont typeface="Arial" panose="020B0604020202020204" pitchFamily="34" charset="0"/>
              <a:buChar char="•"/>
            </a:pPr>
            <a:r>
              <a:rPr lang="en-US" sz="1800" dirty="0"/>
              <a:t>Worked for the Secretary of the Treasury</a:t>
            </a:r>
          </a:p>
          <a:p>
            <a:pPr marL="285750" indent="-285750">
              <a:lnSpc>
                <a:spcPct val="90000"/>
              </a:lnSpc>
              <a:buFont typeface="Arial" panose="020B0604020202020204" pitchFamily="34" charset="0"/>
              <a:buChar char="•"/>
            </a:pPr>
            <a:r>
              <a:rPr lang="en-US" sz="1800" dirty="0"/>
              <a:t>VP at Google</a:t>
            </a:r>
          </a:p>
          <a:p>
            <a:pPr marL="285750" indent="-285750">
              <a:lnSpc>
                <a:spcPct val="90000"/>
              </a:lnSpc>
              <a:buFont typeface="Arial" panose="020B0604020202020204" pitchFamily="34" charset="0"/>
              <a:buChar char="•"/>
            </a:pPr>
            <a:r>
              <a:rPr lang="en-US" sz="1800" dirty="0"/>
              <a:t>Facebook COO in 2008</a:t>
            </a:r>
          </a:p>
          <a:p>
            <a:pPr marL="285750" indent="-285750">
              <a:lnSpc>
                <a:spcPct val="90000"/>
              </a:lnSpc>
              <a:buFont typeface="Arial" panose="020B0604020202020204" pitchFamily="34" charset="0"/>
              <a:buChar char="•"/>
            </a:pPr>
            <a:r>
              <a:rPr lang="en-US" sz="1800" dirty="0"/>
              <a:t>Facebook Board of Directors in 2012    (first female board member)</a:t>
            </a:r>
          </a:p>
          <a:p>
            <a:pPr marL="285750" indent="-285750">
              <a:lnSpc>
                <a:spcPct val="90000"/>
              </a:lnSpc>
              <a:buFont typeface="Arial" panose="020B0604020202020204" pitchFamily="34" charset="0"/>
              <a:buChar char="•"/>
            </a:pPr>
            <a:r>
              <a:rPr lang="en-US" sz="1800" dirty="0"/>
              <a:t>One of the 172 female billionaires in the world (as of 2020)</a:t>
            </a:r>
          </a:p>
          <a:p>
            <a:pPr marL="285750" indent="-285750">
              <a:lnSpc>
                <a:spcPct val="90000"/>
              </a:lnSpc>
              <a:buFont typeface="Arial" panose="020B0604020202020204" pitchFamily="34" charset="0"/>
              <a:buChar char="•"/>
            </a:pPr>
            <a:r>
              <a:rPr lang="en-US" sz="1800" dirty="0"/>
              <a:t>Repeatedly named one of the most powerful or influential women in business</a:t>
            </a:r>
          </a:p>
          <a:p>
            <a:pPr>
              <a:lnSpc>
                <a:spcPct val="90000"/>
              </a:lnSpc>
            </a:pPr>
            <a:endParaRPr lang="en-US" dirty="0"/>
          </a:p>
        </p:txBody>
      </p:sp>
    </p:spTree>
    <p:extLst>
      <p:ext uri="{BB962C8B-B14F-4D97-AF65-F5344CB8AC3E}">
        <p14:creationId xmlns:p14="http://schemas.microsoft.com/office/powerpoint/2010/main" val="21143512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a:xfrm>
            <a:off x="990600" y="274638"/>
            <a:ext cx="7162800" cy="1143000"/>
          </a:xfrm>
        </p:spPr>
        <p:txBody>
          <a:bodyPr anchor="ctr">
            <a:normAutofit/>
          </a:bodyPr>
          <a:lstStyle/>
          <a:p>
            <a:r>
              <a:rPr lang="en-US" dirty="0"/>
              <a:t>Sheryl Sandberg</a:t>
            </a:r>
          </a:p>
        </p:txBody>
      </p:sp>
      <p:pic>
        <p:nvPicPr>
          <p:cNvPr id="3" name="Online Media 2" title="Sheryl Sandberg: The Importance of Authentic Communication">
            <a:hlinkClick r:id="" action="ppaction://media"/>
            <a:extLst>
              <a:ext uri="{FF2B5EF4-FFF2-40B4-BE49-F238E27FC236}">
                <a16:creationId xmlns:a16="http://schemas.microsoft.com/office/drawing/2014/main" id="{946AFBA5-8539-4F59-98FE-720ED2D5A98E}"/>
              </a:ext>
            </a:extLst>
          </p:cNvPr>
          <p:cNvPicPr>
            <a:picLocks noRot="1" noChangeAspect="1"/>
          </p:cNvPicPr>
          <p:nvPr>
            <a:videoFile r:link="rId1"/>
          </p:nvPr>
        </p:nvPicPr>
        <p:blipFill>
          <a:blip r:embed="rId3"/>
          <a:stretch>
            <a:fillRect/>
          </a:stretch>
        </p:blipFill>
        <p:spPr>
          <a:xfrm>
            <a:off x="548922" y="1600200"/>
            <a:ext cx="8046156" cy="4525963"/>
          </a:xfrm>
          <a:prstGeom prst="rect">
            <a:avLst/>
          </a:prstGeom>
          <a:noFill/>
        </p:spPr>
      </p:pic>
    </p:spTree>
    <p:extLst>
      <p:ext uri="{BB962C8B-B14F-4D97-AF65-F5344CB8AC3E}">
        <p14:creationId xmlns:p14="http://schemas.microsoft.com/office/powerpoint/2010/main" val="199528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a:xfrm>
            <a:off x="990600" y="274638"/>
            <a:ext cx="7162800" cy="1143000"/>
          </a:xfrm>
        </p:spPr>
        <p:txBody>
          <a:bodyPr anchor="ctr">
            <a:normAutofit/>
          </a:bodyPr>
          <a:lstStyle/>
          <a:p>
            <a:r>
              <a:rPr lang="en-US" dirty="0"/>
              <a:t>Sheryl Sandberg</a:t>
            </a:r>
          </a:p>
        </p:txBody>
      </p:sp>
      <p:pic>
        <p:nvPicPr>
          <p:cNvPr id="2" name="Online Media 1" title="Facebook Documentary - Sheryl Sandberg's Top 10 Rules For Success (@sherylsandberg)">
            <a:hlinkClick r:id="" action="ppaction://media"/>
            <a:extLst>
              <a:ext uri="{FF2B5EF4-FFF2-40B4-BE49-F238E27FC236}">
                <a16:creationId xmlns:a16="http://schemas.microsoft.com/office/drawing/2014/main" id="{E2DAE1D4-55EA-45F0-A9E4-E57664B80487}"/>
              </a:ext>
            </a:extLst>
          </p:cNvPr>
          <p:cNvPicPr>
            <a:picLocks noRot="1" noChangeAspect="1"/>
          </p:cNvPicPr>
          <p:nvPr>
            <a:videoFile r:link="rId1"/>
          </p:nvPr>
        </p:nvPicPr>
        <p:blipFill>
          <a:blip r:embed="rId3"/>
          <a:stretch>
            <a:fillRect/>
          </a:stretch>
        </p:blipFill>
        <p:spPr>
          <a:xfrm>
            <a:off x="548922" y="1600200"/>
            <a:ext cx="8046156" cy="4525963"/>
          </a:xfrm>
          <a:prstGeom prst="rect">
            <a:avLst/>
          </a:prstGeom>
          <a:noFill/>
        </p:spPr>
      </p:pic>
    </p:spTree>
    <p:extLst>
      <p:ext uri="{BB962C8B-B14F-4D97-AF65-F5344CB8AC3E}">
        <p14:creationId xmlns:p14="http://schemas.microsoft.com/office/powerpoint/2010/main" val="221427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A9ACBE3-9764-4A55-AD29-782FEFB30841}"/>
              </a:ext>
            </a:extLst>
          </p:cNvPr>
          <p:cNvSpPr>
            <a:spLocks noGrp="1"/>
          </p:cNvSpPr>
          <p:nvPr>
            <p:ph type="title"/>
          </p:nvPr>
        </p:nvSpPr>
        <p:spPr>
          <a:xfrm>
            <a:off x="990600" y="274638"/>
            <a:ext cx="7162800" cy="1143000"/>
          </a:xfrm>
        </p:spPr>
        <p:txBody>
          <a:bodyPr anchor="ctr">
            <a:normAutofit/>
          </a:bodyPr>
          <a:lstStyle/>
          <a:p>
            <a:r>
              <a:rPr lang="en-US" dirty="0"/>
              <a:t>Barack Obama</a:t>
            </a:r>
          </a:p>
        </p:txBody>
      </p:sp>
      <p:pic>
        <p:nvPicPr>
          <p:cNvPr id="2" name="Online Media 1" title="Ellen's Tribute to the Obamas">
            <a:hlinkClick r:id="" action="ppaction://media"/>
            <a:extLst>
              <a:ext uri="{FF2B5EF4-FFF2-40B4-BE49-F238E27FC236}">
                <a16:creationId xmlns:a16="http://schemas.microsoft.com/office/drawing/2014/main" id="{61BCE796-F761-4151-B2C8-388C4CC6941B}"/>
              </a:ext>
            </a:extLst>
          </p:cNvPr>
          <p:cNvPicPr>
            <a:picLocks noRot="1" noChangeAspect="1"/>
          </p:cNvPicPr>
          <p:nvPr>
            <a:videoFile r:link="rId1"/>
          </p:nvPr>
        </p:nvPicPr>
        <p:blipFill>
          <a:blip r:embed="rId3"/>
          <a:stretch>
            <a:fillRect/>
          </a:stretch>
        </p:blipFill>
        <p:spPr>
          <a:xfrm>
            <a:off x="548922" y="1600200"/>
            <a:ext cx="8046156" cy="4525963"/>
          </a:xfrm>
          <a:prstGeom prst="rect">
            <a:avLst/>
          </a:prstGeom>
          <a:noFill/>
        </p:spPr>
      </p:pic>
    </p:spTree>
    <p:extLst>
      <p:ext uri="{BB962C8B-B14F-4D97-AF65-F5344CB8AC3E}">
        <p14:creationId xmlns:p14="http://schemas.microsoft.com/office/powerpoint/2010/main" val="82191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Leadership Lessons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600200"/>
            <a:ext cx="8458200" cy="4983162"/>
          </a:xfrm>
        </p:spPr>
        <p:txBody>
          <a:bodyPr>
            <a:normAutofit lnSpcReduction="10000"/>
          </a:bodyPr>
          <a:lstStyle/>
          <a:p>
            <a:r>
              <a:rPr lang="en-US" dirty="0"/>
              <a:t>Be open to opportunities</a:t>
            </a:r>
          </a:p>
          <a:p>
            <a:pPr lvl="1"/>
            <a:r>
              <a:rPr lang="en-US" dirty="0"/>
              <a:t>Sandberg didn’t plot her career in tech – she just took the opportunities when they happened</a:t>
            </a:r>
          </a:p>
          <a:p>
            <a:r>
              <a:rPr lang="en-US" dirty="0"/>
              <a:t>Desire to have a positive impact on the world</a:t>
            </a:r>
          </a:p>
          <a:p>
            <a:pPr lvl="1"/>
            <a:r>
              <a:rPr lang="en-US" dirty="0"/>
              <a:t>Use your power to highlight important issues</a:t>
            </a:r>
          </a:p>
          <a:p>
            <a:r>
              <a:rPr lang="en-US" dirty="0"/>
              <a:t>Ability to deal with criticism</a:t>
            </a:r>
          </a:p>
          <a:p>
            <a:pPr lvl="1"/>
            <a:r>
              <a:rPr lang="en-US" dirty="0"/>
              <a:t>Accused of elitism and being out of touch with the average woman</a:t>
            </a:r>
          </a:p>
          <a:p>
            <a:pPr lvl="1"/>
            <a:r>
              <a:rPr lang="en-US" dirty="0"/>
              <a:t>Acknowledges her privilege </a:t>
            </a:r>
          </a:p>
          <a:p>
            <a:pPr lvl="1"/>
            <a:r>
              <a:rPr lang="en-US" dirty="0"/>
              <a:t>Still tries to make a difference</a:t>
            </a:r>
          </a:p>
        </p:txBody>
      </p:sp>
    </p:spTree>
    <p:extLst>
      <p:ext uri="{BB962C8B-B14F-4D97-AF65-F5344CB8AC3E}">
        <p14:creationId xmlns:p14="http://schemas.microsoft.com/office/powerpoint/2010/main" val="12413718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Quotes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600200"/>
            <a:ext cx="8534400" cy="5105400"/>
          </a:xfrm>
        </p:spPr>
        <p:txBody>
          <a:bodyPr>
            <a:normAutofit fontScale="85000" lnSpcReduction="10000"/>
          </a:bodyPr>
          <a:lstStyle/>
          <a:p>
            <a:pPr marL="342900" marR="0" lvl="0" indent="-342900" fontAlgn="base">
              <a:spcBef>
                <a:spcPts val="0"/>
              </a:spcBef>
              <a:spcAft>
                <a:spcPts val="0"/>
              </a:spcAft>
              <a:buFont typeface="Symbol" panose="05050102010706020507" pitchFamily="18" charset="2"/>
              <a:buChar char=""/>
            </a:pPr>
            <a:r>
              <a:rPr lang="en-US" sz="1900" i="0" dirty="0">
                <a:solidFill>
                  <a:srgbClr val="000000"/>
                </a:solidFill>
                <a:effectLst/>
                <a:latin typeface="Calibri" panose="020F0502020204030204" pitchFamily="34" charset="0"/>
                <a:ea typeface="Times New Roman" panose="02020603050405020304" pitchFamily="18" charset="0"/>
              </a:rPr>
              <a:t>The traditional metaphor for careers is a ladder, but I no longer think that metaphor holds. It doesn’t make sense in a less hierarchical world. … Build your skills, not your resume. Evaluate what you can do, not the title they’re going to give you. Do real work. </a:t>
            </a:r>
          </a:p>
          <a:p>
            <a:pPr marL="342900" marR="0" lvl="0" indent="-342900" fontAlgn="base">
              <a:spcBef>
                <a:spcPts val="0"/>
              </a:spcBef>
              <a:spcAft>
                <a:spcPts val="0"/>
              </a:spcAft>
              <a:buFont typeface="Symbol" panose="05050102010706020507" pitchFamily="18" charset="2"/>
              <a:buChar char=""/>
            </a:pPr>
            <a:r>
              <a:rPr lang="en-US" sz="1900" i="0" dirty="0">
                <a:solidFill>
                  <a:srgbClr val="000000"/>
                </a:solidFill>
                <a:effectLst/>
                <a:latin typeface="Calibri" panose="020F0502020204030204" pitchFamily="34" charset="0"/>
                <a:ea typeface="Times New Roman" panose="02020603050405020304" pitchFamily="18" charset="0"/>
              </a:rPr>
              <a:t>All of us, and especially leaders, need to speak and hear the truth. The workplace is an especially difficult place for anyone to tell the truth, because no matter how flat we want our organizations to be, all organizations have some form of hierarchy. What that means is that one person’s performance is assessed by someone else’s perception. This is not a setup for honesty.</a:t>
            </a:r>
            <a:endParaRPr lang="en-US" sz="19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900" i="0" dirty="0">
                <a:solidFill>
                  <a:srgbClr val="000000"/>
                </a:solidFill>
                <a:effectLst/>
                <a:latin typeface="Calibri" panose="020F0502020204030204" pitchFamily="34" charset="0"/>
                <a:ea typeface="Times New Roman" panose="02020603050405020304" pitchFamily="18" charset="0"/>
              </a:rPr>
              <a:t>Your life’s course will not be determined by doing the things that you are certain you can do. Those are the easy things. It will be determined by whether you try the things that are hard.</a:t>
            </a:r>
            <a:endParaRPr lang="en-US" sz="19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900" i="0" dirty="0">
                <a:solidFill>
                  <a:srgbClr val="000000"/>
                </a:solidFill>
                <a:effectLst/>
                <a:latin typeface="Calibri" panose="020F0502020204030204" pitchFamily="34" charset="0"/>
                <a:ea typeface="Times New Roman" panose="02020603050405020304" pitchFamily="18" charset="0"/>
              </a:rPr>
              <a:t>Leadership is not bullying, and leadership is not aggression. </a:t>
            </a:r>
            <a:r>
              <a:rPr lang="en-US" sz="1900" i="1" u="sng" dirty="0">
                <a:solidFill>
                  <a:srgbClr val="000000"/>
                </a:solidFill>
                <a:effectLst/>
                <a:latin typeface="Calibri" panose="020F0502020204030204" pitchFamily="34" charset="0"/>
                <a:ea typeface="Times New Roman" panose="02020603050405020304" pitchFamily="18" charset="0"/>
              </a:rPr>
              <a:t>Leadership is the expectation</a:t>
            </a:r>
            <a:r>
              <a:rPr lang="en-US" sz="1900" i="0" dirty="0">
                <a:solidFill>
                  <a:srgbClr val="000000"/>
                </a:solidFill>
                <a:effectLst/>
                <a:latin typeface="Calibri" panose="020F0502020204030204" pitchFamily="34" charset="0"/>
                <a:ea typeface="Times New Roman" panose="02020603050405020304" pitchFamily="18" charset="0"/>
              </a:rPr>
              <a:t> that you can use your voice for good. That you can make the world a better place.</a:t>
            </a:r>
            <a:endParaRPr lang="en-US" sz="19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900" i="0" dirty="0">
                <a:solidFill>
                  <a:srgbClr val="000000"/>
                </a:solidFill>
                <a:effectLst/>
                <a:latin typeface="Calibri" panose="020F0502020204030204" pitchFamily="34" charset="0"/>
                <a:ea typeface="Times New Roman" panose="02020603050405020304" pitchFamily="18" charset="0"/>
              </a:rPr>
              <a:t>Work hard, stick with what you like, and don’t let go.</a:t>
            </a:r>
            <a:endParaRPr lang="en-US" sz="19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900" i="0" dirty="0">
                <a:solidFill>
                  <a:srgbClr val="000000"/>
                </a:solidFill>
                <a:effectLst/>
                <a:latin typeface="Calibri" panose="020F0502020204030204" pitchFamily="34" charset="0"/>
                <a:ea typeface="Times New Roman" panose="02020603050405020304" pitchFamily="18" charset="0"/>
              </a:rPr>
              <a:t>So, if you find yourself on one path but you long for something else, keep trying. And if that path isn’t right, try again. Keep trying and trying until you find something that stirs your passion, a job that matters to you and others. It is a luxury to combine passion and contribution, and it is also the clearest path to happiness.</a:t>
            </a:r>
            <a:endParaRPr lang="en-US" sz="19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900" i="0" dirty="0">
                <a:solidFill>
                  <a:srgbClr val="000000"/>
                </a:solidFill>
                <a:effectLst/>
                <a:latin typeface="Calibri" panose="020F0502020204030204" pitchFamily="34" charset="0"/>
                <a:ea typeface="Times New Roman" panose="02020603050405020304" pitchFamily="18" charset="0"/>
              </a:rPr>
              <a:t>I believe that if more women lean in, we can change the power structure of our world and expand opportunities for all. More female leadership will lead to fairer treatment for all women.</a:t>
            </a:r>
            <a:endParaRPr lang="en-US" sz="19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900" i="0" dirty="0">
                <a:solidFill>
                  <a:srgbClr val="000000"/>
                </a:solidFill>
                <a:effectLst/>
                <a:latin typeface="Calibri" panose="020F0502020204030204" pitchFamily="34" charset="0"/>
                <a:ea typeface="Times New Roman" panose="02020603050405020304" pitchFamily="18" charset="0"/>
              </a:rPr>
              <a:t>Every woman I know, particularly the senior ones, has been called too aggressive at work. We know in gender blind studies that men are more aggressive in their offices than women. We know that. Yet we’re busy telling all the women that they’re too aggressive. That’s the issue.</a:t>
            </a:r>
            <a:endParaRPr lang="en-US" sz="19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3335610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Check on Learning . . .</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905000"/>
            <a:ext cx="8229600" cy="4525963"/>
          </a:xfrm>
        </p:spPr>
        <p:txBody>
          <a:bodyPr/>
          <a:lstStyle/>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Sheryl Sandberg accomplish?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leadership lessons can we take away?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traits did she exhibit?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do you admire about her?</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 there anything about Sandberg that you dislike and don’t want to emulate?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you learn that you can use to improve your own leadership?</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8458603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312737"/>
            <a:ext cx="7772400" cy="838200"/>
          </a:xfrm>
        </p:spPr>
        <p:txBody>
          <a:bodyPr>
            <a:normAutofit/>
          </a:bodyPr>
          <a:lstStyle/>
          <a:p>
            <a:r>
              <a:rPr lang="en-US" dirty="0"/>
              <a:t>Kamala Harris</a:t>
            </a:r>
          </a:p>
        </p:txBody>
      </p:sp>
      <p:sp>
        <p:nvSpPr>
          <p:cNvPr id="6" name="Content Placeholder 3">
            <a:extLst>
              <a:ext uri="{FF2B5EF4-FFF2-40B4-BE49-F238E27FC236}">
                <a16:creationId xmlns:a16="http://schemas.microsoft.com/office/drawing/2014/main" id="{F77968FF-64EA-435B-AC00-0D0D59569009}"/>
              </a:ext>
            </a:extLst>
          </p:cNvPr>
          <p:cNvSpPr txBox="1">
            <a:spLocks/>
          </p:cNvSpPr>
          <p:nvPr/>
        </p:nvSpPr>
        <p:spPr>
          <a:xfrm>
            <a:off x="838200" y="1600200"/>
            <a:ext cx="7772400" cy="4525963"/>
          </a:xfrm>
          <a:prstGeom prst="rect">
            <a:avLst/>
          </a:prstGeom>
        </p:spPr>
        <p:txBody>
          <a:bodyPr vert="horz" lIns="91440" tIns="45720" rIns="91440" bIns="45720" rtlCol="0" anchor="b">
            <a:normAutofit fontScale="85000" lnSpcReduction="20000"/>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b="1" u="sng" dirty="0">
                <a:solidFill>
                  <a:schemeClr val="tx1"/>
                </a:solidFill>
              </a:rPr>
              <a:t>OBJECTIVES</a:t>
            </a:r>
          </a:p>
          <a:p>
            <a:r>
              <a:rPr lang="en-US" b="1" dirty="0">
                <a:solidFill>
                  <a:schemeClr val="tx1"/>
                </a:solidFill>
              </a:rPr>
              <a:t> </a:t>
            </a:r>
            <a:endParaRPr lang="en-US" dirty="0">
              <a:solidFill>
                <a:schemeClr val="tx1"/>
              </a:solidFill>
            </a:endParaRPr>
          </a:p>
          <a:p>
            <a:r>
              <a:rPr lang="en-US" b="1" dirty="0">
                <a:solidFill>
                  <a:schemeClr val="tx1"/>
                </a:solidFill>
              </a:rPr>
              <a:t>DESIRED OUTCOME (Followership)</a:t>
            </a:r>
            <a:endParaRPr lang="en-US" dirty="0">
              <a:solidFill>
                <a:schemeClr val="tx1"/>
              </a:solidFill>
            </a:endParaRPr>
          </a:p>
          <a:p>
            <a:r>
              <a:rPr lang="en-US" sz="1800" i="1" dirty="0">
                <a:solidFill>
                  <a:schemeClr val="tx1"/>
                </a:solidFill>
              </a:rPr>
              <a:t>Cadets learn about Kamala Harris, the reasons for her success, and what her experience adds to the study of leadership.</a:t>
            </a:r>
          </a:p>
          <a:p>
            <a:r>
              <a:rPr lang="en-US" i="1" dirty="0">
                <a:solidFill>
                  <a:schemeClr val="tx1"/>
                </a:solidFill>
              </a:rPr>
              <a:t> </a:t>
            </a:r>
            <a:endParaRPr lang="en-US" dirty="0">
              <a:solidFill>
                <a:schemeClr val="tx1"/>
              </a:solidFill>
            </a:endParaRPr>
          </a:p>
          <a:p>
            <a:r>
              <a:rPr lang="en-US" u="sng" dirty="0">
                <a:solidFill>
                  <a:schemeClr val="tx1"/>
                </a:solidFill>
              </a:rPr>
              <a:t>Plan of Action</a:t>
            </a:r>
            <a:r>
              <a:rPr lang="en-US" dirty="0">
                <a:solidFill>
                  <a:schemeClr val="tx1"/>
                </a:solidFill>
              </a:rPr>
              <a:t>:</a:t>
            </a:r>
          </a:p>
          <a:p>
            <a:r>
              <a:rPr lang="en-US" i="1" dirty="0">
                <a:solidFill>
                  <a:schemeClr val="tx1"/>
                </a:solidFill>
              </a:rPr>
              <a:t> </a:t>
            </a:r>
            <a:endParaRPr lang="en-US" dirty="0">
              <a:solidFill>
                <a:schemeClr val="tx1"/>
              </a:solidFill>
            </a:endParaRP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A1. Identify the basic facts about Kamala Harris, and what she has accomplished.</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A2. Explain what leadership lessons we can learn from familiarity with Kamala Harris’ story.</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A3. Compare the leadership of Kamala Harris with your own leadership skills, styles, and dynamics.</a:t>
            </a:r>
          </a:p>
          <a:p>
            <a:pPr marL="400050" lvl="1">
              <a:lnSpc>
                <a:spcPct val="120000"/>
              </a:lnSpc>
              <a:spcBef>
                <a:spcPts val="0"/>
              </a:spcBef>
            </a:pPr>
            <a:endParaRPr lang="en-US" dirty="0">
              <a:solidFill>
                <a:schemeClr val="tx1"/>
              </a:solidFill>
            </a:endParaRPr>
          </a:p>
          <a:p>
            <a:r>
              <a:rPr lang="en-US" dirty="0">
                <a:solidFill>
                  <a:schemeClr val="tx1"/>
                </a:solidFill>
              </a:rPr>
              <a:t> </a:t>
            </a:r>
          </a:p>
          <a:p>
            <a:r>
              <a:rPr lang="en-US" dirty="0">
                <a:solidFill>
                  <a:schemeClr val="tx1"/>
                </a:solidFill>
              </a:rPr>
              <a:t> </a:t>
            </a:r>
            <a:r>
              <a:rPr lang="en-US" b="1" u="sng" dirty="0">
                <a:solidFill>
                  <a:schemeClr val="tx1"/>
                </a:solidFill>
              </a:rPr>
              <a:t>Essential Question</a:t>
            </a:r>
            <a:r>
              <a:rPr lang="en-US" dirty="0">
                <a:solidFill>
                  <a:schemeClr val="tx1"/>
                </a:solidFill>
              </a:rPr>
              <a:t>: </a:t>
            </a:r>
            <a:r>
              <a:rPr lang="en-US" dirty="0">
                <a:solidFill>
                  <a:schemeClr val="tx1"/>
                </a:solidFill>
                <a:highlight>
                  <a:srgbClr val="FFFF00"/>
                </a:highlight>
              </a:rPr>
              <a:t>What can we learn about our own leadership, how to build our traits and skills, based on the leadership of Kamala Harris?</a:t>
            </a:r>
            <a:endParaRPr lang="en-US" sz="4000" dirty="0">
              <a:solidFill>
                <a:schemeClr val="tx1"/>
              </a:solidFill>
              <a:highlight>
                <a:srgbClr val="FFFF00"/>
              </a:highlight>
            </a:endParaRPr>
          </a:p>
        </p:txBody>
      </p:sp>
    </p:spTree>
    <p:extLst>
      <p:ext uri="{BB962C8B-B14F-4D97-AF65-F5344CB8AC3E}">
        <p14:creationId xmlns:p14="http://schemas.microsoft.com/office/powerpoint/2010/main" val="37165792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a:xfrm>
            <a:off x="1066800" y="273050"/>
            <a:ext cx="7010400" cy="1327150"/>
          </a:xfrm>
        </p:spPr>
        <p:txBody>
          <a:bodyPr anchor="ctr">
            <a:normAutofit/>
          </a:bodyPr>
          <a:lstStyle/>
          <a:p>
            <a:r>
              <a:rPr lang="en-US" dirty="0"/>
              <a:t>Kamala Harris</a:t>
            </a:r>
          </a:p>
        </p:txBody>
      </p:sp>
      <p:pic>
        <p:nvPicPr>
          <p:cNvPr id="7" name="Picture 6" descr="Kamala Harris">
            <a:extLst>
              <a:ext uri="{FF2B5EF4-FFF2-40B4-BE49-F238E27FC236}">
                <a16:creationId xmlns:a16="http://schemas.microsoft.com/office/drawing/2014/main" id="{76A72795-7BE7-4122-B23D-AEA9CD9173BB}"/>
              </a:ext>
            </a:extLst>
          </p:cNvPr>
          <p:cNvPicPr/>
          <p:nvPr/>
        </p:nvPicPr>
        <p:blipFill rotWithShape="1">
          <a:blip r:embed="rId2">
            <a:extLst>
              <a:ext uri="{28A0092B-C50C-407E-A947-70E740481C1C}">
                <a14:useLocalDpi xmlns:a14="http://schemas.microsoft.com/office/drawing/2010/main" val="0"/>
              </a:ext>
            </a:extLst>
          </a:blip>
          <a:srcRect l="13097" t="5421" r="1" b="29755"/>
          <a:stretch/>
        </p:blipFill>
        <p:spPr bwMode="auto">
          <a:xfrm>
            <a:off x="304800" y="1828800"/>
            <a:ext cx="4044950" cy="4525963"/>
          </a:xfrm>
          <a:prstGeom prst="rect">
            <a:avLst/>
          </a:prstGeom>
          <a:noFill/>
          <a:ln>
            <a:noFill/>
          </a:ln>
        </p:spPr>
      </p:pic>
      <p:sp>
        <p:nvSpPr>
          <p:cNvPr id="5" name="Content Placeholder 4">
            <a:extLst>
              <a:ext uri="{FF2B5EF4-FFF2-40B4-BE49-F238E27FC236}">
                <a16:creationId xmlns:a16="http://schemas.microsoft.com/office/drawing/2014/main" id="{CC292F80-3C26-4297-9721-1F36DDF62F59}"/>
              </a:ext>
            </a:extLst>
          </p:cNvPr>
          <p:cNvSpPr>
            <a:spLocks noGrp="1"/>
          </p:cNvSpPr>
          <p:nvPr>
            <p:ph type="body" sz="half" idx="2"/>
          </p:nvPr>
        </p:nvSpPr>
        <p:spPr>
          <a:xfrm>
            <a:off x="4368800" y="1620837"/>
            <a:ext cx="4641850" cy="4983163"/>
          </a:xfrm>
        </p:spPr>
        <p:txBody>
          <a:bodyPr>
            <a:normAutofit fontScale="92500"/>
          </a:bodyPr>
          <a:lstStyle/>
          <a:p>
            <a:pPr marL="342900" indent="-342900">
              <a:buFont typeface="Arial" panose="020B0604020202020204" pitchFamily="34" charset="0"/>
              <a:buChar char="•"/>
            </a:pPr>
            <a:r>
              <a:rPr lang="en-US" sz="1800" dirty="0"/>
              <a:t>1964-Present</a:t>
            </a:r>
          </a:p>
          <a:p>
            <a:pPr marL="342900" indent="-342900">
              <a:buFont typeface="Arial" panose="020B0604020202020204" pitchFamily="34" charset="0"/>
              <a:buChar char="•"/>
            </a:pPr>
            <a:r>
              <a:rPr lang="en-US" sz="1800" dirty="0"/>
              <a:t>California politician on 2020 presidential ticket</a:t>
            </a:r>
          </a:p>
          <a:p>
            <a:pPr marL="342900" indent="-342900">
              <a:buFont typeface="Arial" panose="020B0604020202020204" pitchFamily="34" charset="0"/>
              <a:buChar char="•"/>
            </a:pPr>
            <a:r>
              <a:rPr lang="en-US" sz="1800" dirty="0"/>
              <a:t>2</a:t>
            </a:r>
            <a:r>
              <a:rPr lang="en-US" sz="1800" baseline="30000" dirty="0"/>
              <a:t>nd</a:t>
            </a:r>
            <a:r>
              <a:rPr lang="en-US" sz="1800" dirty="0"/>
              <a:t> black female senator, and first Indian American (Asian) senator, first black woman on a major party’s national ticket; first Indian American and Asian on a presidential ticket</a:t>
            </a:r>
          </a:p>
          <a:p>
            <a:pPr marL="342900" indent="-342900">
              <a:buFont typeface="Arial" panose="020B0604020202020204" pitchFamily="34" charset="0"/>
              <a:buChar char="•"/>
            </a:pPr>
            <a:r>
              <a:rPr lang="en-US" sz="1800" dirty="0"/>
              <a:t>As a senator, advocated for healthcare reform, making cannabis legal (federally), a path to citizenship for undocumented immigrants, the DREAM Act, banning assault weapons, and progressive tax reform. She’s considered a moderate Democrat</a:t>
            </a:r>
          </a:p>
          <a:p>
            <a:pPr marL="342900" indent="-342900">
              <a:buFont typeface="Arial" panose="020B0604020202020204" pitchFamily="34" charset="0"/>
              <a:buChar char="•"/>
            </a:pPr>
            <a:r>
              <a:rPr lang="en-US" sz="1800" dirty="0"/>
              <a:t>California’s Attorney General before running for the US Senate – major victories in fraud suits against the mortgage industry, environmental issues, collection of DNA from adults in felony arrests, human trafficking </a:t>
            </a:r>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38332043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a:xfrm>
            <a:off x="990600" y="274638"/>
            <a:ext cx="7162800" cy="1143000"/>
          </a:xfrm>
        </p:spPr>
        <p:txBody>
          <a:bodyPr anchor="ctr">
            <a:normAutofit/>
          </a:bodyPr>
          <a:lstStyle/>
          <a:p>
            <a:r>
              <a:rPr lang="en-US" dirty="0"/>
              <a:t>Kamala Harris</a:t>
            </a:r>
          </a:p>
        </p:txBody>
      </p:sp>
      <p:pic>
        <p:nvPicPr>
          <p:cNvPr id="2" name="Online Media 1" title="Kamala Harris Interview with  Dana Bash">
            <a:hlinkClick r:id="" action="ppaction://media"/>
            <a:extLst>
              <a:ext uri="{FF2B5EF4-FFF2-40B4-BE49-F238E27FC236}">
                <a16:creationId xmlns:a16="http://schemas.microsoft.com/office/drawing/2014/main" id="{FD0AA2FA-A1E9-479D-A78D-522407E93480}"/>
              </a:ext>
            </a:extLst>
          </p:cNvPr>
          <p:cNvPicPr>
            <a:picLocks noRot="1" noChangeAspect="1"/>
          </p:cNvPicPr>
          <p:nvPr>
            <a:videoFile r:link="rId1"/>
          </p:nvPr>
        </p:nvPicPr>
        <p:blipFill>
          <a:blip r:embed="rId3"/>
          <a:stretch>
            <a:fillRect/>
          </a:stretch>
        </p:blipFill>
        <p:spPr>
          <a:xfrm>
            <a:off x="548922" y="1600200"/>
            <a:ext cx="8046156" cy="4525963"/>
          </a:xfrm>
          <a:prstGeom prst="rect">
            <a:avLst/>
          </a:prstGeom>
          <a:noFill/>
        </p:spPr>
      </p:pic>
    </p:spTree>
    <p:extLst>
      <p:ext uri="{BB962C8B-B14F-4D97-AF65-F5344CB8AC3E}">
        <p14:creationId xmlns:p14="http://schemas.microsoft.com/office/powerpoint/2010/main" val="353583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Leadership Lessons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600200"/>
            <a:ext cx="8229600" cy="4983162"/>
          </a:xfrm>
        </p:spPr>
        <p:txBody>
          <a:bodyPr>
            <a:normAutofit fontScale="92500" lnSpcReduction="20000"/>
          </a:bodyPr>
          <a:lstStyle/>
          <a:p>
            <a:r>
              <a:rPr lang="en-US" dirty="0"/>
              <a:t>Sweat the small stuff</a:t>
            </a:r>
          </a:p>
          <a:p>
            <a:pPr lvl="1"/>
            <a:r>
              <a:rPr lang="en-US" dirty="0"/>
              <a:t>Believes a leader needs to pay attention to detail that will actually accomplish a big vision</a:t>
            </a:r>
          </a:p>
          <a:p>
            <a:r>
              <a:rPr lang="en-US" dirty="0"/>
              <a:t>Master the art of communication</a:t>
            </a:r>
          </a:p>
          <a:p>
            <a:pPr lvl="1"/>
            <a:r>
              <a:rPr lang="en-US" dirty="0"/>
              <a:t>Known for her ‘prosecutorial’ style</a:t>
            </a:r>
          </a:p>
          <a:p>
            <a:pPr lvl="1"/>
            <a:r>
              <a:rPr lang="en-US" dirty="0"/>
              <a:t>Get to the point</a:t>
            </a:r>
          </a:p>
          <a:p>
            <a:pPr lvl="1"/>
            <a:r>
              <a:rPr lang="en-US" dirty="0"/>
              <a:t>Set the tone in communication</a:t>
            </a:r>
          </a:p>
          <a:p>
            <a:r>
              <a:rPr lang="en-US" dirty="0"/>
              <a:t>Display a collegial style</a:t>
            </a:r>
          </a:p>
          <a:p>
            <a:pPr lvl="1"/>
            <a:r>
              <a:rPr lang="en-US" dirty="0"/>
              <a:t>Open to group-wide mediation efforts and consensus-building to manage crisis</a:t>
            </a:r>
          </a:p>
          <a:p>
            <a:pPr lvl="1"/>
            <a:r>
              <a:rPr lang="en-US" dirty="0"/>
              <a:t>Cultivates relationships</a:t>
            </a:r>
          </a:p>
          <a:p>
            <a:pPr lvl="1"/>
            <a:r>
              <a:rPr lang="en-US" dirty="0"/>
              <a:t>Able to work with diverse types of people</a:t>
            </a:r>
          </a:p>
        </p:txBody>
      </p:sp>
    </p:spTree>
    <p:extLst>
      <p:ext uri="{BB962C8B-B14F-4D97-AF65-F5344CB8AC3E}">
        <p14:creationId xmlns:p14="http://schemas.microsoft.com/office/powerpoint/2010/main" val="6139973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Quotes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600200"/>
            <a:ext cx="8458200" cy="5105400"/>
          </a:xfrm>
        </p:spPr>
        <p:txBody>
          <a:bodyPr>
            <a:normAutofit fontScale="92500"/>
          </a:bodyPr>
          <a:lstStyle/>
          <a:p>
            <a:pPr marL="342900" marR="0" lvl="0" indent="-342900" fontAlgn="base">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rPr>
              <a:t>I believe that a child going without an education is a crime.</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rPr>
              <a:t>Doing nothing while the middle class is hurting. That's not leadership. Loose regulations and lax enforcement. That's not leadership. That's abandoning our middle class.</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rPr>
              <a:t>The American dream belongs to all of us.</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rPr>
              <a:t>I want to use my position of leadership to help move along at a faster pace what I believe and know the Obama administration wants to do around the urgency of climate change.</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rPr>
              <a:t>I was raised to be an independent woman, not the victim of anything.</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rPr>
              <a:t>What's important for my daughter to know is that... if you are fortunate to have opportunity, it is your duty to make sure other people have those opportunities as well.</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rPr>
              <a:t>My mother had a saying: 'Kamala, you may be the first to do many things, but make sure you're not the last.</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rPr>
              <a:t>I love being in a courtroom.</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rPr>
              <a:t>What we all want is public safety. We don't want rhetoric that's framed through ideology.</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rPr>
              <a:t>My mother was and will always remain my greatest hero.</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rPr>
              <a:t>I remember when my mother, </a:t>
            </a:r>
            <a:r>
              <a:rPr lang="en-US" sz="1800" dirty="0" err="1">
                <a:solidFill>
                  <a:srgbClr val="000000"/>
                </a:solidFill>
                <a:effectLst/>
                <a:latin typeface="Calibri" panose="020F0502020204030204" pitchFamily="34" charset="0"/>
                <a:ea typeface="Times New Roman" panose="02020603050405020304" pitchFamily="18" charset="0"/>
              </a:rPr>
              <a:t>Shyamala</a:t>
            </a:r>
            <a:r>
              <a:rPr lang="en-US" sz="1800" dirty="0">
                <a:solidFill>
                  <a:srgbClr val="000000"/>
                </a:solidFill>
                <a:effectLst/>
                <a:latin typeface="Calibri" panose="020F0502020204030204" pitchFamily="34" charset="0"/>
                <a:ea typeface="Times New Roman" panose="02020603050405020304" pitchFamily="18" charset="0"/>
              </a:rPr>
              <a:t> Harris, bought our first home. I was thirteen. She was so proud, and my sister and I were so excited. Millions of Americans know that feeling of walking through the front door of their own home for the first time - the feeling of reaching for opportunity and finding it.</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rPr>
              <a:t>I believe in that old adage that 'as goes California, so goes the country.’</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3865590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Check on Learning . . .</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905000"/>
            <a:ext cx="8229600" cy="4525963"/>
          </a:xfrm>
        </p:spPr>
        <p:txBody>
          <a:bodyPr/>
          <a:lstStyle/>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Kamala Harris accomplish?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leadership lessons can we take away?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traits did she exhibit?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do you admire about her?</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 there anything about Harris that you dislike and don’t want to emulate?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you learn that you can use to improve your own leadership?</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9154117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312737"/>
            <a:ext cx="7772400" cy="838200"/>
          </a:xfrm>
        </p:spPr>
        <p:txBody>
          <a:bodyPr>
            <a:normAutofit/>
          </a:bodyPr>
          <a:lstStyle/>
          <a:p>
            <a:r>
              <a:rPr lang="en-US" dirty="0"/>
              <a:t>Daniel “</a:t>
            </a:r>
            <a:r>
              <a:rPr lang="en-US" dirty="0" err="1"/>
              <a:t>Chappie</a:t>
            </a:r>
            <a:r>
              <a:rPr lang="en-US" dirty="0"/>
              <a:t>” James Jr.</a:t>
            </a:r>
          </a:p>
        </p:txBody>
      </p:sp>
      <p:sp>
        <p:nvSpPr>
          <p:cNvPr id="6" name="Content Placeholder 3">
            <a:extLst>
              <a:ext uri="{FF2B5EF4-FFF2-40B4-BE49-F238E27FC236}">
                <a16:creationId xmlns:a16="http://schemas.microsoft.com/office/drawing/2014/main" id="{F77968FF-64EA-435B-AC00-0D0D59569009}"/>
              </a:ext>
            </a:extLst>
          </p:cNvPr>
          <p:cNvSpPr txBox="1">
            <a:spLocks/>
          </p:cNvSpPr>
          <p:nvPr/>
        </p:nvSpPr>
        <p:spPr>
          <a:xfrm>
            <a:off x="838200" y="1600200"/>
            <a:ext cx="7772400" cy="4525963"/>
          </a:xfrm>
          <a:prstGeom prst="rect">
            <a:avLst/>
          </a:prstGeom>
        </p:spPr>
        <p:txBody>
          <a:bodyPr vert="horz" lIns="91440" tIns="45720" rIns="91440" bIns="45720" rtlCol="0" anchor="b">
            <a:normAutofit fontScale="85000" lnSpcReduction="20000"/>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b="1" u="sng" dirty="0">
                <a:solidFill>
                  <a:schemeClr val="tx1"/>
                </a:solidFill>
              </a:rPr>
              <a:t>OBJECTIVES</a:t>
            </a:r>
          </a:p>
          <a:p>
            <a:r>
              <a:rPr lang="en-US" b="1" dirty="0">
                <a:solidFill>
                  <a:schemeClr val="tx1"/>
                </a:solidFill>
              </a:rPr>
              <a:t> </a:t>
            </a:r>
            <a:endParaRPr lang="en-US" dirty="0">
              <a:solidFill>
                <a:schemeClr val="tx1"/>
              </a:solidFill>
            </a:endParaRPr>
          </a:p>
          <a:p>
            <a:r>
              <a:rPr lang="en-US" b="1" dirty="0">
                <a:solidFill>
                  <a:schemeClr val="tx1"/>
                </a:solidFill>
              </a:rPr>
              <a:t>DESIRED OUTCOME (Followership)</a:t>
            </a:r>
            <a:endParaRPr lang="en-US" dirty="0">
              <a:solidFill>
                <a:schemeClr val="tx1"/>
              </a:solidFill>
            </a:endParaRPr>
          </a:p>
          <a:p>
            <a:r>
              <a:rPr lang="en-US" sz="1800" i="1" dirty="0">
                <a:solidFill>
                  <a:schemeClr val="tx1"/>
                </a:solidFill>
              </a:rPr>
              <a:t>Cadets learn about </a:t>
            </a:r>
            <a:r>
              <a:rPr lang="en-US" sz="1800" i="1" dirty="0" err="1">
                <a:solidFill>
                  <a:schemeClr val="tx1"/>
                </a:solidFill>
              </a:rPr>
              <a:t>Chappie</a:t>
            </a:r>
            <a:r>
              <a:rPr lang="en-US" sz="1800" i="1" dirty="0">
                <a:solidFill>
                  <a:schemeClr val="tx1"/>
                </a:solidFill>
              </a:rPr>
              <a:t> James, the reasons for his success, and what his experience adds to the study of leadership.</a:t>
            </a:r>
          </a:p>
          <a:p>
            <a:r>
              <a:rPr lang="en-US" i="1" dirty="0">
                <a:solidFill>
                  <a:schemeClr val="tx1"/>
                </a:solidFill>
              </a:rPr>
              <a:t> </a:t>
            </a:r>
            <a:endParaRPr lang="en-US" dirty="0">
              <a:solidFill>
                <a:schemeClr val="tx1"/>
              </a:solidFill>
            </a:endParaRPr>
          </a:p>
          <a:p>
            <a:r>
              <a:rPr lang="en-US" u="sng" dirty="0">
                <a:solidFill>
                  <a:schemeClr val="tx1"/>
                </a:solidFill>
              </a:rPr>
              <a:t>Plan of Action</a:t>
            </a:r>
            <a:r>
              <a:rPr lang="en-US" dirty="0">
                <a:solidFill>
                  <a:schemeClr val="tx1"/>
                </a:solidFill>
              </a:rPr>
              <a:t>:</a:t>
            </a:r>
          </a:p>
          <a:p>
            <a:r>
              <a:rPr lang="en-US" i="1" dirty="0">
                <a:solidFill>
                  <a:schemeClr val="tx1"/>
                </a:solidFill>
              </a:rPr>
              <a:t> </a:t>
            </a:r>
            <a:endParaRPr lang="en-US" dirty="0">
              <a:solidFill>
                <a:schemeClr val="tx1"/>
              </a:solidFill>
            </a:endParaRP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A1. Identify the basic facts about </a:t>
            </a:r>
            <a:r>
              <a:rPr lang="en-US" dirty="0" err="1">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Chappie</a:t>
            </a: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James, and what he accomplished.</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A2. Explain what leadership lessons we can learn from familiarity with </a:t>
            </a:r>
            <a:r>
              <a:rPr lang="en-US" dirty="0" err="1">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Chappie</a:t>
            </a: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James’ story.</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A3. Compare the leadership of </a:t>
            </a:r>
            <a:r>
              <a:rPr lang="en-US" dirty="0" err="1">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Chappie</a:t>
            </a: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James with your own leadership skills, styles, and dynamics.</a:t>
            </a:r>
          </a:p>
          <a:p>
            <a:pPr marL="400050" lvl="1">
              <a:lnSpc>
                <a:spcPct val="120000"/>
              </a:lnSpc>
              <a:spcBef>
                <a:spcPts val="0"/>
              </a:spcBef>
            </a:pPr>
            <a:endParaRPr lang="en-US" dirty="0">
              <a:solidFill>
                <a:schemeClr val="tx1"/>
              </a:solidFill>
            </a:endParaRPr>
          </a:p>
          <a:p>
            <a:r>
              <a:rPr lang="en-US" dirty="0">
                <a:solidFill>
                  <a:schemeClr val="tx1"/>
                </a:solidFill>
              </a:rPr>
              <a:t> </a:t>
            </a:r>
          </a:p>
          <a:p>
            <a:r>
              <a:rPr lang="en-US" dirty="0">
                <a:solidFill>
                  <a:schemeClr val="tx1"/>
                </a:solidFill>
              </a:rPr>
              <a:t> </a:t>
            </a:r>
            <a:r>
              <a:rPr lang="en-US" b="1" u="sng" dirty="0">
                <a:solidFill>
                  <a:schemeClr val="tx1"/>
                </a:solidFill>
              </a:rPr>
              <a:t>Essential Question</a:t>
            </a:r>
            <a:r>
              <a:rPr lang="en-US" dirty="0">
                <a:solidFill>
                  <a:schemeClr val="tx1"/>
                </a:solidFill>
              </a:rPr>
              <a:t>: </a:t>
            </a:r>
            <a:r>
              <a:rPr lang="en-US" dirty="0">
                <a:solidFill>
                  <a:schemeClr val="tx1"/>
                </a:solidFill>
                <a:highlight>
                  <a:srgbClr val="FFFF00"/>
                </a:highlight>
              </a:rPr>
              <a:t>What can we learn about our own leadership, how to build our traits and skills, based on the leadership of </a:t>
            </a:r>
            <a:r>
              <a:rPr lang="en-US" dirty="0" err="1">
                <a:solidFill>
                  <a:schemeClr val="tx1"/>
                </a:solidFill>
                <a:highlight>
                  <a:srgbClr val="FFFF00"/>
                </a:highlight>
              </a:rPr>
              <a:t>Chappie</a:t>
            </a:r>
            <a:r>
              <a:rPr lang="en-US" dirty="0">
                <a:solidFill>
                  <a:schemeClr val="tx1"/>
                </a:solidFill>
                <a:highlight>
                  <a:srgbClr val="FFFF00"/>
                </a:highlight>
              </a:rPr>
              <a:t> James?</a:t>
            </a:r>
            <a:endParaRPr lang="en-US" sz="4000" dirty="0">
              <a:solidFill>
                <a:schemeClr val="tx1"/>
              </a:solidFill>
              <a:highlight>
                <a:srgbClr val="FFFF00"/>
              </a:highlight>
            </a:endParaRPr>
          </a:p>
        </p:txBody>
      </p:sp>
    </p:spTree>
    <p:extLst>
      <p:ext uri="{BB962C8B-B14F-4D97-AF65-F5344CB8AC3E}">
        <p14:creationId xmlns:p14="http://schemas.microsoft.com/office/powerpoint/2010/main" val="2879428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Leadership Lessons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600200"/>
            <a:ext cx="8382000" cy="4525963"/>
          </a:xfrm>
        </p:spPr>
        <p:txBody>
          <a:bodyPr>
            <a:normAutofit/>
          </a:bodyPr>
          <a:lstStyle/>
          <a:p>
            <a:r>
              <a:rPr lang="en-US" dirty="0"/>
              <a:t>“Yes, We can” mindset</a:t>
            </a:r>
          </a:p>
          <a:p>
            <a:pPr lvl="1"/>
            <a:r>
              <a:rPr lang="en-US" dirty="0"/>
              <a:t>Optimistic attitude about effecting change</a:t>
            </a:r>
          </a:p>
          <a:p>
            <a:pPr lvl="1"/>
            <a:r>
              <a:rPr lang="en-US" dirty="0"/>
              <a:t>Belief that all things are possible despite challenges</a:t>
            </a:r>
          </a:p>
          <a:p>
            <a:r>
              <a:rPr lang="en-US" dirty="0"/>
              <a:t>Be inclusive</a:t>
            </a:r>
          </a:p>
          <a:p>
            <a:pPr lvl="1"/>
            <a:r>
              <a:rPr lang="en-US" dirty="0"/>
              <a:t>Reached out to people from all backgrounds</a:t>
            </a:r>
          </a:p>
          <a:p>
            <a:r>
              <a:rPr lang="en-US" dirty="0"/>
              <a:t>Be clear about your vision</a:t>
            </a:r>
          </a:p>
          <a:p>
            <a:pPr lvl="1"/>
            <a:r>
              <a:rPr lang="en-US" dirty="0"/>
              <a:t>Communicate clearly, keep it simple, repeat</a:t>
            </a:r>
          </a:p>
          <a:p>
            <a:pPr lvl="1"/>
            <a:r>
              <a:rPr lang="en-US" dirty="0"/>
              <a:t>Speak from the heart to capture people’s support</a:t>
            </a:r>
          </a:p>
        </p:txBody>
      </p:sp>
    </p:spTree>
    <p:extLst>
      <p:ext uri="{BB962C8B-B14F-4D97-AF65-F5344CB8AC3E}">
        <p14:creationId xmlns:p14="http://schemas.microsoft.com/office/powerpoint/2010/main" val="20622911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a:xfrm>
            <a:off x="1134687" y="274638"/>
            <a:ext cx="6858000" cy="1143000"/>
          </a:xfrm>
        </p:spPr>
        <p:txBody>
          <a:bodyPr anchor="ctr">
            <a:normAutofit/>
          </a:bodyPr>
          <a:lstStyle/>
          <a:p>
            <a:r>
              <a:rPr lang="en-US" dirty="0" err="1"/>
              <a:t>Chappie</a:t>
            </a:r>
            <a:r>
              <a:rPr lang="en-US" dirty="0"/>
              <a:t> James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sz="half" idx="1"/>
          </p:nvPr>
        </p:nvSpPr>
        <p:spPr>
          <a:xfrm>
            <a:off x="152400" y="1600200"/>
            <a:ext cx="4343400" cy="4525963"/>
          </a:xfrm>
        </p:spPr>
        <p:txBody>
          <a:bodyPr>
            <a:normAutofit fontScale="92500"/>
          </a:bodyPr>
          <a:lstStyle/>
          <a:p>
            <a:r>
              <a:rPr lang="en-US" dirty="0"/>
              <a:t>1920-1978</a:t>
            </a:r>
          </a:p>
          <a:p>
            <a:r>
              <a:rPr lang="en-US" dirty="0"/>
              <a:t>First African American to achieve 4-star rank. Promoted to General in the Air Force in 1975</a:t>
            </a:r>
          </a:p>
          <a:p>
            <a:r>
              <a:rPr lang="en-US" dirty="0"/>
              <a:t>Tuskegee Airman during World War II</a:t>
            </a:r>
          </a:p>
          <a:p>
            <a:r>
              <a:rPr lang="en-US" dirty="0"/>
              <a:t>Flew fighters in Korea &amp; Vietnam Wars</a:t>
            </a:r>
          </a:p>
          <a:p>
            <a:r>
              <a:rPr lang="en-US" dirty="0"/>
              <a:t>Opposed Affirmative Action</a:t>
            </a:r>
          </a:p>
          <a:p>
            <a:endParaRPr lang="en-US" dirty="0"/>
          </a:p>
        </p:txBody>
      </p:sp>
      <p:pic>
        <p:nvPicPr>
          <p:cNvPr id="7" name="Picture 6" descr=" Daniel “Chappie” James">
            <a:extLst>
              <a:ext uri="{FF2B5EF4-FFF2-40B4-BE49-F238E27FC236}">
                <a16:creationId xmlns:a16="http://schemas.microsoft.com/office/drawing/2014/main" id="{81BEC286-FB48-4DBB-A039-64EBBC77A444}"/>
              </a:ext>
            </a:extLst>
          </p:cNvPr>
          <p:cNvPicPr/>
          <p:nvPr/>
        </p:nvPicPr>
        <p:blipFill rotWithShape="1">
          <a:blip r:embed="rId2">
            <a:extLst>
              <a:ext uri="{28A0092B-C50C-407E-A947-70E740481C1C}">
                <a14:useLocalDpi xmlns:a14="http://schemas.microsoft.com/office/drawing/2010/main" val="0"/>
              </a:ext>
            </a:extLst>
          </a:blip>
          <a:srcRect r="-2" b="4049"/>
          <a:stretch/>
        </p:blipFill>
        <p:spPr bwMode="auto">
          <a:xfrm>
            <a:off x="4648200" y="1600200"/>
            <a:ext cx="4038600" cy="4525963"/>
          </a:xfrm>
          <a:prstGeom prst="rect">
            <a:avLst/>
          </a:prstGeom>
          <a:noFill/>
          <a:ln>
            <a:noFill/>
          </a:ln>
        </p:spPr>
      </p:pic>
    </p:spTree>
    <p:extLst>
      <p:ext uri="{BB962C8B-B14F-4D97-AF65-F5344CB8AC3E}">
        <p14:creationId xmlns:p14="http://schemas.microsoft.com/office/powerpoint/2010/main" val="377878684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a:xfrm>
            <a:off x="990600" y="274638"/>
            <a:ext cx="7162800" cy="1143000"/>
          </a:xfrm>
        </p:spPr>
        <p:txBody>
          <a:bodyPr anchor="ctr">
            <a:normAutofit/>
          </a:bodyPr>
          <a:lstStyle/>
          <a:p>
            <a:r>
              <a:rPr lang="en-US" dirty="0" err="1"/>
              <a:t>Chappie</a:t>
            </a:r>
            <a:r>
              <a:rPr lang="en-US" dirty="0"/>
              <a:t> James</a:t>
            </a:r>
          </a:p>
        </p:txBody>
      </p:sp>
      <p:pic>
        <p:nvPicPr>
          <p:cNvPr id="3" name="Online Media 2" title="Tony Brown's Journal #2502 -- Patriot Generals">
            <a:hlinkClick r:id="" action="ppaction://media"/>
            <a:extLst>
              <a:ext uri="{FF2B5EF4-FFF2-40B4-BE49-F238E27FC236}">
                <a16:creationId xmlns:a16="http://schemas.microsoft.com/office/drawing/2014/main" id="{E2416451-2D17-4C6B-9210-59CD4ED9DE13}"/>
              </a:ext>
            </a:extLst>
          </p:cNvPr>
          <p:cNvPicPr>
            <a:picLocks noRot="1" noChangeAspect="1"/>
          </p:cNvPicPr>
          <p:nvPr>
            <a:videoFile r:link="rId1"/>
          </p:nvPr>
        </p:nvPicPr>
        <p:blipFill>
          <a:blip r:embed="rId3"/>
          <a:stretch>
            <a:fillRect/>
          </a:stretch>
        </p:blipFill>
        <p:spPr>
          <a:xfrm>
            <a:off x="548922" y="1600200"/>
            <a:ext cx="8046156" cy="4525963"/>
          </a:xfrm>
          <a:prstGeom prst="rect">
            <a:avLst/>
          </a:prstGeom>
          <a:noFill/>
        </p:spPr>
      </p:pic>
    </p:spTree>
    <p:extLst>
      <p:ext uri="{BB962C8B-B14F-4D97-AF65-F5344CB8AC3E}">
        <p14:creationId xmlns:p14="http://schemas.microsoft.com/office/powerpoint/2010/main" val="3598187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Leadership Lessons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600200"/>
            <a:ext cx="8229600" cy="4983162"/>
          </a:xfrm>
        </p:spPr>
        <p:txBody>
          <a:bodyPr>
            <a:normAutofit fontScale="92500" lnSpcReduction="10000"/>
          </a:bodyPr>
          <a:lstStyle/>
          <a:p>
            <a:r>
              <a:rPr lang="en-US" dirty="0"/>
              <a:t>Be a patriot</a:t>
            </a:r>
          </a:p>
          <a:p>
            <a:pPr lvl="1"/>
            <a:r>
              <a:rPr lang="en-US" dirty="0"/>
              <a:t>Loved the USA</a:t>
            </a:r>
          </a:p>
          <a:p>
            <a:pPr lvl="1"/>
            <a:r>
              <a:rPr lang="en-US" dirty="0"/>
              <a:t>Served in the military for 35 years</a:t>
            </a:r>
          </a:p>
          <a:p>
            <a:r>
              <a:rPr lang="en-US" dirty="0"/>
              <a:t>Be a communicator</a:t>
            </a:r>
          </a:p>
          <a:p>
            <a:pPr lvl="1"/>
            <a:r>
              <a:rPr lang="en-US" dirty="0"/>
              <a:t>Found further success, in addition to flying, as a Public Affairs Officer at the Pentagon</a:t>
            </a:r>
          </a:p>
          <a:p>
            <a:r>
              <a:rPr lang="en-US" dirty="0"/>
              <a:t>Preparation and Persistence</a:t>
            </a:r>
          </a:p>
          <a:p>
            <a:pPr lvl="1"/>
            <a:r>
              <a:rPr lang="en-US" dirty="0"/>
              <a:t>“I shall not quit”</a:t>
            </a:r>
          </a:p>
          <a:p>
            <a:pPr lvl="1"/>
            <a:r>
              <a:rPr lang="en-US" dirty="0"/>
              <a:t>Believed in being ready when opportunity knocks – prepare yourself for the opportunities, and when you get them, work hard and never quit</a:t>
            </a:r>
          </a:p>
        </p:txBody>
      </p:sp>
    </p:spTree>
    <p:extLst>
      <p:ext uri="{BB962C8B-B14F-4D97-AF65-F5344CB8AC3E}">
        <p14:creationId xmlns:p14="http://schemas.microsoft.com/office/powerpoint/2010/main" val="236285292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Quotes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600200"/>
            <a:ext cx="8458200" cy="4983162"/>
          </a:xfrm>
        </p:spPr>
        <p:txBody>
          <a:bodyPr>
            <a:normAutofit/>
          </a:bodyPr>
          <a:lstStyle/>
          <a:p>
            <a:pPr marL="342900" marR="0" lvl="0" indent="-342900" fontAlgn="base">
              <a:spcBef>
                <a:spcPts val="0"/>
              </a:spcBef>
              <a:spcAft>
                <a:spcPts val="0"/>
              </a:spcAft>
              <a:buFont typeface="Symbol" panose="05050102010706020507" pitchFamily="18" charset="2"/>
              <a:buChar char=""/>
            </a:pPr>
            <a:r>
              <a:rPr lang="en-US" sz="2400" dirty="0">
                <a:solidFill>
                  <a:srgbClr val="000000"/>
                </a:solidFill>
                <a:effectLst/>
                <a:latin typeface="Calibri" panose="020F0502020204030204" pitchFamily="34" charset="0"/>
                <a:ea typeface="Times New Roman" panose="02020603050405020304" pitchFamily="18" charset="0"/>
              </a:rPr>
              <a:t>The power of excellence is overwhelming. It is always in demand, and nobody cares about its color.</a:t>
            </a:r>
            <a:endParaRPr lang="en-US" sz="24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2400" dirty="0">
                <a:solidFill>
                  <a:srgbClr val="000000"/>
                </a:solidFill>
                <a:effectLst/>
                <a:latin typeface="Calibri" panose="020F0502020204030204" pitchFamily="34" charset="0"/>
                <a:ea typeface="Times New Roman" panose="02020603050405020304" pitchFamily="18" charset="0"/>
              </a:rPr>
              <a:t>The Marines don’t have any race problems. They treat everybody like they’re black.</a:t>
            </a:r>
            <a:endParaRPr lang="en-US" sz="24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2400" dirty="0">
                <a:solidFill>
                  <a:srgbClr val="000000"/>
                </a:solidFill>
                <a:effectLst/>
                <a:latin typeface="Calibri" panose="020F0502020204030204" pitchFamily="34" charset="0"/>
                <a:ea typeface="Times New Roman" panose="02020603050405020304" pitchFamily="18" charset="0"/>
              </a:rPr>
              <a:t>I'm not disgusted. I'm a citizen of the United States of America and I'm no second-class citizen either and no man here is, unless he thinks like one and reasons like one and performs like one. This is my country and I believe in her, and I will serve her, and I'll contribute to her welfare whenever and however I can. If she has any ills, I'll stand by her until in God's given time, through her wisdom and her consideration for the welfare of the entire nation, she will put them right.</a:t>
            </a:r>
            <a:br>
              <a:rPr lang="en-US" sz="1800" dirty="0">
                <a:solidFill>
                  <a:srgbClr val="000000"/>
                </a:solidFill>
                <a:effectLst/>
                <a:latin typeface="Calibri" panose="020F0502020204030204" pitchFamily="34" charset="0"/>
                <a:ea typeface="Times New Roman" panose="02020603050405020304" pitchFamily="18" charset="0"/>
              </a:rPr>
            </a:b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1028851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Check on Learning . . .</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905000"/>
            <a:ext cx="8229600" cy="4525963"/>
          </a:xfrm>
        </p:spPr>
        <p:txBody>
          <a:bodyPr/>
          <a:lstStyle/>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Chappie</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James accomplish?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leadership lessons can we take away?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traits did he exhibit?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do you admire about him?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 there anything about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Chappie</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James that you dislike and don’t want to emulate?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you learn that you can use to improve your own leadership?</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69496792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312737"/>
            <a:ext cx="7772400" cy="838200"/>
          </a:xfrm>
        </p:spPr>
        <p:txBody>
          <a:bodyPr>
            <a:normAutofit/>
          </a:bodyPr>
          <a:lstStyle/>
          <a:p>
            <a:r>
              <a:rPr lang="en-US" dirty="0"/>
              <a:t>David Glasgow Farragut</a:t>
            </a:r>
          </a:p>
        </p:txBody>
      </p:sp>
      <p:sp>
        <p:nvSpPr>
          <p:cNvPr id="6" name="Content Placeholder 3">
            <a:extLst>
              <a:ext uri="{FF2B5EF4-FFF2-40B4-BE49-F238E27FC236}">
                <a16:creationId xmlns:a16="http://schemas.microsoft.com/office/drawing/2014/main" id="{F77968FF-64EA-435B-AC00-0D0D59569009}"/>
              </a:ext>
            </a:extLst>
          </p:cNvPr>
          <p:cNvSpPr txBox="1">
            <a:spLocks/>
          </p:cNvSpPr>
          <p:nvPr/>
        </p:nvSpPr>
        <p:spPr>
          <a:xfrm>
            <a:off x="838200" y="1600200"/>
            <a:ext cx="7772400" cy="4525963"/>
          </a:xfrm>
          <a:prstGeom prst="rect">
            <a:avLst/>
          </a:prstGeom>
        </p:spPr>
        <p:txBody>
          <a:bodyPr vert="horz" lIns="91440" tIns="45720" rIns="91440" bIns="45720" rtlCol="0" anchor="b">
            <a:normAutofit fontScale="85000" lnSpcReduction="20000"/>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b="1" u="sng" dirty="0">
                <a:solidFill>
                  <a:schemeClr val="tx1"/>
                </a:solidFill>
              </a:rPr>
              <a:t>OBJECTIVES</a:t>
            </a:r>
          </a:p>
          <a:p>
            <a:r>
              <a:rPr lang="en-US" b="1" dirty="0">
                <a:solidFill>
                  <a:schemeClr val="tx1"/>
                </a:solidFill>
              </a:rPr>
              <a:t> </a:t>
            </a:r>
            <a:endParaRPr lang="en-US" dirty="0">
              <a:solidFill>
                <a:schemeClr val="tx1"/>
              </a:solidFill>
            </a:endParaRPr>
          </a:p>
          <a:p>
            <a:r>
              <a:rPr lang="en-US" b="1" dirty="0">
                <a:solidFill>
                  <a:schemeClr val="tx1"/>
                </a:solidFill>
              </a:rPr>
              <a:t>DESIRED OUTCOME (Followership)</a:t>
            </a:r>
            <a:endParaRPr lang="en-US" dirty="0">
              <a:solidFill>
                <a:schemeClr val="tx1"/>
              </a:solidFill>
            </a:endParaRPr>
          </a:p>
          <a:p>
            <a:r>
              <a:rPr lang="en-US" sz="1800" i="1" dirty="0">
                <a:solidFill>
                  <a:schemeClr val="tx1"/>
                </a:solidFill>
              </a:rPr>
              <a:t>Cadets learn about David Glasgow Farragut, the reasons for his success, and what his experience added to the study of leadership.</a:t>
            </a:r>
          </a:p>
          <a:p>
            <a:r>
              <a:rPr lang="en-US" i="1" dirty="0">
                <a:solidFill>
                  <a:schemeClr val="tx1"/>
                </a:solidFill>
              </a:rPr>
              <a:t> </a:t>
            </a:r>
            <a:endParaRPr lang="en-US" dirty="0">
              <a:solidFill>
                <a:schemeClr val="tx1"/>
              </a:solidFill>
            </a:endParaRPr>
          </a:p>
          <a:p>
            <a:r>
              <a:rPr lang="en-US" u="sng" dirty="0">
                <a:solidFill>
                  <a:schemeClr val="tx1"/>
                </a:solidFill>
              </a:rPr>
              <a:t>Plan of Action</a:t>
            </a:r>
            <a:r>
              <a:rPr lang="en-US" dirty="0">
                <a:solidFill>
                  <a:schemeClr val="tx1"/>
                </a:solidFill>
              </a:rPr>
              <a:t>:</a:t>
            </a:r>
          </a:p>
          <a:p>
            <a:r>
              <a:rPr lang="en-US" i="1" dirty="0">
                <a:solidFill>
                  <a:schemeClr val="tx1"/>
                </a:solidFill>
              </a:rPr>
              <a:t> </a:t>
            </a:r>
            <a:endParaRPr lang="en-US" dirty="0">
              <a:solidFill>
                <a:schemeClr val="tx1"/>
              </a:solidFill>
            </a:endParaRP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A1. Identify the basic facts about David Glasgow Farragut, and what he accomplished.</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A2. Explain what leadership lessons we can learn from familiarity with David Glasgow Farragut’s story.</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A3. Compare the leadership of David Glasgow Farragut with your own leadership skills, styles, and dynamics.</a:t>
            </a:r>
          </a:p>
          <a:p>
            <a:pPr marL="400050" lvl="1">
              <a:lnSpc>
                <a:spcPct val="120000"/>
              </a:lnSpc>
              <a:spcBef>
                <a:spcPts val="0"/>
              </a:spcBef>
            </a:pPr>
            <a:endParaRPr lang="en-US" dirty="0">
              <a:solidFill>
                <a:schemeClr val="tx1"/>
              </a:solidFill>
            </a:endParaRPr>
          </a:p>
          <a:p>
            <a:r>
              <a:rPr lang="en-US" dirty="0">
                <a:solidFill>
                  <a:schemeClr val="tx1"/>
                </a:solidFill>
              </a:rPr>
              <a:t> </a:t>
            </a:r>
          </a:p>
          <a:p>
            <a:r>
              <a:rPr lang="en-US" dirty="0">
                <a:solidFill>
                  <a:schemeClr val="tx1"/>
                </a:solidFill>
              </a:rPr>
              <a:t> </a:t>
            </a:r>
            <a:r>
              <a:rPr lang="en-US" b="1" u="sng" dirty="0">
                <a:solidFill>
                  <a:schemeClr val="tx1"/>
                </a:solidFill>
              </a:rPr>
              <a:t>Essential Question</a:t>
            </a:r>
            <a:r>
              <a:rPr lang="en-US" dirty="0">
                <a:solidFill>
                  <a:schemeClr val="tx1"/>
                </a:solidFill>
              </a:rPr>
              <a:t>: </a:t>
            </a:r>
            <a:r>
              <a:rPr lang="en-US" dirty="0">
                <a:solidFill>
                  <a:schemeClr val="tx1"/>
                </a:solidFill>
                <a:highlight>
                  <a:srgbClr val="FFFF00"/>
                </a:highlight>
              </a:rPr>
              <a:t>What can we learn about our own leadership, how to build our traits and skills, based on the leadership of David Glasgow Farragut?</a:t>
            </a:r>
            <a:endParaRPr lang="en-US" sz="4000" dirty="0">
              <a:solidFill>
                <a:schemeClr val="tx1"/>
              </a:solidFill>
              <a:highlight>
                <a:srgbClr val="FFFF00"/>
              </a:highlight>
            </a:endParaRPr>
          </a:p>
        </p:txBody>
      </p:sp>
    </p:spTree>
    <p:extLst>
      <p:ext uri="{BB962C8B-B14F-4D97-AF65-F5344CB8AC3E}">
        <p14:creationId xmlns:p14="http://schemas.microsoft.com/office/powerpoint/2010/main" val="404870163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a:xfrm>
            <a:off x="1134687" y="274638"/>
            <a:ext cx="6858000" cy="1143000"/>
          </a:xfrm>
        </p:spPr>
        <p:txBody>
          <a:bodyPr anchor="ctr">
            <a:normAutofit/>
          </a:bodyPr>
          <a:lstStyle/>
          <a:p>
            <a:r>
              <a:rPr lang="en-US" dirty="0"/>
              <a:t>David Glasgow Farragut</a:t>
            </a:r>
          </a:p>
        </p:txBody>
      </p:sp>
      <p:pic>
        <p:nvPicPr>
          <p:cNvPr id="7" name="Picture 6">
            <a:extLst>
              <a:ext uri="{FF2B5EF4-FFF2-40B4-BE49-F238E27FC236}">
                <a16:creationId xmlns:a16="http://schemas.microsoft.com/office/drawing/2014/main" id="{00496719-D03E-4EE5-9A81-667529837917}"/>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304800" y="1828800"/>
            <a:ext cx="3055025" cy="4525963"/>
          </a:xfrm>
          <a:prstGeom prst="rect">
            <a:avLst/>
          </a:prstGeom>
          <a:noFill/>
          <a:ln>
            <a:noFill/>
          </a:ln>
        </p:spPr>
      </p:pic>
      <p:sp>
        <p:nvSpPr>
          <p:cNvPr id="5" name="Content Placeholder 4">
            <a:extLst>
              <a:ext uri="{FF2B5EF4-FFF2-40B4-BE49-F238E27FC236}">
                <a16:creationId xmlns:a16="http://schemas.microsoft.com/office/drawing/2014/main" id="{CC292F80-3C26-4297-9721-1F36DDF62F59}"/>
              </a:ext>
            </a:extLst>
          </p:cNvPr>
          <p:cNvSpPr>
            <a:spLocks noGrp="1"/>
          </p:cNvSpPr>
          <p:nvPr>
            <p:ph sz="half" idx="2"/>
          </p:nvPr>
        </p:nvSpPr>
        <p:spPr>
          <a:xfrm>
            <a:off x="3581400" y="1600200"/>
            <a:ext cx="5105400" cy="4525963"/>
          </a:xfrm>
        </p:spPr>
        <p:txBody>
          <a:bodyPr>
            <a:normAutofit/>
          </a:bodyPr>
          <a:lstStyle/>
          <a:p>
            <a:pPr>
              <a:lnSpc>
                <a:spcPct val="90000"/>
              </a:lnSpc>
            </a:pPr>
            <a:r>
              <a:rPr lang="en-US" sz="2200" dirty="0"/>
              <a:t>1801-1869</a:t>
            </a:r>
          </a:p>
          <a:p>
            <a:pPr>
              <a:lnSpc>
                <a:spcPct val="90000"/>
              </a:lnSpc>
            </a:pPr>
            <a:r>
              <a:rPr lang="en-US" sz="2200" dirty="0"/>
              <a:t>First Hispanic Admiral (first Admiral)</a:t>
            </a:r>
          </a:p>
          <a:p>
            <a:pPr>
              <a:lnSpc>
                <a:spcPct val="90000"/>
              </a:lnSpc>
            </a:pPr>
            <a:r>
              <a:rPr lang="en-US" sz="2200" dirty="0"/>
              <a:t>His father was Spanish</a:t>
            </a:r>
          </a:p>
          <a:p>
            <a:pPr>
              <a:lnSpc>
                <a:spcPct val="90000"/>
              </a:lnSpc>
            </a:pPr>
            <a:r>
              <a:rPr lang="en-US" sz="2200" dirty="0"/>
              <a:t>Served in the US Navy 1810-1869</a:t>
            </a:r>
          </a:p>
          <a:p>
            <a:pPr>
              <a:lnSpc>
                <a:spcPct val="90000"/>
              </a:lnSpc>
            </a:pPr>
            <a:r>
              <a:rPr lang="en-US" sz="2200" dirty="0"/>
              <a:t>Appointed as a Midshipman at the age of 9, commanded his first ship at 22</a:t>
            </a:r>
          </a:p>
          <a:p>
            <a:pPr>
              <a:lnSpc>
                <a:spcPct val="90000"/>
              </a:lnSpc>
            </a:pPr>
            <a:r>
              <a:rPr lang="en-US" sz="2200" dirty="0"/>
              <a:t>Though a Southerner, declared his allegiance to the Union and served the Union Navy during the Civil War</a:t>
            </a:r>
          </a:p>
          <a:p>
            <a:pPr>
              <a:lnSpc>
                <a:spcPct val="90000"/>
              </a:lnSpc>
            </a:pPr>
            <a:r>
              <a:rPr lang="en-US" sz="2200" dirty="0"/>
              <a:t>During the Battle of Mobile Bay, declared “Damn the torpedoes, full speed ahead!” (that’s paraphrased, not his actual words)</a:t>
            </a:r>
          </a:p>
        </p:txBody>
      </p:sp>
    </p:spTree>
    <p:extLst>
      <p:ext uri="{BB962C8B-B14F-4D97-AF65-F5344CB8AC3E}">
        <p14:creationId xmlns:p14="http://schemas.microsoft.com/office/powerpoint/2010/main" val="74928222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a:xfrm>
            <a:off x="990600" y="274638"/>
            <a:ext cx="7162800" cy="1143000"/>
          </a:xfrm>
        </p:spPr>
        <p:txBody>
          <a:bodyPr anchor="ctr">
            <a:normAutofit/>
          </a:bodyPr>
          <a:lstStyle/>
          <a:p>
            <a:r>
              <a:rPr lang="en-US" dirty="0"/>
              <a:t>David Glasgow Farragut</a:t>
            </a:r>
          </a:p>
        </p:txBody>
      </p:sp>
      <p:pic>
        <p:nvPicPr>
          <p:cNvPr id="3" name="Online Media 2" title="Admiral David Farragut">
            <a:hlinkClick r:id="" action="ppaction://media"/>
            <a:extLst>
              <a:ext uri="{FF2B5EF4-FFF2-40B4-BE49-F238E27FC236}">
                <a16:creationId xmlns:a16="http://schemas.microsoft.com/office/drawing/2014/main" id="{FD54FB26-99FB-4A5E-89BD-35D1B97B9A31}"/>
              </a:ext>
            </a:extLst>
          </p:cNvPr>
          <p:cNvPicPr>
            <a:picLocks noRot="1" noChangeAspect="1"/>
          </p:cNvPicPr>
          <p:nvPr>
            <a:videoFile r:link="rId1"/>
          </p:nvPr>
        </p:nvPicPr>
        <p:blipFill>
          <a:blip r:embed="rId3"/>
          <a:stretch>
            <a:fillRect/>
          </a:stretch>
        </p:blipFill>
        <p:spPr>
          <a:xfrm>
            <a:off x="548922" y="1600200"/>
            <a:ext cx="8046156" cy="4525963"/>
          </a:xfrm>
          <a:prstGeom prst="rect">
            <a:avLst/>
          </a:prstGeom>
          <a:noFill/>
        </p:spPr>
      </p:pic>
    </p:spTree>
    <p:extLst>
      <p:ext uri="{BB962C8B-B14F-4D97-AF65-F5344CB8AC3E}">
        <p14:creationId xmlns:p14="http://schemas.microsoft.com/office/powerpoint/2010/main" val="357694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Leadership Lessons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600200"/>
            <a:ext cx="8534400" cy="4983162"/>
          </a:xfrm>
        </p:spPr>
        <p:txBody>
          <a:bodyPr>
            <a:normAutofit fontScale="92500"/>
          </a:bodyPr>
          <a:lstStyle/>
          <a:p>
            <a:r>
              <a:rPr lang="en-US" dirty="0"/>
              <a:t>First be sure you’re right, then go ahead</a:t>
            </a:r>
          </a:p>
          <a:p>
            <a:pPr lvl="1"/>
            <a:r>
              <a:rPr lang="en-US" dirty="0"/>
              <a:t>Known for straight thinking &amp; determined action</a:t>
            </a:r>
          </a:p>
          <a:p>
            <a:pPr lvl="1"/>
            <a:r>
              <a:rPr lang="en-US" dirty="0"/>
              <a:t>During the Battle of Mobile Bay, he knew his ships could avoid the mines, and he accomplished a brilliant victory</a:t>
            </a:r>
          </a:p>
          <a:p>
            <a:r>
              <a:rPr lang="en-US" dirty="0"/>
              <a:t>A tolerant disposition is not incompatible with inflexibility in discipline or greatness as a warrior</a:t>
            </a:r>
          </a:p>
          <a:p>
            <a:pPr lvl="1"/>
            <a:r>
              <a:rPr lang="en-US" dirty="0"/>
              <a:t>Known to be a kind man – showed great love for friends and family</a:t>
            </a:r>
          </a:p>
          <a:p>
            <a:pPr lvl="1"/>
            <a:r>
              <a:rPr lang="en-US" dirty="0"/>
              <a:t>Character &amp; honor were important to him</a:t>
            </a:r>
          </a:p>
          <a:p>
            <a:pPr lvl="1"/>
            <a:r>
              <a:rPr lang="en-US" dirty="0"/>
              <a:t>Still maintained a disciplined command climate on ships</a:t>
            </a:r>
          </a:p>
          <a:p>
            <a:pPr lvl="1"/>
            <a:endParaRPr lang="en-US" dirty="0"/>
          </a:p>
        </p:txBody>
      </p:sp>
    </p:spTree>
    <p:extLst>
      <p:ext uri="{BB962C8B-B14F-4D97-AF65-F5344CB8AC3E}">
        <p14:creationId xmlns:p14="http://schemas.microsoft.com/office/powerpoint/2010/main" val="39629097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Quotes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600200"/>
            <a:ext cx="8534400" cy="4983162"/>
          </a:xfrm>
        </p:spPr>
        <p:txBody>
          <a:bodyPr>
            <a:normAutofit/>
          </a:bodyPr>
          <a:lstStyle/>
          <a:p>
            <a:pPr marL="342900" marR="0" lvl="0" indent="-342900" fontAlgn="base">
              <a:spcBef>
                <a:spcPts val="0"/>
              </a:spcBef>
              <a:spcAft>
                <a:spcPts val="0"/>
              </a:spcAft>
              <a:buFont typeface="Symbol" panose="05050102010706020507" pitchFamily="18" charset="2"/>
              <a:buChar char=""/>
            </a:pPr>
            <a:r>
              <a:rPr lang="en-US" sz="2800" i="0" dirty="0">
                <a:solidFill>
                  <a:srgbClr val="000000"/>
                </a:solidFill>
                <a:effectLst/>
                <a:latin typeface="Calibri" panose="020F0502020204030204" pitchFamily="34" charset="0"/>
                <a:ea typeface="Times New Roman" panose="02020603050405020304" pitchFamily="18" charset="0"/>
              </a:rPr>
              <a:t>Damn the torpedoes! Full speed ahead!  (this is a paraphrase of his actual words)</a:t>
            </a:r>
            <a:endParaRPr lang="en-US" sz="2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2800" i="0" dirty="0">
                <a:solidFill>
                  <a:srgbClr val="000000"/>
                </a:solidFill>
                <a:effectLst/>
                <a:latin typeface="Calibri" panose="020F0502020204030204" pitchFamily="34" charset="0"/>
                <a:ea typeface="Times New Roman" panose="02020603050405020304" pitchFamily="18" charset="0"/>
              </a:rPr>
              <a:t>The best defense is a well-directed fire from your own guns.</a:t>
            </a:r>
            <a:endParaRPr lang="en-US" sz="2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2800" i="0" dirty="0">
                <a:solidFill>
                  <a:srgbClr val="000000"/>
                </a:solidFill>
                <a:effectLst/>
                <a:latin typeface="Calibri" panose="020F0502020204030204" pitchFamily="34" charset="0"/>
                <a:ea typeface="Times New Roman" panose="02020603050405020304" pitchFamily="18" charset="0"/>
              </a:rPr>
              <a:t>Conquer or be conquered.</a:t>
            </a:r>
            <a:endParaRPr lang="en-US" sz="2800" dirty="0">
              <a:effectLst/>
              <a:latin typeface="Times New Roman" panose="02020603050405020304" pitchFamily="18" charset="0"/>
              <a:ea typeface="Times New Roman" panose="02020603050405020304" pitchFamily="18" charset="0"/>
            </a:endParaRPr>
          </a:p>
          <a:p>
            <a:pPr marL="0" indent="0">
              <a:buNone/>
            </a:pP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81499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Quotes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728989"/>
            <a:ext cx="8229600" cy="4830762"/>
          </a:xfrm>
        </p:spPr>
        <p:txBody>
          <a:bodyPr>
            <a:normAutofit fontScale="40000" lnSpcReduction="20000"/>
          </a:bodyPr>
          <a:lstStyle/>
          <a:p>
            <a:pPr fontAlgn="base">
              <a:lnSpc>
                <a:spcPct val="120000"/>
              </a:lnSpc>
              <a:spcBef>
                <a:spcPts val="0"/>
              </a:spcBef>
            </a:pPr>
            <a:r>
              <a:rPr lang="en-US" sz="3500" dirty="0">
                <a:solidFill>
                  <a:srgbClr val="000000"/>
                </a:solidFill>
                <a:latin typeface="Calibri" panose="020F0502020204030204" pitchFamily="34" charset="0"/>
                <a:cs typeface="Calibri" panose="020F0502020204030204" pitchFamily="34" charset="0"/>
              </a:rPr>
              <a:t>Americans… still believe in an America where anything’s possible – they just don’t think their leaders do.</a:t>
            </a:r>
          </a:p>
          <a:p>
            <a:pPr fontAlgn="base">
              <a:lnSpc>
                <a:spcPct val="120000"/>
              </a:lnSpc>
              <a:spcBef>
                <a:spcPts val="0"/>
              </a:spcBef>
            </a:pPr>
            <a:r>
              <a:rPr lang="en-US" sz="3500" dirty="0">
                <a:solidFill>
                  <a:srgbClr val="000000"/>
                </a:solidFill>
                <a:latin typeface="Calibri" panose="020F0502020204030204" pitchFamily="34" charset="0"/>
                <a:cs typeface="Calibri" panose="020F0502020204030204" pitchFamily="34" charset="0"/>
              </a:rPr>
              <a:t>Change will not come if we wait for some other person or some other time. We are the ones we’ve been waiting for. We are the change that we seek.</a:t>
            </a:r>
          </a:p>
          <a:p>
            <a:pPr fontAlgn="base">
              <a:lnSpc>
                <a:spcPct val="120000"/>
              </a:lnSpc>
              <a:spcBef>
                <a:spcPts val="0"/>
              </a:spcBef>
            </a:pPr>
            <a:r>
              <a:rPr lang="en-US" sz="3500" dirty="0">
                <a:solidFill>
                  <a:srgbClr val="000000"/>
                </a:solidFill>
                <a:latin typeface="Calibri" panose="020F0502020204030204" pitchFamily="34" charset="0"/>
                <a:cs typeface="Calibri" panose="020F0502020204030204" pitchFamily="34" charset="0"/>
              </a:rPr>
              <a:t>Focusing your life solely on making a buck shows a certain poverty of ambition. It asks too little of yourself. Because it’s only when you hitch your wagon to something larger than yourself that you realize your true potential.</a:t>
            </a:r>
          </a:p>
          <a:p>
            <a:pPr fontAlgn="base">
              <a:lnSpc>
                <a:spcPct val="120000"/>
              </a:lnSpc>
              <a:spcBef>
                <a:spcPts val="0"/>
              </a:spcBef>
            </a:pPr>
            <a:r>
              <a:rPr lang="en-US" sz="3500" dirty="0">
                <a:solidFill>
                  <a:srgbClr val="000000"/>
                </a:solidFill>
                <a:latin typeface="Calibri" panose="020F0502020204030204" pitchFamily="34" charset="0"/>
                <a:cs typeface="Calibri" panose="020F0502020204030204" pitchFamily="34" charset="0"/>
              </a:rPr>
              <a:t>I think when you spread the wealth around it’s good for everybody.</a:t>
            </a:r>
          </a:p>
          <a:p>
            <a:pPr fontAlgn="base">
              <a:lnSpc>
                <a:spcPct val="120000"/>
              </a:lnSpc>
              <a:spcBef>
                <a:spcPts val="0"/>
              </a:spcBef>
            </a:pPr>
            <a:r>
              <a:rPr lang="en-US" sz="3500" dirty="0">
                <a:solidFill>
                  <a:srgbClr val="000000"/>
                </a:solidFill>
                <a:latin typeface="Calibri" panose="020F0502020204030204" pitchFamily="34" charset="0"/>
                <a:cs typeface="Calibri" panose="020F0502020204030204" pitchFamily="34" charset="0"/>
              </a:rPr>
              <a:t>If you’re walking down the right path and you’re willing to keep walking, eventually you’ll make progress.</a:t>
            </a:r>
          </a:p>
          <a:p>
            <a:pPr fontAlgn="base">
              <a:lnSpc>
                <a:spcPct val="120000"/>
              </a:lnSpc>
              <a:spcBef>
                <a:spcPts val="0"/>
              </a:spcBef>
            </a:pPr>
            <a:r>
              <a:rPr lang="en-US" sz="3500" dirty="0">
                <a:solidFill>
                  <a:srgbClr val="000000"/>
                </a:solidFill>
                <a:latin typeface="Calibri" panose="020F0502020204030204" pitchFamily="34" charset="0"/>
                <a:cs typeface="Calibri" panose="020F0502020204030204" pitchFamily="34" charset="0"/>
              </a:rPr>
              <a:t>It took a lot of blood, sweat and tears to get to where we are today, but we have just begun. Today we begin in earnest the work of making sure that the world we leave our children is just a little bit better than the one we inhabit today.</a:t>
            </a:r>
          </a:p>
          <a:p>
            <a:pPr fontAlgn="base">
              <a:lnSpc>
                <a:spcPct val="120000"/>
              </a:lnSpc>
              <a:spcBef>
                <a:spcPts val="0"/>
              </a:spcBef>
            </a:pPr>
            <a:r>
              <a:rPr lang="en-US" sz="3500" dirty="0">
                <a:solidFill>
                  <a:srgbClr val="000000"/>
                </a:solidFill>
                <a:latin typeface="Calibri" panose="020F0502020204030204" pitchFamily="34" charset="0"/>
                <a:cs typeface="Calibri" panose="020F0502020204030204" pitchFamily="34" charset="0"/>
              </a:rPr>
              <a:t>Money is not the only answer, but it makes a difference.</a:t>
            </a:r>
          </a:p>
          <a:p>
            <a:pPr fontAlgn="base">
              <a:lnSpc>
                <a:spcPct val="120000"/>
              </a:lnSpc>
              <a:spcBef>
                <a:spcPts val="0"/>
              </a:spcBef>
            </a:pPr>
            <a:r>
              <a:rPr lang="en-US" sz="3500" dirty="0">
                <a:solidFill>
                  <a:srgbClr val="000000"/>
                </a:solidFill>
                <a:latin typeface="Calibri" panose="020F0502020204030204" pitchFamily="34" charset="0"/>
                <a:cs typeface="Calibri" panose="020F0502020204030204" pitchFamily="34" charset="0"/>
              </a:rPr>
              <a:t>There’s not a liberal America and a conservative America – there’s the United States of America.</a:t>
            </a:r>
          </a:p>
          <a:p>
            <a:pPr fontAlgn="base">
              <a:lnSpc>
                <a:spcPct val="120000"/>
              </a:lnSpc>
              <a:spcBef>
                <a:spcPts val="0"/>
              </a:spcBef>
            </a:pPr>
            <a:r>
              <a:rPr lang="en-US" sz="3500" dirty="0">
                <a:solidFill>
                  <a:srgbClr val="000000"/>
                </a:solidFill>
                <a:latin typeface="Calibri" panose="020F0502020204030204" pitchFamily="34" charset="0"/>
                <a:cs typeface="Calibri" panose="020F0502020204030204" pitchFamily="34" charset="0"/>
              </a:rPr>
              <a:t>This is the moment when we must come together to save this planet. Let us resolve that we will not leave our children a world where the oceans rise and famine spreads and terrible storms devastate our lands.</a:t>
            </a:r>
          </a:p>
          <a:p>
            <a:pPr fontAlgn="base">
              <a:lnSpc>
                <a:spcPct val="120000"/>
              </a:lnSpc>
              <a:spcBef>
                <a:spcPts val="0"/>
              </a:spcBef>
            </a:pPr>
            <a:r>
              <a:rPr lang="en-US" sz="3500" dirty="0">
                <a:solidFill>
                  <a:srgbClr val="000000"/>
                </a:solidFill>
                <a:latin typeface="Calibri" panose="020F0502020204030204" pitchFamily="34" charset="0"/>
                <a:cs typeface="Calibri" panose="020F0502020204030204" pitchFamily="34" charset="0"/>
              </a:rPr>
              <a:t>Tonight, we gather to affirm the greatness of our nation – not because of the height of our skyscrapers, or the power of our military, or the size of our economy. Our pride is based on a very simple premise, summed up in a declaration made over two hundred years ago.</a:t>
            </a:r>
          </a:p>
          <a:p>
            <a:pPr fontAlgn="base">
              <a:lnSpc>
                <a:spcPct val="120000"/>
              </a:lnSpc>
              <a:spcBef>
                <a:spcPts val="0"/>
              </a:spcBef>
            </a:pPr>
            <a:r>
              <a:rPr lang="en-US" sz="3500" dirty="0">
                <a:solidFill>
                  <a:srgbClr val="000000"/>
                </a:solidFill>
                <a:latin typeface="Calibri" panose="020F0502020204030204" pitchFamily="34" charset="0"/>
                <a:cs typeface="Calibri" panose="020F0502020204030204" pitchFamily="34" charset="0"/>
              </a:rPr>
              <a:t>We need to internalize this idea of excellence. Not many folks spend a lot of time trying to be excellent.</a:t>
            </a:r>
          </a:p>
          <a:p>
            <a:pPr fontAlgn="base">
              <a:lnSpc>
                <a:spcPct val="120000"/>
              </a:lnSpc>
              <a:spcBef>
                <a:spcPts val="0"/>
              </a:spcBef>
            </a:pPr>
            <a:r>
              <a:rPr lang="en-US" sz="3500" dirty="0">
                <a:solidFill>
                  <a:srgbClr val="000000"/>
                </a:solidFill>
                <a:latin typeface="Calibri" panose="020F0502020204030204" pitchFamily="34" charset="0"/>
                <a:cs typeface="Calibri" panose="020F0502020204030204" pitchFamily="34" charset="0"/>
              </a:rPr>
              <a:t>We need to steer clear of this poverty of ambition, where people want to drive fancy cars and wear nice clothes and live in nice apartments but don’t want to work hard to accomplish these things. Everyone should try to realize their full potential.</a:t>
            </a:r>
          </a:p>
          <a:p>
            <a:pPr marL="342900" marR="0" lvl="0" indent="-342900" fontAlgn="base">
              <a:lnSpc>
                <a:spcPct val="115000"/>
              </a:lnSpc>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spcBef>
                <a:spcPts val="0"/>
              </a:spcBef>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spcBef>
                <a:spcPts val="0"/>
              </a:spcBef>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fontAlgn="base">
              <a:spcBef>
                <a:spcPts val="0"/>
              </a:spcBef>
              <a:buNone/>
            </a:pPr>
            <a:endParaRPr lang="en-US" sz="24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06674204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Check on Learning . . .</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905000"/>
            <a:ext cx="8229600" cy="4525963"/>
          </a:xfrm>
        </p:spPr>
        <p:txBody>
          <a:bodyPr/>
          <a:lstStyle/>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David Farragut accomplish?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leadership lessons can we take away?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traits did he exhibit?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do you admire about him?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 there anything about Farragut that you dislike and don’t want to emulate?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you learn that you can use to improve your own leadership?</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1976327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312737"/>
            <a:ext cx="7772400" cy="838200"/>
          </a:xfrm>
        </p:spPr>
        <p:txBody>
          <a:bodyPr>
            <a:normAutofit/>
          </a:bodyPr>
          <a:lstStyle/>
          <a:p>
            <a:r>
              <a:rPr lang="en-US" dirty="0"/>
              <a:t>Eric Shinseki</a:t>
            </a:r>
          </a:p>
        </p:txBody>
      </p:sp>
      <p:sp>
        <p:nvSpPr>
          <p:cNvPr id="6" name="Content Placeholder 3">
            <a:extLst>
              <a:ext uri="{FF2B5EF4-FFF2-40B4-BE49-F238E27FC236}">
                <a16:creationId xmlns:a16="http://schemas.microsoft.com/office/drawing/2014/main" id="{F77968FF-64EA-435B-AC00-0D0D59569009}"/>
              </a:ext>
            </a:extLst>
          </p:cNvPr>
          <p:cNvSpPr txBox="1">
            <a:spLocks/>
          </p:cNvSpPr>
          <p:nvPr/>
        </p:nvSpPr>
        <p:spPr>
          <a:xfrm>
            <a:off x="838200" y="1600200"/>
            <a:ext cx="7772400" cy="4525963"/>
          </a:xfrm>
          <a:prstGeom prst="rect">
            <a:avLst/>
          </a:prstGeom>
        </p:spPr>
        <p:txBody>
          <a:bodyPr vert="horz" lIns="91440" tIns="45720" rIns="91440" bIns="45720" rtlCol="0" anchor="b">
            <a:normAutofit fontScale="85000" lnSpcReduction="20000"/>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b="1" u="sng" dirty="0">
                <a:solidFill>
                  <a:schemeClr val="tx1"/>
                </a:solidFill>
              </a:rPr>
              <a:t>OBJECTIVES</a:t>
            </a:r>
          </a:p>
          <a:p>
            <a:r>
              <a:rPr lang="en-US" b="1" dirty="0">
                <a:solidFill>
                  <a:schemeClr val="tx1"/>
                </a:solidFill>
              </a:rPr>
              <a:t> </a:t>
            </a:r>
            <a:endParaRPr lang="en-US" dirty="0">
              <a:solidFill>
                <a:schemeClr val="tx1"/>
              </a:solidFill>
            </a:endParaRPr>
          </a:p>
          <a:p>
            <a:r>
              <a:rPr lang="en-US" b="1" dirty="0">
                <a:solidFill>
                  <a:schemeClr val="tx1"/>
                </a:solidFill>
              </a:rPr>
              <a:t>DESIRED OUTCOME (Followership)</a:t>
            </a:r>
            <a:endParaRPr lang="en-US" dirty="0">
              <a:solidFill>
                <a:schemeClr val="tx1"/>
              </a:solidFill>
            </a:endParaRPr>
          </a:p>
          <a:p>
            <a:r>
              <a:rPr lang="en-US" sz="1800" i="1" dirty="0">
                <a:solidFill>
                  <a:schemeClr val="tx1"/>
                </a:solidFill>
              </a:rPr>
              <a:t>Cadets learn about Eric Shinseki, the reasons for his success, and what his experience adds to the study of leadership.</a:t>
            </a:r>
          </a:p>
          <a:p>
            <a:r>
              <a:rPr lang="en-US" i="1" dirty="0">
                <a:solidFill>
                  <a:schemeClr val="tx1"/>
                </a:solidFill>
              </a:rPr>
              <a:t> </a:t>
            </a:r>
            <a:endParaRPr lang="en-US" dirty="0">
              <a:solidFill>
                <a:schemeClr val="tx1"/>
              </a:solidFill>
            </a:endParaRPr>
          </a:p>
          <a:p>
            <a:r>
              <a:rPr lang="en-US" u="sng" dirty="0">
                <a:solidFill>
                  <a:schemeClr val="tx1"/>
                </a:solidFill>
              </a:rPr>
              <a:t>Plan of Action</a:t>
            </a:r>
            <a:r>
              <a:rPr lang="en-US" dirty="0">
                <a:solidFill>
                  <a:schemeClr val="tx1"/>
                </a:solidFill>
              </a:rPr>
              <a:t>:</a:t>
            </a:r>
          </a:p>
          <a:p>
            <a:r>
              <a:rPr lang="en-US" i="1" dirty="0">
                <a:solidFill>
                  <a:schemeClr val="tx1"/>
                </a:solidFill>
              </a:rPr>
              <a:t> </a:t>
            </a:r>
            <a:endParaRPr lang="en-US" dirty="0">
              <a:solidFill>
                <a:schemeClr val="tx1"/>
              </a:solidFill>
            </a:endParaRP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A1. Identify the basic facts about Eric Shinseki, and what he has accomplished.</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A2. Explain what leadership lessons we can learn from familiarity with Eric Shinseki’s story.</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A3. Compare the leadership of Eric Shinseki with your own leadership skills, styles, and dynamics.</a:t>
            </a:r>
          </a:p>
          <a:p>
            <a:pPr marL="400050" lvl="1">
              <a:lnSpc>
                <a:spcPct val="120000"/>
              </a:lnSpc>
              <a:spcBef>
                <a:spcPts val="0"/>
              </a:spcBef>
            </a:pPr>
            <a:endParaRPr lang="en-US" dirty="0">
              <a:solidFill>
                <a:schemeClr val="tx1"/>
              </a:solidFill>
            </a:endParaRPr>
          </a:p>
          <a:p>
            <a:r>
              <a:rPr lang="en-US" dirty="0">
                <a:solidFill>
                  <a:schemeClr val="tx1"/>
                </a:solidFill>
              </a:rPr>
              <a:t> </a:t>
            </a:r>
          </a:p>
          <a:p>
            <a:r>
              <a:rPr lang="en-US" dirty="0">
                <a:solidFill>
                  <a:schemeClr val="tx1"/>
                </a:solidFill>
              </a:rPr>
              <a:t> </a:t>
            </a:r>
            <a:r>
              <a:rPr lang="en-US" b="1" u="sng" dirty="0">
                <a:solidFill>
                  <a:schemeClr val="tx1"/>
                </a:solidFill>
              </a:rPr>
              <a:t>Essential Question</a:t>
            </a:r>
            <a:r>
              <a:rPr lang="en-US" dirty="0">
                <a:solidFill>
                  <a:schemeClr val="tx1"/>
                </a:solidFill>
              </a:rPr>
              <a:t>: </a:t>
            </a:r>
            <a:r>
              <a:rPr lang="en-US" dirty="0">
                <a:solidFill>
                  <a:schemeClr val="tx1"/>
                </a:solidFill>
                <a:highlight>
                  <a:srgbClr val="FFFF00"/>
                </a:highlight>
              </a:rPr>
              <a:t>What can we learn about our own leadership, how to build our traits and skills, based on the leadership of Eric Shinseki?</a:t>
            </a:r>
            <a:endParaRPr lang="en-US" sz="4000" dirty="0">
              <a:solidFill>
                <a:schemeClr val="tx1"/>
              </a:solidFill>
              <a:highlight>
                <a:srgbClr val="FFFF00"/>
              </a:highlight>
            </a:endParaRPr>
          </a:p>
        </p:txBody>
      </p:sp>
    </p:spTree>
    <p:extLst>
      <p:ext uri="{BB962C8B-B14F-4D97-AF65-F5344CB8AC3E}">
        <p14:creationId xmlns:p14="http://schemas.microsoft.com/office/powerpoint/2010/main" val="355136937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a:xfrm>
            <a:off x="1134687" y="274638"/>
            <a:ext cx="6858000" cy="1143000"/>
          </a:xfrm>
        </p:spPr>
        <p:txBody>
          <a:bodyPr anchor="ctr">
            <a:normAutofit/>
          </a:bodyPr>
          <a:lstStyle/>
          <a:p>
            <a:r>
              <a:rPr lang="en-US" dirty="0"/>
              <a:t>Eric Shinseki</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sz="half" idx="1"/>
          </p:nvPr>
        </p:nvSpPr>
        <p:spPr>
          <a:xfrm>
            <a:off x="457200" y="1600200"/>
            <a:ext cx="4038600" cy="4525963"/>
          </a:xfrm>
        </p:spPr>
        <p:txBody>
          <a:bodyPr>
            <a:normAutofit fontScale="92500" lnSpcReduction="10000"/>
          </a:bodyPr>
          <a:lstStyle/>
          <a:p>
            <a:r>
              <a:rPr lang="en-US" dirty="0"/>
              <a:t>1942-Present</a:t>
            </a:r>
          </a:p>
          <a:p>
            <a:r>
              <a:rPr lang="en-US" dirty="0"/>
              <a:t>First Asian American to achieve 4-star military rank</a:t>
            </a:r>
          </a:p>
          <a:p>
            <a:r>
              <a:rPr lang="en-US" dirty="0"/>
              <a:t>Promoted to General in the Army in 1997</a:t>
            </a:r>
          </a:p>
          <a:p>
            <a:r>
              <a:rPr lang="en-US" dirty="0"/>
              <a:t>Served as Army Chief of Staff 1999-2003</a:t>
            </a:r>
          </a:p>
          <a:p>
            <a:r>
              <a:rPr lang="en-US" dirty="0"/>
              <a:t>Served as Secretary of Veterans Affairs 2009-2014</a:t>
            </a:r>
          </a:p>
          <a:p>
            <a:endParaRPr lang="en-US" dirty="0"/>
          </a:p>
        </p:txBody>
      </p:sp>
      <p:pic>
        <p:nvPicPr>
          <p:cNvPr id="7" name="Picture 6">
            <a:extLst>
              <a:ext uri="{FF2B5EF4-FFF2-40B4-BE49-F238E27FC236}">
                <a16:creationId xmlns:a16="http://schemas.microsoft.com/office/drawing/2014/main" id="{FAD20CC0-E099-4B6F-A7AB-61C584A928F0}"/>
              </a:ext>
            </a:extLst>
          </p:cNvPr>
          <p:cNvPicPr/>
          <p:nvPr/>
        </p:nvPicPr>
        <p:blipFill rotWithShape="1">
          <a:blip r:embed="rId2" cstate="print">
            <a:extLst>
              <a:ext uri="{28A0092B-C50C-407E-A947-70E740481C1C}">
                <a14:useLocalDpi xmlns:a14="http://schemas.microsoft.com/office/drawing/2010/main" val="0"/>
              </a:ext>
            </a:extLst>
          </a:blip>
          <a:srcRect r="-2" b="10064"/>
          <a:stretch/>
        </p:blipFill>
        <p:spPr bwMode="auto">
          <a:xfrm>
            <a:off x="4648200" y="1600200"/>
            <a:ext cx="4038600" cy="4525963"/>
          </a:xfrm>
          <a:prstGeom prst="rect">
            <a:avLst/>
          </a:prstGeom>
          <a:noFill/>
          <a:ln>
            <a:noFill/>
          </a:ln>
        </p:spPr>
      </p:pic>
    </p:spTree>
    <p:extLst>
      <p:ext uri="{BB962C8B-B14F-4D97-AF65-F5344CB8AC3E}">
        <p14:creationId xmlns:p14="http://schemas.microsoft.com/office/powerpoint/2010/main" val="180988910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a:xfrm>
            <a:off x="990600" y="274638"/>
            <a:ext cx="7162800" cy="1143000"/>
          </a:xfrm>
        </p:spPr>
        <p:txBody>
          <a:bodyPr anchor="ctr">
            <a:normAutofit/>
          </a:bodyPr>
          <a:lstStyle/>
          <a:p>
            <a:r>
              <a:rPr lang="en-US" dirty="0"/>
              <a:t>Eric Shinseki</a:t>
            </a:r>
          </a:p>
        </p:txBody>
      </p:sp>
      <p:pic>
        <p:nvPicPr>
          <p:cNvPr id="3" name="Online Media 2" title="Leadership History Archive: Gen. Eric Shinseki">
            <a:hlinkClick r:id="" action="ppaction://media"/>
            <a:extLst>
              <a:ext uri="{FF2B5EF4-FFF2-40B4-BE49-F238E27FC236}">
                <a16:creationId xmlns:a16="http://schemas.microsoft.com/office/drawing/2014/main" id="{9EB41547-49D6-4A93-B0C0-DEE74899FC35}"/>
              </a:ext>
            </a:extLst>
          </p:cNvPr>
          <p:cNvPicPr>
            <a:picLocks noRot="1" noChangeAspect="1"/>
          </p:cNvPicPr>
          <p:nvPr>
            <a:videoFile r:link="rId1"/>
          </p:nvPr>
        </p:nvPicPr>
        <p:blipFill>
          <a:blip r:embed="rId3"/>
          <a:stretch>
            <a:fillRect/>
          </a:stretch>
        </p:blipFill>
        <p:spPr>
          <a:xfrm>
            <a:off x="1554691" y="1600200"/>
            <a:ext cx="6034617" cy="4525963"/>
          </a:xfrm>
          <a:prstGeom prst="rect">
            <a:avLst/>
          </a:prstGeom>
          <a:noFill/>
        </p:spPr>
      </p:pic>
    </p:spTree>
    <p:extLst>
      <p:ext uri="{BB962C8B-B14F-4D97-AF65-F5344CB8AC3E}">
        <p14:creationId xmlns:p14="http://schemas.microsoft.com/office/powerpoint/2010/main" val="380928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Leadership Lessons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600200"/>
            <a:ext cx="8229600" cy="4983162"/>
          </a:xfrm>
        </p:spPr>
        <p:txBody>
          <a:bodyPr>
            <a:normAutofit fontScale="92500"/>
          </a:bodyPr>
          <a:lstStyle/>
          <a:p>
            <a:pPr>
              <a:lnSpc>
                <a:spcPct val="110000"/>
              </a:lnSpc>
            </a:pPr>
            <a:r>
              <a:rPr lang="en-US" sz="2700" dirty="0"/>
              <a:t>Integrity</a:t>
            </a:r>
          </a:p>
          <a:p>
            <a:pPr lvl="1">
              <a:lnSpc>
                <a:spcPct val="110000"/>
              </a:lnSpc>
            </a:pPr>
            <a:r>
              <a:rPr lang="en-US" sz="2300" dirty="0"/>
              <a:t>Well known for his integrity</a:t>
            </a:r>
          </a:p>
          <a:p>
            <a:pPr lvl="1">
              <a:lnSpc>
                <a:spcPct val="110000"/>
              </a:lnSpc>
            </a:pPr>
            <a:r>
              <a:rPr lang="en-US" sz="2300" dirty="0"/>
              <a:t>Publicly disagreed with Secretary of Defense Rumsfeld about the size of the force needed to invade and hold Iraq</a:t>
            </a:r>
          </a:p>
          <a:p>
            <a:pPr lvl="1">
              <a:lnSpc>
                <a:spcPct val="110000"/>
              </a:lnSpc>
            </a:pPr>
            <a:r>
              <a:rPr lang="en-US" sz="2300" dirty="0"/>
              <a:t>Had the moral courage to state his opinion, and lost his position over it (turned out he was right)</a:t>
            </a:r>
          </a:p>
          <a:p>
            <a:pPr>
              <a:lnSpc>
                <a:spcPct val="110000"/>
              </a:lnSpc>
            </a:pPr>
            <a:r>
              <a:rPr lang="en-US" sz="2700" dirty="0"/>
              <a:t>There are positive and negative effects of low-key, behind-the-scenes leadership</a:t>
            </a:r>
          </a:p>
          <a:p>
            <a:pPr lvl="1">
              <a:lnSpc>
                <a:spcPct val="110000"/>
              </a:lnSpc>
            </a:pPr>
            <a:r>
              <a:rPr lang="en-US" sz="2300" dirty="0"/>
              <a:t>Shinseki is a low-key, quiet leader; an introvert</a:t>
            </a:r>
          </a:p>
          <a:p>
            <a:pPr lvl="1">
              <a:lnSpc>
                <a:spcPct val="110000"/>
              </a:lnSpc>
            </a:pPr>
            <a:r>
              <a:rPr lang="en-US" sz="2300" dirty="0"/>
              <a:t>Very successful throughout his Army career</a:t>
            </a:r>
          </a:p>
          <a:p>
            <a:pPr lvl="1">
              <a:lnSpc>
                <a:spcPct val="110000"/>
              </a:lnSpc>
            </a:pPr>
            <a:r>
              <a:rPr lang="en-US" sz="2300" dirty="0"/>
              <a:t>This didn’t work well for him at the VA – he didn’t have the traits needed in the political realm in Washington DC</a:t>
            </a:r>
          </a:p>
          <a:p>
            <a:pPr marL="457200" lvl="1" indent="0">
              <a:lnSpc>
                <a:spcPct val="110000"/>
              </a:lnSpc>
              <a:buNone/>
            </a:pPr>
            <a:endParaRPr lang="en-US" sz="2300" dirty="0"/>
          </a:p>
          <a:p>
            <a:pPr marL="0" indent="0">
              <a:buNone/>
            </a:pPr>
            <a:endParaRPr lang="en-US" dirty="0"/>
          </a:p>
        </p:txBody>
      </p:sp>
    </p:spTree>
    <p:extLst>
      <p:ext uri="{BB962C8B-B14F-4D97-AF65-F5344CB8AC3E}">
        <p14:creationId xmlns:p14="http://schemas.microsoft.com/office/powerpoint/2010/main" val="123333317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Quotes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600200"/>
            <a:ext cx="8534400" cy="5257800"/>
          </a:xfrm>
        </p:spPr>
        <p:txBody>
          <a:bodyPr>
            <a:normAutofit fontScale="92500" lnSpcReduction="10000"/>
          </a:bodyPr>
          <a:lstStyle/>
          <a:p>
            <a:pPr marL="342900" marR="0" lvl="0" indent="-342900" fontAlgn="base">
              <a:spcBef>
                <a:spcPts val="0"/>
              </a:spcBef>
              <a:spcAft>
                <a:spcPts val="0"/>
              </a:spcAft>
              <a:buFont typeface="Symbol" panose="05050102010706020507" pitchFamily="18" charset="2"/>
              <a:buChar char=""/>
            </a:pPr>
            <a:r>
              <a:rPr lang="en-US" sz="1600" i="0" dirty="0">
                <a:solidFill>
                  <a:srgbClr val="000000"/>
                </a:solidFill>
                <a:effectLst/>
                <a:latin typeface="Calibri" panose="020F0502020204030204" pitchFamily="34" charset="0"/>
                <a:ea typeface="Times New Roman" panose="02020603050405020304" pitchFamily="18" charset="0"/>
              </a:rPr>
              <a:t>It’s tough never being right.</a:t>
            </a:r>
            <a:endParaRPr lang="en-US" sz="16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600" i="0" dirty="0">
                <a:solidFill>
                  <a:srgbClr val="000000"/>
                </a:solidFill>
                <a:effectLst/>
                <a:latin typeface="Calibri" panose="020F0502020204030204" pitchFamily="34" charset="0"/>
                <a:ea typeface="Times New Roman" panose="02020603050405020304" pitchFamily="18" charset="0"/>
              </a:rPr>
              <a:t>Well, let’s assume the world is linear. If we required a certain amount of troops per 25,000 population in the Balkans, if the world is not radically different, something of the same extent is going to be needed in Iraq.</a:t>
            </a:r>
            <a:endParaRPr lang="en-US" sz="16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600" i="0" dirty="0">
                <a:solidFill>
                  <a:srgbClr val="000000"/>
                </a:solidFill>
                <a:effectLst/>
                <a:latin typeface="Calibri" panose="020F0502020204030204" pitchFamily="34" charset="0"/>
                <a:ea typeface="Times New Roman" panose="02020603050405020304" pitchFamily="18" charset="0"/>
              </a:rPr>
              <a:t>An army that fought and won a war decisively finds it even more difficult to undergo change</a:t>
            </a:r>
            <a:endParaRPr lang="en-US" sz="16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600" i="0" dirty="0">
                <a:solidFill>
                  <a:srgbClr val="000000"/>
                </a:solidFill>
                <a:effectLst/>
                <a:latin typeface="Calibri" panose="020F0502020204030204" pitchFamily="34" charset="0"/>
                <a:ea typeface="Times New Roman" panose="02020603050405020304" pitchFamily="18" charset="0"/>
              </a:rPr>
              <a:t>The magnificent army that fought in Desert Storm is a great army, and it still is a magnificent army today. But it was one we designed for the Cold War, and the Cold War has been over for ten years now.</a:t>
            </a:r>
            <a:endParaRPr lang="en-US" sz="16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600" i="0" dirty="0">
                <a:solidFill>
                  <a:srgbClr val="000000"/>
                </a:solidFill>
                <a:effectLst/>
                <a:latin typeface="Calibri" panose="020F0502020204030204" pitchFamily="34" charset="0"/>
                <a:ea typeface="Times New Roman" panose="02020603050405020304" pitchFamily="18" charset="0"/>
              </a:rPr>
              <a:t>In the army, we do two things every day. We train our soldiers, and then we grow them into leaders, because frankly, we don’t hire out. We grow our own leaders.</a:t>
            </a:r>
            <a:endParaRPr lang="en-US" sz="16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600" i="0" dirty="0">
                <a:solidFill>
                  <a:srgbClr val="000000"/>
                </a:solidFill>
                <a:effectLst/>
                <a:latin typeface="Calibri" panose="020F0502020204030204" pitchFamily="34" charset="0"/>
                <a:ea typeface="Times New Roman" panose="02020603050405020304" pitchFamily="18" charset="0"/>
              </a:rPr>
              <a:t>I have spent a lifetime watching kids make mistakes because they were not trained or well led or properly motivated to do well. I never faulted the kids; rather, I saw opportunity to train, to motivate, to improve leadership – not to punish the individual.</a:t>
            </a:r>
            <a:endParaRPr lang="en-US" sz="16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600" i="0" dirty="0">
                <a:solidFill>
                  <a:srgbClr val="000000"/>
                </a:solidFill>
                <a:effectLst/>
                <a:latin typeface="Calibri" panose="020F0502020204030204" pitchFamily="34" charset="0"/>
                <a:ea typeface="Times New Roman" panose="02020603050405020304" pitchFamily="18" charset="0"/>
              </a:rPr>
              <a:t>You don’t get many do-overs in life.</a:t>
            </a:r>
            <a:endParaRPr lang="en-US" sz="16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600" i="0" dirty="0">
                <a:solidFill>
                  <a:srgbClr val="000000"/>
                </a:solidFill>
                <a:effectLst/>
                <a:latin typeface="Calibri" panose="020F0502020204030204" pitchFamily="34" charset="0"/>
                <a:ea typeface="Times New Roman" panose="02020603050405020304" pitchFamily="18" charset="0"/>
              </a:rPr>
              <a:t>If you are going to make a change, make it big and bold. Walk up to the biggest guy on the block, stand in his face and get it started. Then go around, brigade by brigade, making it make sense.</a:t>
            </a:r>
            <a:endParaRPr lang="en-US" sz="16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600" i="0" dirty="0">
                <a:solidFill>
                  <a:srgbClr val="000000"/>
                </a:solidFill>
                <a:effectLst/>
                <a:latin typeface="Calibri" panose="020F0502020204030204" pitchFamily="34" charset="0"/>
                <a:ea typeface="Times New Roman" panose="02020603050405020304" pitchFamily="18" charset="0"/>
              </a:rPr>
              <a:t>It’s important in any organization that if visions have any reality at all, it’s because the organization believes that the vision is right and that they share in it. Otherwise, it becomes the good idea of one person, and that even more importantly contributes to the sense that it will not survive the departure of that individual.</a:t>
            </a:r>
            <a:endParaRPr lang="en-US" sz="16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600" i="0" dirty="0">
                <a:solidFill>
                  <a:srgbClr val="000000"/>
                </a:solidFill>
                <a:effectLst/>
                <a:latin typeface="Calibri" panose="020F0502020204030204" pitchFamily="34" charset="0"/>
                <a:ea typeface="Times New Roman" panose="02020603050405020304" pitchFamily="18" charset="0"/>
              </a:rPr>
              <a:t>You must love those you lead before you can be an effective leader.</a:t>
            </a:r>
            <a:endParaRPr lang="en-US" sz="16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600" i="0" dirty="0">
                <a:solidFill>
                  <a:srgbClr val="000000"/>
                </a:solidFill>
                <a:effectLst/>
                <a:latin typeface="Calibri" panose="020F0502020204030204" pitchFamily="34" charset="0"/>
                <a:ea typeface="Times New Roman" panose="02020603050405020304" pitchFamily="18" charset="0"/>
              </a:rPr>
              <a:t>Without leadership, command is a hollow experience, a vacuum often filled with mistrust and arrogance.</a:t>
            </a:r>
            <a:br>
              <a:rPr lang="en-US" sz="1600" dirty="0"/>
            </a:br>
            <a:endParaRPr lang="en-US" sz="1600" dirty="0"/>
          </a:p>
        </p:txBody>
      </p:sp>
    </p:spTree>
    <p:extLst>
      <p:ext uri="{BB962C8B-B14F-4D97-AF65-F5344CB8AC3E}">
        <p14:creationId xmlns:p14="http://schemas.microsoft.com/office/powerpoint/2010/main" val="391751068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Check on Learning . . .</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905000"/>
            <a:ext cx="8229600" cy="4525963"/>
          </a:xfrm>
        </p:spPr>
        <p:txBody>
          <a:bodyPr/>
          <a:lstStyle/>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latin typeface="Calibri" panose="020F0502020204030204" pitchFamily="34" charset="0"/>
                <a:cs typeface="Calibri" panose="020F0502020204030204" pitchFamily="34" charset="0"/>
              </a:rPr>
              <a:t>What did Eric Shinseki accomplish?</a:t>
            </a: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latin typeface="Calibri" panose="020F0502020204030204" pitchFamily="34" charset="0"/>
                <a:cs typeface="Calibri" panose="020F0502020204030204" pitchFamily="34" charset="0"/>
              </a:rPr>
              <a:t>What leadership lessons can we take away?</a:t>
            </a: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latin typeface="Calibri" panose="020F0502020204030204" pitchFamily="34" charset="0"/>
                <a:cs typeface="Calibri" panose="020F0502020204030204" pitchFamily="34" charset="0"/>
              </a:rPr>
              <a:t>What traits did he exhibit?</a:t>
            </a: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latin typeface="Calibri" panose="020F0502020204030204" pitchFamily="34" charset="0"/>
                <a:cs typeface="Calibri" panose="020F0502020204030204" pitchFamily="34" charset="0"/>
              </a:rPr>
              <a:t>What do you admire about him?</a:t>
            </a: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latin typeface="Calibri" panose="020F0502020204030204" pitchFamily="34" charset="0"/>
                <a:cs typeface="Calibri" panose="020F0502020204030204" pitchFamily="34" charset="0"/>
              </a:rPr>
              <a:t>Is there anything about Shinseki that you dislike and don’t want to emulate?</a:t>
            </a: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latin typeface="Calibri" panose="020F0502020204030204" pitchFamily="34" charset="0"/>
                <a:cs typeface="Calibri" panose="020F0502020204030204" pitchFamily="34" charset="0"/>
              </a:rPr>
              <a:t>What did you learn that you can use to improve your own leadership?</a:t>
            </a:r>
          </a:p>
          <a:p>
            <a:endParaRPr lang="en-US" dirty="0"/>
          </a:p>
        </p:txBody>
      </p:sp>
    </p:spTree>
    <p:extLst>
      <p:ext uri="{BB962C8B-B14F-4D97-AF65-F5344CB8AC3E}">
        <p14:creationId xmlns:p14="http://schemas.microsoft.com/office/powerpoint/2010/main" val="318651861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312737"/>
            <a:ext cx="7772400" cy="838200"/>
          </a:xfrm>
        </p:spPr>
        <p:txBody>
          <a:bodyPr>
            <a:normAutofit/>
          </a:bodyPr>
          <a:lstStyle/>
          <a:p>
            <a:r>
              <a:rPr lang="en-US" dirty="0"/>
              <a:t>Ann Dunwoody</a:t>
            </a:r>
          </a:p>
        </p:txBody>
      </p:sp>
      <p:sp>
        <p:nvSpPr>
          <p:cNvPr id="6" name="Content Placeholder 3">
            <a:extLst>
              <a:ext uri="{FF2B5EF4-FFF2-40B4-BE49-F238E27FC236}">
                <a16:creationId xmlns:a16="http://schemas.microsoft.com/office/drawing/2014/main" id="{F77968FF-64EA-435B-AC00-0D0D59569009}"/>
              </a:ext>
            </a:extLst>
          </p:cNvPr>
          <p:cNvSpPr txBox="1">
            <a:spLocks/>
          </p:cNvSpPr>
          <p:nvPr/>
        </p:nvSpPr>
        <p:spPr>
          <a:xfrm>
            <a:off x="838200" y="1600200"/>
            <a:ext cx="7772400" cy="4525963"/>
          </a:xfrm>
          <a:prstGeom prst="rect">
            <a:avLst/>
          </a:prstGeom>
        </p:spPr>
        <p:txBody>
          <a:bodyPr vert="horz" lIns="91440" tIns="45720" rIns="91440" bIns="45720" rtlCol="0" anchor="b">
            <a:normAutofit fontScale="85000" lnSpcReduction="20000"/>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b="1" u="sng" dirty="0">
                <a:solidFill>
                  <a:schemeClr val="tx1"/>
                </a:solidFill>
              </a:rPr>
              <a:t>OBJECTIVES</a:t>
            </a:r>
          </a:p>
          <a:p>
            <a:r>
              <a:rPr lang="en-US" b="1" dirty="0">
                <a:solidFill>
                  <a:schemeClr val="tx1"/>
                </a:solidFill>
              </a:rPr>
              <a:t> </a:t>
            </a:r>
            <a:endParaRPr lang="en-US" dirty="0">
              <a:solidFill>
                <a:schemeClr val="tx1"/>
              </a:solidFill>
            </a:endParaRPr>
          </a:p>
          <a:p>
            <a:r>
              <a:rPr lang="en-US" b="1" dirty="0">
                <a:solidFill>
                  <a:schemeClr val="tx1"/>
                </a:solidFill>
              </a:rPr>
              <a:t>DESIRED OUTCOME (Followership)</a:t>
            </a:r>
            <a:endParaRPr lang="en-US" dirty="0">
              <a:solidFill>
                <a:schemeClr val="tx1"/>
              </a:solidFill>
            </a:endParaRPr>
          </a:p>
          <a:p>
            <a:r>
              <a:rPr lang="en-US" sz="1800" i="1" dirty="0">
                <a:solidFill>
                  <a:schemeClr val="tx1"/>
                </a:solidFill>
              </a:rPr>
              <a:t>Cadets learn about Ann Dunwoody, the reasons for her success, and what her experience adds to the study of leadership.</a:t>
            </a:r>
          </a:p>
          <a:p>
            <a:r>
              <a:rPr lang="en-US" i="1" dirty="0">
                <a:solidFill>
                  <a:schemeClr val="tx1"/>
                </a:solidFill>
              </a:rPr>
              <a:t> </a:t>
            </a:r>
            <a:endParaRPr lang="en-US" dirty="0">
              <a:solidFill>
                <a:schemeClr val="tx1"/>
              </a:solidFill>
            </a:endParaRPr>
          </a:p>
          <a:p>
            <a:r>
              <a:rPr lang="en-US" u="sng" dirty="0">
                <a:solidFill>
                  <a:schemeClr val="tx1"/>
                </a:solidFill>
              </a:rPr>
              <a:t>Plan of Action</a:t>
            </a:r>
            <a:r>
              <a:rPr lang="en-US" dirty="0">
                <a:solidFill>
                  <a:schemeClr val="tx1"/>
                </a:solidFill>
              </a:rPr>
              <a:t>:</a:t>
            </a:r>
          </a:p>
          <a:p>
            <a:r>
              <a:rPr lang="en-US" i="1" dirty="0">
                <a:solidFill>
                  <a:schemeClr val="tx1"/>
                </a:solidFill>
              </a:rPr>
              <a:t> </a:t>
            </a:r>
            <a:endParaRPr lang="en-US" dirty="0">
              <a:solidFill>
                <a:schemeClr val="tx1"/>
              </a:solidFill>
            </a:endParaRP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A1. Identify the basic facts about Ann Dunwoody, and what she has accomplished.</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A2. Explain what leadership lessons we can learn from familiarity with Ann Dunwoody’s story.</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A3. Compare the leadership of Ann Dunwoody with your own leadership skills, styles, and dynamics.</a:t>
            </a:r>
          </a:p>
          <a:p>
            <a:pPr marL="400050" lvl="1">
              <a:lnSpc>
                <a:spcPct val="120000"/>
              </a:lnSpc>
              <a:spcBef>
                <a:spcPts val="0"/>
              </a:spcBef>
            </a:pPr>
            <a:endParaRPr lang="en-US" dirty="0">
              <a:solidFill>
                <a:schemeClr val="tx1"/>
              </a:solidFill>
            </a:endParaRPr>
          </a:p>
          <a:p>
            <a:r>
              <a:rPr lang="en-US" dirty="0">
                <a:solidFill>
                  <a:schemeClr val="tx1"/>
                </a:solidFill>
              </a:rPr>
              <a:t> </a:t>
            </a:r>
          </a:p>
          <a:p>
            <a:r>
              <a:rPr lang="en-US" dirty="0">
                <a:solidFill>
                  <a:schemeClr val="tx1"/>
                </a:solidFill>
              </a:rPr>
              <a:t> </a:t>
            </a:r>
            <a:r>
              <a:rPr lang="en-US" b="1" u="sng" dirty="0">
                <a:solidFill>
                  <a:schemeClr val="tx1"/>
                </a:solidFill>
              </a:rPr>
              <a:t>Essential Question</a:t>
            </a:r>
            <a:r>
              <a:rPr lang="en-US" dirty="0">
                <a:solidFill>
                  <a:schemeClr val="tx1"/>
                </a:solidFill>
              </a:rPr>
              <a:t>: </a:t>
            </a:r>
            <a:r>
              <a:rPr lang="en-US" dirty="0">
                <a:solidFill>
                  <a:schemeClr val="tx1"/>
                </a:solidFill>
                <a:highlight>
                  <a:srgbClr val="FFFF00"/>
                </a:highlight>
              </a:rPr>
              <a:t>What can we learn about our own leadership, how to build our traits and skills, based on the leadership of Ann Dunwoody?</a:t>
            </a:r>
            <a:endParaRPr lang="en-US" sz="4000" dirty="0">
              <a:solidFill>
                <a:schemeClr val="tx1"/>
              </a:solidFill>
              <a:highlight>
                <a:srgbClr val="FFFF00"/>
              </a:highlight>
            </a:endParaRPr>
          </a:p>
        </p:txBody>
      </p:sp>
    </p:spTree>
    <p:extLst>
      <p:ext uri="{BB962C8B-B14F-4D97-AF65-F5344CB8AC3E}">
        <p14:creationId xmlns:p14="http://schemas.microsoft.com/office/powerpoint/2010/main" val="277063653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a:xfrm>
            <a:off x="1134687" y="274638"/>
            <a:ext cx="6858000" cy="1143000"/>
          </a:xfrm>
        </p:spPr>
        <p:txBody>
          <a:bodyPr anchor="ctr">
            <a:normAutofit/>
          </a:bodyPr>
          <a:lstStyle/>
          <a:p>
            <a:r>
              <a:rPr lang="en-US" dirty="0"/>
              <a:t>Ann Dunwoody</a:t>
            </a:r>
          </a:p>
        </p:txBody>
      </p:sp>
      <p:pic>
        <p:nvPicPr>
          <p:cNvPr id="5" name="Picture 4">
            <a:extLst>
              <a:ext uri="{FF2B5EF4-FFF2-40B4-BE49-F238E27FC236}">
                <a16:creationId xmlns:a16="http://schemas.microsoft.com/office/drawing/2014/main" id="{EC6C3A34-350D-4F8B-BE9D-23D913A12B9A}"/>
              </a:ext>
            </a:extLst>
          </p:cNvPr>
          <p:cNvPicPr/>
          <p:nvPr/>
        </p:nvPicPr>
        <p:blipFill rotWithShape="1">
          <a:blip r:embed="rId2" cstate="print">
            <a:extLst>
              <a:ext uri="{28A0092B-C50C-407E-A947-70E740481C1C}">
                <a14:useLocalDpi xmlns:a14="http://schemas.microsoft.com/office/drawing/2010/main" val="0"/>
              </a:ext>
            </a:extLst>
          </a:blip>
          <a:srcRect l="17852" r="22809" b="1"/>
          <a:stretch/>
        </p:blipFill>
        <p:spPr bwMode="auto">
          <a:xfrm>
            <a:off x="457200" y="1600200"/>
            <a:ext cx="4038600" cy="4525963"/>
          </a:xfrm>
          <a:prstGeom prst="rect">
            <a:avLst/>
          </a:prstGeom>
          <a:noFill/>
          <a:ln>
            <a:noFill/>
          </a:ln>
        </p:spPr>
      </p:pic>
      <p:sp>
        <p:nvSpPr>
          <p:cNvPr id="11" name="Content Placeholder 3">
            <a:extLst>
              <a:ext uri="{FF2B5EF4-FFF2-40B4-BE49-F238E27FC236}">
                <a16:creationId xmlns:a16="http://schemas.microsoft.com/office/drawing/2014/main" id="{164A36FD-2C48-4C33-920B-89A4C1F64EB3}"/>
              </a:ext>
            </a:extLst>
          </p:cNvPr>
          <p:cNvSpPr>
            <a:spLocks noGrp="1"/>
          </p:cNvSpPr>
          <p:nvPr>
            <p:ph sz="half" idx="2"/>
          </p:nvPr>
        </p:nvSpPr>
        <p:spPr>
          <a:xfrm>
            <a:off x="4648200" y="1600200"/>
            <a:ext cx="4038600" cy="4525963"/>
          </a:xfrm>
        </p:spPr>
        <p:txBody>
          <a:bodyPr>
            <a:normAutofit/>
          </a:bodyPr>
          <a:lstStyle/>
          <a:p>
            <a:pPr>
              <a:lnSpc>
                <a:spcPct val="90000"/>
              </a:lnSpc>
            </a:pPr>
            <a:r>
              <a:rPr lang="en-US" dirty="0"/>
              <a:t>1953-Present</a:t>
            </a:r>
          </a:p>
          <a:p>
            <a:pPr>
              <a:lnSpc>
                <a:spcPct val="90000"/>
              </a:lnSpc>
            </a:pPr>
            <a:r>
              <a:rPr lang="en-US" dirty="0"/>
              <a:t>First woman to achieve 4-star military rank</a:t>
            </a:r>
          </a:p>
          <a:p>
            <a:pPr>
              <a:lnSpc>
                <a:spcPct val="90000"/>
              </a:lnSpc>
            </a:pPr>
            <a:r>
              <a:rPr lang="en-US" dirty="0"/>
              <a:t>Promoted to General in 2008</a:t>
            </a:r>
          </a:p>
          <a:p>
            <a:pPr>
              <a:lnSpc>
                <a:spcPct val="90000"/>
              </a:lnSpc>
            </a:pPr>
            <a:r>
              <a:rPr lang="en-US" dirty="0"/>
              <a:t>Served in the Army as a logistician</a:t>
            </a:r>
          </a:p>
          <a:p>
            <a:pPr marL="0" indent="0">
              <a:lnSpc>
                <a:spcPct val="90000"/>
              </a:lnSpc>
              <a:buNone/>
            </a:pPr>
            <a:r>
              <a:rPr lang="en-US" dirty="0"/>
              <a:t> </a:t>
            </a:r>
          </a:p>
        </p:txBody>
      </p:sp>
    </p:spTree>
    <p:extLst>
      <p:ext uri="{BB962C8B-B14F-4D97-AF65-F5344CB8AC3E}">
        <p14:creationId xmlns:p14="http://schemas.microsoft.com/office/powerpoint/2010/main" val="68595694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a:xfrm>
            <a:off x="990600" y="274638"/>
            <a:ext cx="7162800" cy="1143000"/>
          </a:xfrm>
        </p:spPr>
        <p:txBody>
          <a:bodyPr anchor="ctr">
            <a:normAutofit/>
          </a:bodyPr>
          <a:lstStyle/>
          <a:p>
            <a:r>
              <a:rPr lang="en-US" dirty="0"/>
              <a:t>Ann Dunwoody</a:t>
            </a:r>
          </a:p>
        </p:txBody>
      </p:sp>
      <p:pic>
        <p:nvPicPr>
          <p:cNvPr id="3" name="Online Media 2" title="Gen. Ann Dunwoody: The First Woman To Become A 4-Star Officer In The US Military | Megyn Kelly TODAY">
            <a:hlinkClick r:id="" action="ppaction://media"/>
            <a:extLst>
              <a:ext uri="{FF2B5EF4-FFF2-40B4-BE49-F238E27FC236}">
                <a16:creationId xmlns:a16="http://schemas.microsoft.com/office/drawing/2014/main" id="{B47DE8B3-EFFA-47C9-AE9A-8A727DA5B9F8}"/>
              </a:ext>
            </a:extLst>
          </p:cNvPr>
          <p:cNvPicPr>
            <a:picLocks noRot="1" noChangeAspect="1"/>
          </p:cNvPicPr>
          <p:nvPr>
            <a:videoFile r:link="rId1"/>
          </p:nvPr>
        </p:nvPicPr>
        <p:blipFill>
          <a:blip r:embed="rId3"/>
          <a:stretch>
            <a:fillRect/>
          </a:stretch>
        </p:blipFill>
        <p:spPr>
          <a:xfrm>
            <a:off x="548922" y="1600200"/>
            <a:ext cx="8046156" cy="4525963"/>
          </a:xfrm>
          <a:prstGeom prst="rect">
            <a:avLst/>
          </a:prstGeom>
          <a:noFill/>
        </p:spPr>
      </p:pic>
    </p:spTree>
    <p:extLst>
      <p:ext uri="{BB962C8B-B14F-4D97-AF65-F5344CB8AC3E}">
        <p14:creationId xmlns:p14="http://schemas.microsoft.com/office/powerpoint/2010/main" val="343653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3A00655A302474D88B2B49F2E449606" ma:contentTypeVersion="12" ma:contentTypeDescription="Create a new document." ma:contentTypeScope="" ma:versionID="f216cd87623845bc0d84cdbf854e4cfe">
  <xsd:schema xmlns:xsd="http://www.w3.org/2001/XMLSchema" xmlns:xs="http://www.w3.org/2001/XMLSchema" xmlns:p="http://schemas.microsoft.com/office/2006/metadata/properties" xmlns:ns2="2665fec4-cfca-41c5-9f2f-25aa23ac4cd6" xmlns:ns3="8c6ba933-d8ba-4763-869f-28ea2b188e6f" targetNamespace="http://schemas.microsoft.com/office/2006/metadata/properties" ma:root="true" ma:fieldsID="be0b24c83c9f7e726db38c948ca0ec3f" ns2:_="" ns3:_="">
    <xsd:import namespace="2665fec4-cfca-41c5-9f2f-25aa23ac4cd6"/>
    <xsd:import namespace="8c6ba933-d8ba-4763-869f-28ea2b188e6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65fec4-cfca-41c5-9f2f-25aa23ac4c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c6ba933-d8ba-4763-869f-28ea2b188e6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35BE09-F026-48B8-A267-673E49596DE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0C3B9F3-A49A-417B-95AA-7B280E618B32}">
  <ds:schemaRefs>
    <ds:schemaRef ds:uri="http://schemas.microsoft.com/sharepoint/v3/contenttype/forms"/>
  </ds:schemaRefs>
</ds:datastoreItem>
</file>

<file path=customXml/itemProps3.xml><?xml version="1.0" encoding="utf-8"?>
<ds:datastoreItem xmlns:ds="http://schemas.openxmlformats.org/officeDocument/2006/customXml" ds:itemID="{7D1DF310-F912-4194-A5A0-26CA77EC88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65fec4-cfca-41c5-9f2f-25aa23ac4cd6"/>
    <ds:schemaRef ds:uri="8c6ba933-d8ba-4763-869f-28ea2b188e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33</TotalTime>
  <Words>8846</Words>
  <Application>Microsoft Office PowerPoint</Application>
  <PresentationFormat>On-screen Show (4:3)</PresentationFormat>
  <Paragraphs>837</Paragraphs>
  <Slides>102</Slides>
  <Notes>0</Notes>
  <HiddenSlides>0</HiddenSlides>
  <MMClips>19</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102</vt:i4>
      </vt:variant>
    </vt:vector>
  </HeadingPairs>
  <TitlesOfParts>
    <vt:vector size="108" baseType="lpstr">
      <vt:lpstr>Arial</vt:lpstr>
      <vt:lpstr>Calibri</vt:lpstr>
      <vt:lpstr>inherit</vt:lpstr>
      <vt:lpstr>Symbol</vt:lpstr>
      <vt:lpstr>Times New Roman</vt:lpstr>
      <vt:lpstr>Office Theme</vt:lpstr>
      <vt:lpstr>PowerPoint Presentation</vt:lpstr>
      <vt:lpstr>Contemporary Leadership Profiles Agenda</vt:lpstr>
      <vt:lpstr>Contemporary Leadership profiles Unit Objectives  </vt:lpstr>
      <vt:lpstr>Barack obama</vt:lpstr>
      <vt:lpstr>Barack Obama</vt:lpstr>
      <vt:lpstr>Barack Obama</vt:lpstr>
      <vt:lpstr>Barack Obama</vt:lpstr>
      <vt:lpstr>Leadership Lessons</vt:lpstr>
      <vt:lpstr>Quotes</vt:lpstr>
      <vt:lpstr>Check on Learning . . .</vt:lpstr>
      <vt:lpstr>Tony Blair</vt:lpstr>
      <vt:lpstr>Tony Blair</vt:lpstr>
      <vt:lpstr>Tony Blair</vt:lpstr>
      <vt:lpstr>Leadership Lessons</vt:lpstr>
      <vt:lpstr>Quotes</vt:lpstr>
      <vt:lpstr>Check on Learning . . .</vt:lpstr>
      <vt:lpstr>Aung San Suu Kyi</vt:lpstr>
      <vt:lpstr>Aung San Suu Kyi</vt:lpstr>
      <vt:lpstr>Aung San Suu Kyi</vt:lpstr>
      <vt:lpstr>Leadership Lessons</vt:lpstr>
      <vt:lpstr>Quotes</vt:lpstr>
      <vt:lpstr>Check on Learning . . .</vt:lpstr>
      <vt:lpstr>Angela Merkel</vt:lpstr>
      <vt:lpstr>Angela Merkel</vt:lpstr>
      <vt:lpstr>Angela Merkel</vt:lpstr>
      <vt:lpstr>Leadership Lessons</vt:lpstr>
      <vt:lpstr>Quotes</vt:lpstr>
      <vt:lpstr>Check on Learning . . .</vt:lpstr>
      <vt:lpstr>Oprah Winfrey</vt:lpstr>
      <vt:lpstr>Oprah Winfrey</vt:lpstr>
      <vt:lpstr>Oprah Winfrey</vt:lpstr>
      <vt:lpstr>Leadership Lessons</vt:lpstr>
      <vt:lpstr>Quotes</vt:lpstr>
      <vt:lpstr>Check on Learning . . .</vt:lpstr>
      <vt:lpstr>Indira Nooyi</vt:lpstr>
      <vt:lpstr>Indra Nooyi</vt:lpstr>
      <vt:lpstr>Indra Nooyi</vt:lpstr>
      <vt:lpstr>Indra Nooyi</vt:lpstr>
      <vt:lpstr>Leadership Lessons</vt:lpstr>
      <vt:lpstr>Quotes</vt:lpstr>
      <vt:lpstr>Check on Learning . . .</vt:lpstr>
      <vt:lpstr>Elon Musk</vt:lpstr>
      <vt:lpstr>Elon Musk</vt:lpstr>
      <vt:lpstr>Elon Musk</vt:lpstr>
      <vt:lpstr>Leadership Lessons</vt:lpstr>
      <vt:lpstr>Quotes</vt:lpstr>
      <vt:lpstr>Check on Learning . . .</vt:lpstr>
      <vt:lpstr>Jeff Bezos</vt:lpstr>
      <vt:lpstr>Jeff Bezos</vt:lpstr>
      <vt:lpstr>Jeff Bezos</vt:lpstr>
      <vt:lpstr>Leadership Lessons</vt:lpstr>
      <vt:lpstr>Quotes</vt:lpstr>
      <vt:lpstr>Check on Learning . . .</vt:lpstr>
      <vt:lpstr>Jerry Brown</vt:lpstr>
      <vt:lpstr>Jerry Brown</vt:lpstr>
      <vt:lpstr>Jerry Brown</vt:lpstr>
      <vt:lpstr>Leadership Lessons</vt:lpstr>
      <vt:lpstr>Quotes</vt:lpstr>
      <vt:lpstr>Check on Learning . . .</vt:lpstr>
      <vt:lpstr>Warren Buffett</vt:lpstr>
      <vt:lpstr>Warren Buffett</vt:lpstr>
      <vt:lpstr>Warren Buffett</vt:lpstr>
      <vt:lpstr>Leadership Lessons</vt:lpstr>
      <vt:lpstr>Quotes</vt:lpstr>
      <vt:lpstr>Check on Learning . . .</vt:lpstr>
      <vt:lpstr>Sheryl Sandberg</vt:lpstr>
      <vt:lpstr>Sheryl Sandberg</vt:lpstr>
      <vt:lpstr>Sheryl Sandberg</vt:lpstr>
      <vt:lpstr>Sheryl Sandberg</vt:lpstr>
      <vt:lpstr>Leadership Lessons</vt:lpstr>
      <vt:lpstr>Quotes</vt:lpstr>
      <vt:lpstr>Check on Learning . . .</vt:lpstr>
      <vt:lpstr>Kamala Harris</vt:lpstr>
      <vt:lpstr>Kamala Harris</vt:lpstr>
      <vt:lpstr>Kamala Harris</vt:lpstr>
      <vt:lpstr>Leadership Lessons</vt:lpstr>
      <vt:lpstr>Quotes</vt:lpstr>
      <vt:lpstr>Check on Learning . . .</vt:lpstr>
      <vt:lpstr>Daniel “Chappie” James Jr.</vt:lpstr>
      <vt:lpstr>Chappie James</vt:lpstr>
      <vt:lpstr>Chappie James</vt:lpstr>
      <vt:lpstr>Leadership Lessons</vt:lpstr>
      <vt:lpstr>Quotes</vt:lpstr>
      <vt:lpstr>Check on Learning . . .</vt:lpstr>
      <vt:lpstr>David Glasgow Farragut</vt:lpstr>
      <vt:lpstr>David Glasgow Farragut</vt:lpstr>
      <vt:lpstr>David Glasgow Farragut</vt:lpstr>
      <vt:lpstr>Leadership Lessons</vt:lpstr>
      <vt:lpstr>Quotes</vt:lpstr>
      <vt:lpstr>Check on Learning . . .</vt:lpstr>
      <vt:lpstr>Eric Shinseki</vt:lpstr>
      <vt:lpstr>Eric Shinseki</vt:lpstr>
      <vt:lpstr>Eric Shinseki</vt:lpstr>
      <vt:lpstr>Leadership Lessons</vt:lpstr>
      <vt:lpstr>Quotes</vt:lpstr>
      <vt:lpstr>Check on Learning . . .</vt:lpstr>
      <vt:lpstr>Ann Dunwoody</vt:lpstr>
      <vt:lpstr>Ann Dunwoody</vt:lpstr>
      <vt:lpstr>Ann Dunwoody</vt:lpstr>
      <vt:lpstr>Leadership Lessons</vt:lpstr>
      <vt:lpstr>Quotes</vt:lpstr>
      <vt:lpstr>Check on Learning .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Grace</dc:creator>
  <cp:lastModifiedBy>Grace Edinboro, COL, CACC</cp:lastModifiedBy>
  <cp:revision>6</cp:revision>
  <dcterms:created xsi:type="dcterms:W3CDTF">2020-09-20T18:14:44Z</dcterms:created>
  <dcterms:modified xsi:type="dcterms:W3CDTF">2020-09-21T20:38:46Z</dcterms:modified>
</cp:coreProperties>
</file>